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13" r:id="rId13"/>
    <p:sldId id="917" r:id="rId14"/>
    <p:sldId id="918" r:id="rId15"/>
    <p:sldId id="882" r:id="rId16"/>
    <p:sldId id="901" r:id="rId17"/>
    <p:sldId id="898" r:id="rId18"/>
    <p:sldId id="912" r:id="rId19"/>
    <p:sldId id="916" r:id="rId20"/>
    <p:sldId id="856" r:id="rId21"/>
    <p:sldId id="8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115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781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429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9944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75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658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802.18-23/0095r1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96-00-0000-rr-tag-minutes-17-august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fcc.gov/public/attachments/FCC-23-65A1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docs.fcc.gov/public/attachments/FCC-23-63A1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ofcom.org.uk/consultations-and-statements/category-1/hybrid-sharing-to-access-the-upper-6-ghz-band?utm_medium=email&amp;utm_campaign=Sharing%206%20GHz%20spectrum%20for%20Wi-Fi%20and%20mobile&amp;utm_content=Sharing%206%20GHz%20spectrum%20for%20Wi-Fi%20and%20mobile+CID_d5d87731c29b201f83e1ae761599b562&amp;utm_source=updates&amp;utm_term=new%20approach%20being%20explored%20by%20Ofcom" TargetMode="External"/><Relationship Id="rId5" Type="http://schemas.openxmlformats.org/officeDocument/2006/relationships/hyperlink" Target="https://www.ctu.eu/call-comments-update-radio-spectrum-management-strategy" TargetMode="External"/><Relationship Id="rId4" Type="http://schemas.openxmlformats.org/officeDocument/2006/relationships/hyperlink" Target="https://www.miit.gov.cn/gzcy/yjzj/art/2023/art_e6287c7e461349d8893e57c6cd9e4457.html" TargetMode="External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tu.eu/call-comments-update-radio-spectrum-management-strategy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94&amp;is_group=0000&amp;is_year=202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it.gov.cn/gzcy/yjzj/art/2023/art_e6287c7e461349d8893e57c6cd9e4457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98&amp;is_group=0000&amp;is_year=2023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09/september-2023-open-commission-meeti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ntc.gov.ph/public-hearing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Relationship Id="rId4" Type="http://schemas.openxmlformats.org/officeDocument/2006/relationships/hyperlink" Target="https://mentor.ieee.org/802.18/dcn/23/18-23-0075-00-0000-framework-and-overall-objectives-of-the-future-development-of-imt-for-2030-and-beyond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ATLGH/G-IE23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na0q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ilton.com/en/attend-my-event/hnlhvhh-avm-e0ca0592-a203-4d79-a09e-5c9c2b65d2e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ocuments?is_dcn=97&amp;is_group=ISUS&amp;is_year=2023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24 August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17 August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18-23/0096r0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31 August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China MIIT: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4"/>
              </a:rPr>
              <a:t>Proposed abolition of two normative documents re: 40-50 GHz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4"/>
              </a:rPr>
              <a:t>band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Czech Republic CTU: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5"/>
              </a:rPr>
              <a:t>Call for comments on the update of the Radio Spectrum Management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5"/>
              </a:rPr>
              <a:t>Strategy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(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CTU grants us an extension deadline to 7 </a:t>
            </a:r>
            <a:r>
              <a:rPr lang="en-US" sz="1600" spc="-5">
                <a:solidFill>
                  <a:srgbClr val="FF0000"/>
                </a:solidFill>
                <a:cs typeface="Arial"/>
              </a:rPr>
              <a:t>September </a:t>
            </a:r>
            <a:r>
              <a:rPr lang="en-US" sz="1600" spc="-5" smtClean="0">
                <a:solidFill>
                  <a:srgbClr val="FF0000"/>
                </a:solidFill>
                <a:cs typeface="Arial"/>
              </a:rPr>
              <a:t>2023)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UK </a:t>
            </a:r>
            <a:r>
              <a:rPr lang="en-US" sz="16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600" u="sng" dirty="0">
                <a:cs typeface="Arial"/>
                <a:hlinkClick r:id="rId6"/>
              </a:rPr>
              <a:t>Consultation:  Hybrid sharing: enabling both licensed mobile and Wi-Fi users to access the upper 6 GHz </a:t>
            </a:r>
            <a:r>
              <a:rPr lang="en-US" sz="1600" u="sng" dirty="0" smtClean="0">
                <a:cs typeface="Arial"/>
                <a:hlinkClick r:id="rId6"/>
              </a:rPr>
              <a:t>band</a:t>
            </a:r>
            <a:endParaRPr lang="en-US" sz="1600" u="sng" dirty="0" smtClean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7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September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UK </a:t>
            </a:r>
            <a:r>
              <a:rPr lang="en-US" sz="16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600" u="sng" dirty="0">
                <a:cs typeface="Arial"/>
                <a:hlinkClick r:id="rId6"/>
              </a:rPr>
              <a:t>Consultation:  Hybrid sharing: enabling both licensed mobile and Wi-Fi users to access the upper 6 GHz </a:t>
            </a:r>
            <a:r>
              <a:rPr lang="en-US" sz="1600" u="sng" dirty="0" smtClean="0">
                <a:cs typeface="Arial"/>
                <a:hlinkClick r:id="rId6"/>
              </a:rPr>
              <a:t>band</a:t>
            </a:r>
            <a:r>
              <a:rPr lang="en-US" sz="1600" dirty="0" smtClean="0">
                <a:cs typeface="Arial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cs typeface="Arial"/>
              </a:rPr>
              <a:t>(</a:t>
            </a:r>
            <a:r>
              <a:rPr lang="en-US" sz="1600" spc="-5" dirty="0" err="1" smtClean="0">
                <a:solidFill>
                  <a:srgbClr val="FF0000"/>
                </a:solidFill>
                <a:cs typeface="Arial"/>
              </a:rPr>
              <a:t>Ofcom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grants us an extension deadline to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22 </a:t>
            </a:r>
            <a:r>
              <a:rPr lang="en-US" sz="1600" spc="-5" dirty="0">
                <a:solidFill>
                  <a:srgbClr val="FF0000"/>
                </a:solidFill>
                <a:cs typeface="Arial"/>
              </a:rPr>
              <a:t>September </a:t>
            </a: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2023)</a:t>
            </a:r>
            <a:endParaRPr lang="en-US" sz="1600" u="sng" dirty="0" smtClean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10:30am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12 September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 smtClean="0">
                <a:cs typeface="Arial"/>
                <a:hlinkClick r:id="rId7"/>
              </a:rPr>
              <a:t>NoI: Advancing understanding of non-federal spectrum usage (WT Docket No. 23-232)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TBD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 smtClean="0">
                <a:cs typeface="Arial"/>
                <a:hlinkClick r:id="rId8"/>
              </a:rPr>
              <a:t>NPRM:  Cybersecurity labeling for Internet of Things (PS </a:t>
            </a:r>
            <a:r>
              <a:rPr lang="en-US" sz="1600" u="sng" dirty="0">
                <a:cs typeface="Arial"/>
                <a:hlinkClick r:id="rId8"/>
              </a:rPr>
              <a:t>Docket No. </a:t>
            </a:r>
            <a:r>
              <a:rPr lang="en-US" sz="1600" u="sng" dirty="0" smtClean="0">
                <a:cs typeface="Arial"/>
                <a:hlinkClick r:id="rId8"/>
              </a:rPr>
              <a:t>23-239)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Czech Republic CTU’s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</a:t>
            </a:r>
            <a:r>
              <a:rPr lang="en-US" sz="1800" dirty="0" smtClean="0"/>
              <a:t>:  Call </a:t>
            </a:r>
            <a:r>
              <a:rPr lang="en-US" sz="1800" dirty="0" smtClean="0">
                <a:cs typeface="Arial"/>
              </a:rPr>
              <a:t>for </a:t>
            </a:r>
            <a:r>
              <a:rPr lang="en-US" sz="1800" dirty="0">
                <a:cs typeface="Arial"/>
              </a:rPr>
              <a:t>comments on the update of the Radio Spectrum Management Strategy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18 July </a:t>
            </a:r>
            <a:r>
              <a:rPr lang="en-US" sz="1600" spc="-5" dirty="0">
                <a:cs typeface="Arial"/>
              </a:rPr>
              <a:t>2023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31 </a:t>
            </a:r>
            <a:r>
              <a:rPr lang="en-US" sz="1600" spc="-5" dirty="0">
                <a:cs typeface="Arial"/>
              </a:rPr>
              <a:t>August </a:t>
            </a:r>
            <a:r>
              <a:rPr lang="en-US" sz="1600" spc="-5" dirty="0" smtClean="0">
                <a:cs typeface="Arial"/>
              </a:rPr>
              <a:t>2023</a:t>
            </a:r>
            <a:endParaRPr lang="en-US" sz="1600" spc="-5" dirty="0">
              <a:cs typeface="Arial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17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August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2023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CTU grants us an extension deadline to 7 September 2023</a:t>
            </a:r>
            <a:endParaRPr lang="en-US" sz="1400" spc="-5" dirty="0">
              <a:solidFill>
                <a:srgbClr val="FF0000"/>
              </a:solidFill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</a:t>
            </a:r>
            <a:r>
              <a:rPr lang="en-US" sz="1600" spc="-5" dirty="0" smtClean="0">
                <a:cs typeface="Arial"/>
                <a:hlinkClick r:id="rId3"/>
              </a:rPr>
              <a:t>www.ctu.eu/call-comments-update-radio-spectrum-management-strategy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response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18-23/0094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749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18-23/0094r6 [Placeholder]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Czech Republic Czech Telecommunication Unit (CTU)’s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consultation “</a:t>
            </a:r>
            <a:r>
              <a:rPr lang="en-US" sz="1800" dirty="0"/>
              <a:t>Call </a:t>
            </a:r>
            <a:r>
              <a:rPr lang="en-US" sz="1800" dirty="0">
                <a:cs typeface="Arial"/>
              </a:rPr>
              <a:t>for comments on the update of the Radio Spectrum Management Strategy</a:t>
            </a:r>
            <a:r>
              <a:rPr lang="en-US" sz="1800" dirty="0" smtClean="0"/>
              <a:t>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Czech Republic CTU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Czech Republic CTU’s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0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China MIIT’s consultation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</a:t>
            </a:r>
            <a:r>
              <a:rPr lang="en-US" sz="1800" dirty="0" smtClean="0"/>
              <a:t>:  Proposed </a:t>
            </a:r>
            <a:r>
              <a:rPr lang="en-US" sz="1800" dirty="0"/>
              <a:t>abolition of two normative documents re: 40-50 GHz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7 August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10 September 2023</a:t>
            </a:r>
            <a:endParaRPr lang="en-US" sz="1600" spc="-5" dirty="0">
              <a:cs typeface="Arial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a 4-day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EC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review followed by EC approval on 5 September: 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31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August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2023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</a:t>
            </a:r>
            <a:r>
              <a:rPr lang="en-US" sz="1600" spc="-5" dirty="0" smtClean="0">
                <a:cs typeface="Arial"/>
                <a:hlinkClick r:id="rId3"/>
              </a:rPr>
              <a:t>www.miit.gov.cn/gzcy/yjzj/art/2023/art_e6287c7e461349d8893e57c6cd9e4457.html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response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18-23/0098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53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September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</a:t>
            </a:r>
            <a:r>
              <a:rPr lang="en-US" sz="1600" dirty="0" smtClean="0">
                <a:solidFill>
                  <a:schemeClr val="tx1"/>
                </a:solidFill>
              </a:rPr>
              <a:t>21 September 2023.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Philippines NTC announced a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public hearing</a:t>
            </a:r>
            <a:r>
              <a:rPr lang="en-US" sz="1600" dirty="0" smtClean="0">
                <a:solidFill>
                  <a:schemeClr val="tx1"/>
                </a:solidFill>
              </a:rPr>
              <a:t> for its </a:t>
            </a:r>
            <a:r>
              <a:rPr lang="en-US" sz="1600" dirty="0" smtClean="0"/>
              <a:t>draft </a:t>
            </a:r>
            <a:r>
              <a:rPr lang="en-US" sz="1600" dirty="0"/>
              <a:t>memorandum circular (MC) entitled </a:t>
            </a:r>
            <a:r>
              <a:rPr lang="en-US" sz="1600" dirty="0" smtClean="0"/>
              <a:t>“Spectrum </a:t>
            </a:r>
            <a:r>
              <a:rPr lang="en-US" sz="1600" dirty="0"/>
              <a:t>users fees for radio frequency bands: 2400MHz to 2483.5MHz, 5150MHz to 5350MHz, and 5470MHz to </a:t>
            </a:r>
            <a:r>
              <a:rPr lang="en-US" sz="1600" dirty="0" smtClean="0"/>
              <a:t>5850MHz”.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Liaison statements from Working Party 5D on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hlinkClick r:id="rId4"/>
              </a:rPr>
              <a:t>framework </a:t>
            </a:r>
            <a:r>
              <a:rPr lang="en-US" sz="1400" dirty="0">
                <a:hlinkClick r:id="rId4"/>
              </a:rPr>
              <a:t>and overall objectives of the future development of IMT for 2030 and </a:t>
            </a:r>
            <a:r>
              <a:rPr lang="en-US" sz="1400" dirty="0" smtClean="0">
                <a:hlinkClick r:id="rId4"/>
              </a:rPr>
              <a:t>beyond</a:t>
            </a:r>
            <a:endParaRPr lang="en-US" sz="1400" dirty="0" smtClean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5"/>
              </a:rPr>
              <a:t>the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5"/>
              </a:rPr>
              <a:t>schedule for updating recommendation ITU-R M.2012 to revision 7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schedule in the next </a:t>
            </a:r>
            <a:r>
              <a:rPr lang="en-US" sz="2800" dirty="0" smtClean="0">
                <a:solidFill>
                  <a:srgbClr val="0070C0"/>
                </a:solidFill>
              </a:rPr>
              <a:t>8 </a:t>
            </a:r>
            <a:r>
              <a:rPr lang="en-US" sz="2800" dirty="0">
                <a:solidFill>
                  <a:srgbClr val="0070C0"/>
                </a:solidFill>
              </a:rPr>
              <a:t>days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429803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>
                          <a:solidFill>
                            <a:schemeClr val="tx1"/>
                          </a:solidFill>
                        </a:rPr>
                        <a:t>ISUS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 ad-hoc 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[Propose to cancel]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Friday, 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25 August 2023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31 August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 1 September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</a:t>
            </a:r>
            <a:r>
              <a:rPr lang="en-US" dirty="0" smtClean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September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session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Attendance at the session will count towards voting </a:t>
            </a:r>
            <a:r>
              <a:rPr lang="en-US" sz="1400" dirty="0" smtClean="0"/>
              <a:t>right</a:t>
            </a:r>
            <a:endParaRPr lang="en-US" sz="1800" spc="-5" dirty="0" smtClean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13 June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Grand Hyatt at </a:t>
            </a:r>
            <a:r>
              <a:rPr lang="es-ES" sz="1800" dirty="0" err="1" smtClean="0"/>
              <a:t>Buckhead</a:t>
            </a:r>
            <a:r>
              <a:rPr lang="es-ES" sz="1800" dirty="0" smtClean="0"/>
              <a:t>, Atlanta, Georgia,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13 June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ET, 25 August 2023 </a:t>
            </a:r>
            <a:r>
              <a:rPr lang="en-US" sz="1400" dirty="0">
                <a:solidFill>
                  <a:srgbClr val="FF0000"/>
                </a:solidFill>
              </a:rPr>
              <a:t>whichever comes first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42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4 August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Hilton </a:t>
            </a:r>
            <a:r>
              <a:rPr lang="es-ES" sz="1800" dirty="0" err="1" smtClean="0"/>
              <a:t>Hawaiian</a:t>
            </a:r>
            <a:r>
              <a:rPr lang="es-ES" sz="1800" dirty="0" smtClean="0"/>
              <a:t> </a:t>
            </a:r>
            <a:r>
              <a:rPr lang="es-ES" sz="1800" dirty="0" err="1" smtClean="0"/>
              <a:t>Village</a:t>
            </a:r>
            <a:r>
              <a:rPr lang="es-ES" sz="1800" dirty="0" smtClean="0"/>
              <a:t>, Honolulu, </a:t>
            </a:r>
            <a:r>
              <a:rPr lang="es-ES" sz="1800" dirty="0" err="1" smtClean="0"/>
              <a:t>Hawaii</a:t>
            </a:r>
            <a:r>
              <a:rPr lang="es-ES" sz="1800" dirty="0" smtClean="0"/>
              <a:t>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4 August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chemeClr val="tx1"/>
                </a:solidFill>
              </a:rPr>
              <a:t>until sold out or </a:t>
            </a:r>
            <a:r>
              <a:rPr lang="en-US" sz="1400" dirty="0" smtClean="0">
                <a:solidFill>
                  <a:schemeClr val="tx1"/>
                </a:solidFill>
              </a:rPr>
              <a:t>5pm HST, 20 October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9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Secretary:  </a:t>
            </a:r>
            <a:r>
              <a:rPr lang="en-US" altLang="en-US" sz="1600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14 July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0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11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latin typeface="+mj-lt"/>
                <a:cs typeface="Arial"/>
              </a:rPr>
              <a:t>Reminder: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Revised </a:t>
            </a:r>
            <a:r>
              <a:rPr lang="en-US" sz="1600" dirty="0"/>
              <a:t>IEEE SA Spectrum Policy </a:t>
            </a:r>
            <a:r>
              <a:rPr lang="en-US" sz="1600" dirty="0" smtClean="0"/>
              <a:t>Statement post </a:t>
            </a:r>
            <a:r>
              <a:rPr lang="en-US" sz="1600" dirty="0"/>
              <a:t>IEEE </a:t>
            </a:r>
            <a:r>
              <a:rPr lang="en-US" sz="1600" dirty="0" smtClean="0"/>
              <a:t>stakeholders’ review is available for review (</a:t>
            </a:r>
            <a:r>
              <a:rPr lang="en-US" sz="1600" dirty="0" smtClean="0">
                <a:hlinkClick r:id="rId4"/>
              </a:rPr>
              <a:t>18-23/0097</a:t>
            </a:r>
            <a:r>
              <a:rPr lang="en-US" sz="1600" dirty="0" smtClean="0"/>
              <a:t>). </a:t>
            </a:r>
            <a:r>
              <a:rPr lang="en-US" sz="1600" dirty="0"/>
              <a:t>If you have comments or feedback, beyond </a:t>
            </a:r>
            <a:r>
              <a:rPr lang="en-US" sz="1600" dirty="0" smtClean="0"/>
              <a:t>editorials, please </a:t>
            </a:r>
            <a:r>
              <a:rPr lang="en-US" sz="1600" dirty="0"/>
              <a:t>provide them </a:t>
            </a:r>
            <a:r>
              <a:rPr lang="en-US" sz="1600" dirty="0" smtClean="0"/>
              <a:t>to Amelia </a:t>
            </a:r>
            <a:r>
              <a:rPr lang="en-US" sz="1600" dirty="0" err="1" smtClean="0"/>
              <a:t>Andersdotter</a:t>
            </a:r>
            <a:r>
              <a:rPr lang="en-US" sz="1600" dirty="0" smtClean="0"/>
              <a:t> preferably prior to the 31 August </a:t>
            </a:r>
            <a:r>
              <a:rPr lang="en-US" sz="1600" smtClean="0"/>
              <a:t>2023 teleconference call.</a:t>
            </a:r>
            <a:endParaRPr lang="en-US" sz="1600" kern="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Voters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802 </a:t>
            </a:r>
            <a:r>
              <a:rPr lang="en-US" sz="1600" spc="-5" dirty="0" smtClean="0">
                <a:cs typeface="Arial"/>
              </a:rPr>
              <a:t>interim from 10 September to 15 September, 2023,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2023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Czech Republic CTU’s 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Review: China MIIT’s consultation</a:t>
            </a:r>
            <a:endParaRPr lang="en-US" sz="1800" i="1" spc="-5" dirty="0">
              <a:solidFill>
                <a:srgbClr val="00B050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72642</TotalTime>
  <Words>2188</Words>
  <Application>Microsoft Office PowerPoint</Application>
  <PresentationFormat>Widescreen</PresentationFormat>
  <Paragraphs>414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Czech Republic CTU’s consultation (1)</vt:lpstr>
      <vt:lpstr>Czech Republic CTU’s consultation (2)</vt:lpstr>
      <vt:lpstr>China MIIT’s consultation</vt:lpstr>
      <vt:lpstr>General discussion items (1)</vt:lpstr>
      <vt:lpstr>General discussion items (2)</vt:lpstr>
      <vt:lpstr>Meeting schedule in the next 8 days</vt:lpstr>
      <vt:lpstr>Meeting and hotel reservation for the 2023 September interim</vt:lpstr>
      <vt:lpstr>Meeting and hotel reservation for the 2023 November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18-23/0095r1</dc:title>
  <dc:creator/>
  <cp:keywords>24 August 2023</cp:keywords>
  <cp:lastModifiedBy>Edward Au</cp:lastModifiedBy>
  <cp:revision>5562</cp:revision>
  <cp:lastPrinted>1601-01-01T00:00:00Z</cp:lastPrinted>
  <dcterms:created xsi:type="dcterms:W3CDTF">2016-03-03T14:54:45Z</dcterms:created>
  <dcterms:modified xsi:type="dcterms:W3CDTF">2023-08-23T16:11:32Z</dcterms:modified>
  <cp:category>IEEE 802.18 RR-TAG agenda</cp:category>
</cp:coreProperties>
</file>