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915" r:id="rId12"/>
    <p:sldId id="877" r:id="rId13"/>
    <p:sldId id="917" r:id="rId14"/>
    <p:sldId id="913" r:id="rId15"/>
    <p:sldId id="882" r:id="rId16"/>
    <p:sldId id="901" r:id="rId17"/>
    <p:sldId id="898" r:id="rId18"/>
    <p:sldId id="912" r:id="rId19"/>
    <p:sldId id="916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957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851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658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944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271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802.18-23/0093r1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92-00-0000-rr-tag-minutes-10-august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dms_pub/itu-r/md/00/sg05/cir/R00-SG05-CIR-0108!!PDF-E.pdf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84&amp;is_group=0000&amp;is_year=2023" TargetMode="External"/><Relationship Id="rId5" Type="http://schemas.openxmlformats.org/officeDocument/2006/relationships/hyperlink" Target="https://mentor.ieee.org/802.18/documents?is_dcn=83&amp;is_group=0000&amp;is_year=2023" TargetMode="External"/><Relationship Id="rId4" Type="http://schemas.openxmlformats.org/officeDocument/2006/relationships/hyperlink" Target="https://mentor.ieee.org/802.18/documents?is_dcn=82&amp;is_group=0000&amp;is_year=2023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fcc.gov/public/attachments/FCC-23-65A1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docs.fcc.gov/public/attachments/FCC-23-63A1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Relationship Id="rId5" Type="http://schemas.openxmlformats.org/officeDocument/2006/relationships/hyperlink" Target="https://www.miit.gov.cn/gzcy/yjzj/art/2023/art_e6287c7e461349d8893e57c6cd9e4457.html" TargetMode="External"/><Relationship Id="rId4" Type="http://schemas.openxmlformats.org/officeDocument/2006/relationships/hyperlink" Target="https://www.ctu.eu/call-comments-update-radio-spectrum-management-strategy" TargetMode="External"/><Relationship Id="rId9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tu.eu/call-comments-update-radio-spectrum-management-strategy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94&amp;is_group=0000&amp;is_year=202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09/september-2023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ised-isde.canada.ca/site/spectrum-management-telecommunications/en/spectrum-allocation/spectrum-outlook-2023-2027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ntc.gov.ph/public-hearing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Relationship Id="rId4" Type="http://schemas.openxmlformats.org/officeDocument/2006/relationships/hyperlink" Target="https://mentor.ieee.org/802.18/dcn/23/18-23-0075-00-0000-framework-and-overall-objectives-of-the-future-development-of-imt-for-2030-and-beyond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ATLGH/G-IE23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17 August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10 August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18-23/0092r0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</a:t>
            </a:r>
            <a:r>
              <a:rPr lang="en-US" sz="2800" dirty="0" smtClean="0">
                <a:solidFill>
                  <a:srgbClr val="0070C0"/>
                </a:solidFill>
              </a:rPr>
              <a:t>submissions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ITU-R Working Party 5A meeting: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13 to 22 September, </a:t>
            </a:r>
            <a:r>
              <a:rPr lang="en-US" sz="1600" spc="-5" dirty="0">
                <a:cs typeface="Arial"/>
              </a:rPr>
              <a:t>2023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Deadline for contribution submission: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16:00 </a:t>
            </a:r>
            <a:r>
              <a:rPr lang="en-US" sz="1600" spc="-5" dirty="0" smtClean="0">
                <a:cs typeface="Arial"/>
              </a:rPr>
              <a:t>UTC, 6 September,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17 August 2023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://www.itu.int/dms_pub/itu-r/md/00/sg05/cir/R00-SG05-CIR-0108!!</a:t>
            </a:r>
            <a:r>
              <a:rPr lang="en-US" sz="1600" spc="-5" dirty="0" smtClean="0">
                <a:cs typeface="Arial"/>
                <a:hlinkClick r:id="rId3"/>
              </a:rPr>
              <a:t>PDF-E.pdf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Proposed </a:t>
            </a:r>
            <a:r>
              <a:rPr lang="en-US" sz="1800" spc="-5" dirty="0">
                <a:latin typeface="+mj-lt"/>
                <a:cs typeface="Arial"/>
              </a:rPr>
              <a:t>IEEE 802 </a:t>
            </a:r>
            <a:r>
              <a:rPr lang="en-US" sz="1800" spc="-5" dirty="0" smtClean="0">
                <a:latin typeface="+mj-lt"/>
                <a:cs typeface="Arial"/>
              </a:rPr>
              <a:t>submission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4"/>
              </a:rPr>
              <a:t>18-23/0082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dirty="0">
                <a:latin typeface="+mj-lt"/>
              </a:rPr>
              <a:t>Proposed modifications to ITU-R M.1450-5 for Sep 2023 WP5A </a:t>
            </a:r>
            <a:r>
              <a:rPr lang="en-US" sz="1600" dirty="0" smtClean="0">
                <a:latin typeface="+mj-lt"/>
              </a:rPr>
              <a:t>Meeting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5"/>
              </a:rPr>
              <a:t>18-23/0083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dirty="0">
                <a:latin typeface="+mj-lt"/>
              </a:rPr>
              <a:t>Proposed modifications to ITU-R M.1801-2 for Sep 2023 WP5A </a:t>
            </a:r>
            <a:r>
              <a:rPr lang="en-US" sz="1600" dirty="0" smtClean="0">
                <a:latin typeface="+mj-lt"/>
              </a:rPr>
              <a:t>Meeting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6"/>
              </a:rPr>
              <a:t>18-23/0084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dirty="0">
                <a:latin typeface="+mj-lt"/>
              </a:rPr>
              <a:t>IEEE </a:t>
            </a:r>
            <a:r>
              <a:rPr lang="en-US" sz="1600" dirty="0" smtClean="0">
                <a:latin typeface="+mj-lt"/>
              </a:rPr>
              <a:t>802’s </a:t>
            </a:r>
            <a:r>
              <a:rPr lang="en-US" sz="1600" dirty="0">
                <a:latin typeface="+mj-lt"/>
              </a:rPr>
              <a:t>v</a:t>
            </a:r>
            <a:r>
              <a:rPr lang="en-US" sz="1600" dirty="0" smtClean="0">
                <a:latin typeface="+mj-lt"/>
              </a:rPr>
              <a:t>iews </a:t>
            </a:r>
            <a:r>
              <a:rPr lang="en-US" sz="1600" dirty="0">
                <a:latin typeface="+mj-lt"/>
              </a:rPr>
              <a:t>on Annex 17 to Document 5A/597-E for Sep 2023 WP5A Meeting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05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17 August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Czech Republic CTU: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4"/>
              </a:rPr>
              <a:t>Call for comments on the update of the Radio Spectrum Management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4"/>
              </a:rPr>
              <a:t>Strategy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31 August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China MIIT: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5"/>
              </a:rPr>
              <a:t>Proposed abolition of two normative documents re: 40-50 GHz band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6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600" u="sng" dirty="0">
                <a:cs typeface="Arial"/>
                <a:hlinkClick r:id="rId6"/>
              </a:rPr>
              <a:t>Consultation:  Hybrid sharing: enabling both licensed mobile and Wi-Fi users to access the upper 6 GHz </a:t>
            </a:r>
            <a:r>
              <a:rPr lang="en-US" sz="1600" u="sng" dirty="0" smtClean="0">
                <a:cs typeface="Arial"/>
                <a:hlinkClick r:id="rId6"/>
              </a:rPr>
              <a:t>band</a:t>
            </a:r>
            <a:endParaRPr lang="en-US" sz="1600" u="sng" dirty="0" smtClean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10:30am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12 September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 smtClean="0">
                <a:cs typeface="Arial"/>
                <a:hlinkClick r:id="rId7"/>
              </a:rPr>
              <a:t>NoI: Advancing understanding of non-federal spectrum usage (WT Docket No. 23-232)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TBD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 smtClean="0">
                <a:cs typeface="Arial"/>
                <a:hlinkClick r:id="rId8"/>
              </a:rPr>
              <a:t>NPRM:  Cybersecurity labeling for Internet of Things (PS </a:t>
            </a:r>
            <a:r>
              <a:rPr lang="en-US" sz="1600" u="sng" dirty="0">
                <a:cs typeface="Arial"/>
                <a:hlinkClick r:id="rId8"/>
              </a:rPr>
              <a:t>Docket No. </a:t>
            </a:r>
            <a:r>
              <a:rPr lang="en-US" sz="1600" u="sng" dirty="0" smtClean="0">
                <a:cs typeface="Arial"/>
                <a:hlinkClick r:id="rId8"/>
              </a:rPr>
              <a:t>23-239)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GB" sz="1800" dirty="0"/>
              <a:t>Move to approve documents </a:t>
            </a:r>
            <a:r>
              <a:rPr lang="en-GB" sz="1800" dirty="0">
                <a:solidFill>
                  <a:schemeClr val="accent2"/>
                </a:solidFill>
              </a:rPr>
              <a:t>18-23/0082r0, 18-23/0083r0, and 18-23/0084r0</a:t>
            </a:r>
            <a:r>
              <a:rPr lang="en-GB" sz="1800" dirty="0" smtClean="0">
                <a:solidFill>
                  <a:schemeClr val="accent2"/>
                </a:solidFill>
              </a:rPr>
              <a:t> </a:t>
            </a:r>
            <a:r>
              <a:rPr lang="en-GB" sz="1800" dirty="0"/>
              <a:t>for proposed modifications to ITU-R for review and approval by the IEEE 802 LSMC for submission to the ITU-R Working Party 5A via ITU-R liaison before the contribution deadline for the Working Party 5A’s next meeting.  The IEEE 802.18 Chair is authorized to make editorial changes as </a:t>
            </a:r>
            <a:r>
              <a:rPr lang="en-GB" sz="1800" dirty="0" smtClean="0"/>
              <a:t>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</a:t>
            </a:r>
            <a:r>
              <a:rPr lang="en-US" sz="2800" dirty="0" smtClean="0">
                <a:solidFill>
                  <a:srgbClr val="0070C0"/>
                </a:solidFill>
              </a:rPr>
              <a:t>submissions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1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Czech Republic CTU’s </a:t>
            </a:r>
            <a:r>
              <a:rPr lang="en-US" sz="2800" dirty="0" smtClean="0">
                <a:solidFill>
                  <a:srgbClr val="0070C0"/>
                </a:solidFill>
              </a:rPr>
              <a:t>consultation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</a:t>
            </a:r>
            <a:r>
              <a:rPr lang="en-US" sz="1800" dirty="0" smtClean="0"/>
              <a:t>:  Call </a:t>
            </a:r>
            <a:r>
              <a:rPr lang="en-US" sz="1800" dirty="0" smtClean="0">
                <a:cs typeface="Arial"/>
              </a:rPr>
              <a:t>for </a:t>
            </a:r>
            <a:r>
              <a:rPr lang="en-US" sz="1800" dirty="0">
                <a:cs typeface="Arial"/>
              </a:rPr>
              <a:t>comments on the update of the Radio Spectrum Management Strategy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18 July </a:t>
            </a:r>
            <a:r>
              <a:rPr lang="en-US" sz="1600" spc="-5" dirty="0">
                <a:cs typeface="Arial"/>
              </a:rPr>
              <a:t>2023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31 </a:t>
            </a:r>
            <a:r>
              <a:rPr lang="en-US" sz="1600" spc="-5" dirty="0">
                <a:cs typeface="Arial"/>
              </a:rPr>
              <a:t>August </a:t>
            </a:r>
            <a:r>
              <a:rPr lang="en-US" sz="1600" spc="-5" dirty="0" smtClean="0">
                <a:cs typeface="Arial"/>
              </a:rPr>
              <a:t>2023</a:t>
            </a:r>
            <a:endParaRPr lang="en-US" sz="1600" spc="-5" dirty="0">
              <a:cs typeface="Arial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17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August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2023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CTU grants us an extension deadline to 7 September 2023</a:t>
            </a:r>
            <a:endParaRPr lang="en-US" sz="1400" spc="-5" dirty="0">
              <a:solidFill>
                <a:srgbClr val="FF0000"/>
              </a:solidFill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www.ctu.eu/call-comments-update-radio-spectrum-management-strategy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18-23/0094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749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September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21 September 2023.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On 11 August 2023, a decision on the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4"/>
              </a:rPr>
              <a:t>spectrum outlook 2023 to 2027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was published.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Philippines NTC announced a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public hearing</a:t>
            </a:r>
            <a:r>
              <a:rPr lang="en-US" sz="1600" dirty="0" smtClean="0">
                <a:solidFill>
                  <a:schemeClr val="tx1"/>
                </a:solidFill>
              </a:rPr>
              <a:t> for its </a:t>
            </a:r>
            <a:r>
              <a:rPr lang="en-US" sz="1600" dirty="0" smtClean="0"/>
              <a:t>draft </a:t>
            </a:r>
            <a:r>
              <a:rPr lang="en-US" sz="1600" dirty="0"/>
              <a:t>memorandum circular (MC) entitled </a:t>
            </a:r>
            <a:r>
              <a:rPr lang="en-US" sz="1600" dirty="0" smtClean="0"/>
              <a:t>“Spectrum </a:t>
            </a:r>
            <a:r>
              <a:rPr lang="en-US" sz="1600" dirty="0"/>
              <a:t>users fees for radio frequency bands: 2400MHz to 2483.5MHz, 5150MHz to 5350MHz, and 5470MHz to </a:t>
            </a:r>
            <a:r>
              <a:rPr lang="en-US" sz="1600" dirty="0" smtClean="0"/>
              <a:t>5850MHz”.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hlinkClick r:id="rId4"/>
              </a:rPr>
              <a:t>framework </a:t>
            </a:r>
            <a:r>
              <a:rPr lang="en-US" sz="1400" dirty="0">
                <a:hlinkClick r:id="rId4"/>
              </a:rPr>
              <a:t>and overall objectives of the future development of IMT for 2030 and </a:t>
            </a:r>
            <a:r>
              <a:rPr lang="en-US" sz="1400" dirty="0" smtClean="0">
                <a:hlinkClick r:id="rId4"/>
              </a:rPr>
              <a:t>beyond</a:t>
            </a:r>
            <a:endParaRPr lang="en-US" sz="1400" dirty="0" smtClean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the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schedule in the next </a:t>
            </a:r>
            <a:r>
              <a:rPr lang="en-US" sz="2800" dirty="0" smtClean="0">
                <a:solidFill>
                  <a:srgbClr val="0070C0"/>
                </a:solidFill>
              </a:rPr>
              <a:t>8 </a:t>
            </a:r>
            <a:r>
              <a:rPr lang="en-US" sz="2800" dirty="0">
                <a:solidFill>
                  <a:srgbClr val="0070C0"/>
                </a:solidFill>
              </a:rPr>
              <a:t>days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81364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</a:t>
                      </a:r>
                      <a:r>
                        <a:rPr lang="en-US" sz="1500" strike="noStrike" baseline="0" smtClean="0">
                          <a:solidFill>
                            <a:schemeClr val="tx1"/>
                          </a:solidFill>
                        </a:rPr>
                        <a:t>to cancel]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18 August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24 August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25 August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session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Attendance at the session will count towards voting </a:t>
            </a:r>
            <a:r>
              <a:rPr lang="en-US" sz="1400" dirty="0" smtClean="0"/>
              <a:t>right</a:t>
            </a:r>
            <a:endParaRPr lang="en-US" sz="1800" spc="-5" dirty="0" smtClean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13 June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Grand Hyatt at </a:t>
            </a:r>
            <a:r>
              <a:rPr lang="es-ES" sz="1800" dirty="0" err="1" smtClean="0"/>
              <a:t>Buckhead</a:t>
            </a:r>
            <a:r>
              <a:rPr lang="es-ES" sz="1800" dirty="0" smtClean="0"/>
              <a:t>, Atlanta, Georgia,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13 June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ET, 25 August 2023 </a:t>
            </a:r>
            <a:r>
              <a:rPr lang="en-US" sz="1400" dirty="0">
                <a:solidFill>
                  <a:srgbClr val="FF0000"/>
                </a:solidFill>
              </a:rPr>
              <a:t>whichever comes first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Secretary:  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14 July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11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interim from 10 September to 15 September,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>
                <a:solidFill>
                  <a:srgbClr val="00B050"/>
                </a:solidFill>
              </a:rPr>
              <a:t>Review and motion:  ITU-R Working Party 5A </a:t>
            </a:r>
            <a:r>
              <a:rPr lang="en-US" sz="1800" i="1" dirty="0" smtClean="0">
                <a:solidFill>
                  <a:srgbClr val="00B050"/>
                </a:solidFill>
              </a:rPr>
              <a:t>submissions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Review: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Czech Republic CTU’s consultation</a:t>
            </a:r>
            <a:endParaRPr lang="en-US" sz="1800" i="1" spc="-5" dirty="0">
              <a:solidFill>
                <a:srgbClr val="00B05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72560</TotalTime>
  <Words>2140</Words>
  <Application>Microsoft Office PowerPoint</Application>
  <PresentationFormat>Widescreen</PresentationFormat>
  <Paragraphs>408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ITU-R Working Party 5A submissions (1)</vt:lpstr>
      <vt:lpstr>Status of ongoing consultations</vt:lpstr>
      <vt:lpstr>ITU-R Working Party 5A submissions (2)</vt:lpstr>
      <vt:lpstr>Czech Republic CTU’s consultation</vt:lpstr>
      <vt:lpstr>General discussion items (1)</vt:lpstr>
      <vt:lpstr>General discussion items (2)</vt:lpstr>
      <vt:lpstr>Meeting schedule in the next 8 days</vt:lpstr>
      <vt:lpstr>Meeting and hotel reservation for the 2023 September interim</vt:lpstr>
      <vt:lpstr>Meeting and hotel reservation for the 2023 November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18-23/0093r1</dc:title>
  <dc:creator/>
  <cp:keywords>17 August 2023</cp:keywords>
  <cp:lastModifiedBy>Edward Au</cp:lastModifiedBy>
  <cp:revision>5542</cp:revision>
  <cp:lastPrinted>1601-01-01T00:00:00Z</cp:lastPrinted>
  <dcterms:created xsi:type="dcterms:W3CDTF">2016-03-03T14:54:45Z</dcterms:created>
  <dcterms:modified xsi:type="dcterms:W3CDTF">2023-08-17T15:30:21Z</dcterms:modified>
  <cp:category>IEEE 802.18 RR-TAG agenda</cp:category>
</cp:coreProperties>
</file>