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52"/>
  </p:notesMasterIdLst>
  <p:handoutMasterIdLst>
    <p:handoutMasterId r:id="rId53"/>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1058" r:id="rId19"/>
    <p:sldId id="966" r:id="rId20"/>
    <p:sldId id="845" r:id="rId21"/>
    <p:sldId id="970" r:id="rId22"/>
    <p:sldId id="1052" r:id="rId23"/>
    <p:sldId id="1050" r:id="rId24"/>
    <p:sldId id="1051" r:id="rId25"/>
    <p:sldId id="1053" r:id="rId26"/>
    <p:sldId id="933" r:id="rId27"/>
    <p:sldId id="1054" r:id="rId28"/>
    <p:sldId id="1061" r:id="rId29"/>
    <p:sldId id="1027" r:id="rId30"/>
    <p:sldId id="1062" r:id="rId31"/>
    <p:sldId id="1029" r:id="rId32"/>
    <p:sldId id="1063" r:id="rId33"/>
    <p:sldId id="972" r:id="rId34"/>
    <p:sldId id="864" r:id="rId35"/>
    <p:sldId id="973" r:id="rId36"/>
    <p:sldId id="981" r:id="rId37"/>
    <p:sldId id="982" r:id="rId38"/>
    <p:sldId id="1024" r:id="rId39"/>
    <p:sldId id="1055" r:id="rId40"/>
    <p:sldId id="1056" r:id="rId41"/>
    <p:sldId id="1057" r:id="rId42"/>
    <p:sldId id="978" r:id="rId43"/>
    <p:sldId id="1059" r:id="rId44"/>
    <p:sldId id="900" r:id="rId45"/>
    <p:sldId id="1049" r:id="rId46"/>
    <p:sldId id="1060" r:id="rId47"/>
    <p:sldId id="1034" r:id="rId48"/>
    <p:sldId id="1035" r:id="rId49"/>
    <p:sldId id="887" r:id="rId50"/>
    <p:sldId id="888"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5" autoAdjust="0"/>
    <p:restoredTop sz="95405" autoAdjust="0"/>
  </p:normalViewPr>
  <p:slideViewPr>
    <p:cSldViewPr>
      <p:cViewPr varScale="1">
        <p:scale>
          <a:sx n="86" d="100"/>
          <a:sy n="86" d="100"/>
        </p:scale>
        <p:origin x="811"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815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9/12/2023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91903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791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812787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40375439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802.11-23-1332r0</a:t>
            </a:r>
          </a:p>
        </p:txBody>
      </p:sp>
      <p:sp>
        <p:nvSpPr>
          <p:cNvPr id="5" name="Date Placeholder 4"/>
          <p:cNvSpPr>
            <a:spLocks noGrp="1"/>
          </p:cNvSpPr>
          <p:nvPr>
            <p:ph type="dt" idx="11"/>
          </p:nvPr>
        </p:nvSpPr>
        <p:spPr/>
        <p:txBody>
          <a:bodyPr/>
          <a:lstStyle/>
          <a:p>
            <a:pPr>
              <a:defRPr/>
            </a:pPr>
            <a:r>
              <a:rPr lang="en-US"/>
              <a:t>September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32</a:t>
            </a:fld>
            <a:endParaRPr lang="en-US" altLang="en-US"/>
          </a:p>
        </p:txBody>
      </p:sp>
    </p:spTree>
    <p:extLst>
      <p:ext uri="{BB962C8B-B14F-4D97-AF65-F5344CB8AC3E}">
        <p14:creationId xmlns:p14="http://schemas.microsoft.com/office/powerpoint/2010/main" val="11990451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802.11-yy/xxxxr0</a:t>
            </a:r>
            <a:endParaRPr lang="en-US" dirty="0"/>
          </a:p>
        </p:txBody>
      </p:sp>
      <p:sp>
        <p:nvSpPr>
          <p:cNvPr id="5" name="Date Placeholder 4"/>
          <p:cNvSpPr>
            <a:spLocks noGrp="1"/>
          </p:cNvSpPr>
          <p:nvPr>
            <p:ph type="dt" idx="11"/>
          </p:nvPr>
        </p:nvSpPr>
        <p:spPr/>
        <p:txBody>
          <a:bodyPr/>
          <a:lstStyle/>
          <a:p>
            <a:r>
              <a:rPr lang="en-US" smtClean="0"/>
              <a:t>Month Year</a:t>
            </a:r>
            <a:endParaRPr lang="en-US" dirty="0"/>
          </a:p>
        </p:txBody>
      </p:sp>
      <p:sp>
        <p:nvSpPr>
          <p:cNvPr id="6" name="Footer Placeholder 5"/>
          <p:cNvSpPr>
            <a:spLocks noGrp="1"/>
          </p:cNvSpPr>
          <p:nvPr>
            <p:ph type="ftr" idx="12"/>
          </p:nvPr>
        </p:nvSpPr>
        <p:spPr/>
        <p:txBody>
          <a:bodyPr/>
          <a:lstStyle/>
          <a:p>
            <a:r>
              <a:rPr lang="en-US" smtClean="0"/>
              <a:t>John Doe, Some Company</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40133784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4079236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678897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2991587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47</a:t>
            </a:fld>
            <a:endParaRPr lang="en-US" dirty="0"/>
          </a:p>
        </p:txBody>
      </p:sp>
    </p:spTree>
    <p:extLst>
      <p:ext uri="{BB962C8B-B14F-4D97-AF65-F5344CB8AC3E}">
        <p14:creationId xmlns:p14="http://schemas.microsoft.com/office/powerpoint/2010/main" val="298790077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48</a:t>
            </a:fld>
            <a:endParaRPr lang="en-US" dirty="0"/>
          </a:p>
        </p:txBody>
      </p:sp>
    </p:spTree>
    <p:extLst>
      <p:ext uri="{BB962C8B-B14F-4D97-AF65-F5344CB8AC3E}">
        <p14:creationId xmlns:p14="http://schemas.microsoft.com/office/powerpoint/2010/main" val="49473491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49</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50</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September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September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802.18-23/0089r3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23/18-23-0091-00-0000-rr-tag-july-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ofcom.org.uk/consultations-and-statements/category-1/hybrid-sharing-to-access-the-upper-6-ghz-band?utm_medium=email&amp;utm_campaign=Weekly%20publications%20update%2025%20August%202023&amp;utm_content=Weekly%20publications%20update%2025%20August%202023+CID_ffdab638da527b02014545d78baf28bd&amp;utm_source=updates&amp;utm_term=Correction%20of%20link%20budget%20analysis%20included%20as%20part%20of%20the%20Hybrid%206%20GHz%20consult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103&amp;is_group=0000&amp;is_year=2023"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www.federalregister.gov/documents/2023/09/07/2023-19245/request-for-information-on-implementation-of-the-united-states-government-national-standards"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hyperlink" Target="https://docs.fcc.gov/public/attachments/FCC-23-63A1.pdf" TargetMode="External"/><Relationship Id="rId5" Type="http://schemas.openxmlformats.org/officeDocument/2006/relationships/hyperlink" Target="https://www.federalregister.gov/documents/2023/08/25/2023-18357/cybersecurity-labeling-for-internet-of-things" TargetMode="External"/><Relationship Id="rId4" Type="http://schemas.openxmlformats.org/officeDocument/2006/relationships/hyperlink" Target="https://www.ofcom.org.uk/consultations-and-statements/category-1/hybrid-sharing-to-access-the-upper-6-ghz-band?utm_medium=email&amp;utm_campaign=Sharing%206%20GHz%20spectrum%20for%20Wi-Fi%20and%20mobile&amp;utm_content=Sharing%206%20GHz%20spectrum%20for%20Wi-Fi%20and%20mobile+CID_d5d87731c29b201f83e1ae761599b562&amp;utm_source=updates&amp;utm_term=new%20approach%20being%20explored%20by%20Ofcom"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www.fcc.gov/news-events/events/2023/09/september-2023-open-commission-meeting"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8" Type="http://schemas.openxmlformats.org/officeDocument/2006/relationships/hyperlink" Target="https://ntc.gov.ph/wp-content/uploads/2023/HEARING/Notice%20of%20Public%20Hearing_rescheduled.pdf" TargetMode="External"/><Relationship Id="rId3" Type="http://schemas.openxmlformats.org/officeDocument/2006/relationships/hyperlink" Target="https://www.mcmc.gov.my/skmmgovmy/media/General/pdf2/Class-Assignment-No-1-of-2023.pdf" TargetMode="External"/><Relationship Id="rId7" Type="http://schemas.openxmlformats.org/officeDocument/2006/relationships/hyperlink" Target="https://www.miit.gov.cn/zwgk/zcwj/wjfb/tz/art/2023/art_e715a9d4611742d5a5f7a4f36ea74974.html"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s://www.imda.gov.sg/-/media/imda/files/regulation-licensing-and-consultations/ict-standards/telecommunication-standards/radio-comms/imdatssrd.pdf" TargetMode="External"/><Relationship Id="rId5" Type="http://schemas.openxmlformats.org/officeDocument/2006/relationships/hyperlink" Target="https://docs.wto.org/dol2fe/Pages/FE_Search/ExportFile.aspx?id=297960&amp;filename=2023/TBT/CHN/23_12098_00_x.pdf&amp;Open=True" TargetMode="External"/><Relationship Id="rId4" Type="http://schemas.openxmlformats.org/officeDocument/2006/relationships/hyperlink" Target="https://docs.wto.org/dol2fe/Pages/SS/directdoc.aspx?filename=q:/G/TBTN23/CHN1753.pdf&amp;Open=True" TargetMode="External"/><Relationship Id="rId9"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fc97a8df-9809-496b-9a5f-25b524bfd641/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8/dcn/23/18-23-0075-00-0000-framework-and-overall-objectives-of-the-future-development-of-imt-for-2030-and-beyond.docx"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78-00-0000-liaison-statement-to-external-organizations-engaged-in-recommendation-itu-r-m-2012-on-the-schedule-for-updating-recommendation-itu-r-m-2012-to-revision-7.docx" TargetMode="Externa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ec/dcn/17/ec-17-0090-25-0PNP-ieee-802-lmsc-operations-manual.pdf"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70&amp;is_year=2023" TargetMode="External"/></Relationships>
</file>

<file path=ppt/slides/_rels/slide41.xml.rels><?xml version="1.0" encoding="UTF-8" standalone="yes"?>
<Relationships xmlns="http://schemas.openxmlformats.org/package/2006/relationships"><Relationship Id="rId3" Type="http://schemas.openxmlformats.org/officeDocument/2006/relationships/hyperlink" Target="https://mentor.ieee.org/802.18/documents?is_dcn=105&amp;is_group=0000&amp;is_year=2023"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45.xml.rels><?xml version="1.0" encoding="UTF-8" standalone="yes"?>
<Relationships xmlns="http://schemas.openxmlformats.org/package/2006/relationships"><Relationship Id="rId3" Type="http://schemas.openxmlformats.org/officeDocument/2006/relationships/hyperlink" Target="https://cvent.me/Pna0qm" TargetMode="External"/><Relationship Id="rId2" Type="http://schemas.openxmlformats.org/officeDocument/2006/relationships/notesSlide" Target="../notesSlides/notesSlide2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www.hilton.com/en/attend-my-event/hnlhvhh-avm-e0ca0592-a203-4d79-a09e-5c9c2b65d2e8" TargetMode="External"/></Relationships>
</file>

<file path=ppt/slides/_rels/slide4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September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latin typeface="Times New Roman" charset="0"/>
              </a:rPr>
              <a:t>2023 September 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12 September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170"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smtClean="0"/>
              <a:t>Grand Hyatt Atlanta Buckhead</a:t>
            </a:r>
            <a:endParaRPr lang="en-US" sz="1400" spc="-5" dirty="0" smtClean="0">
              <a:latin typeface="+mj-lt"/>
              <a:cs typeface="Arial"/>
            </a:endParaRP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When you want to be on the queue for comment, </a:t>
            </a:r>
            <a:r>
              <a:rPr lang="en-US" sz="1400" spc="-5" dirty="0">
                <a:solidFill>
                  <a:srgbClr val="FF0000"/>
                </a:solidFill>
                <a:cs typeface="Arial"/>
              </a:rPr>
              <a:t>please type “Q” or “q” in the </a:t>
            </a:r>
            <a:r>
              <a:rPr lang="en-US" sz="1400" spc="-5" dirty="0" err="1" smtClean="0">
                <a:solidFill>
                  <a:srgbClr val="FF0000"/>
                </a:solidFill>
                <a:cs typeface="Arial"/>
              </a:rPr>
              <a:t>Webex</a:t>
            </a:r>
            <a:r>
              <a:rPr lang="en-US" sz="1400" spc="-5" dirty="0" smtClean="0">
                <a:solidFill>
                  <a:srgbClr val="FF0000"/>
                </a:solidFill>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16107516"/>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11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12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13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14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15 SEP</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Buckhead Ballroom 2</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Buckhead</a:t>
                      </a:r>
                      <a:r>
                        <a:rPr lang="en-US" sz="1200" baseline="0" dirty="0" smtClean="0"/>
                        <a:t> Ballroom 1</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r>
              <a:rPr lang="en-US" sz="1600" spc="-5" dirty="0" err="1" smtClean="0">
                <a:latin typeface="+mj-lt"/>
                <a:cs typeface="Arial"/>
              </a:rPr>
              <a:t>Tuncer</a:t>
            </a:r>
            <a:r>
              <a:rPr lang="en-US" sz="1600" spc="-5" dirty="0" smtClean="0">
                <a:latin typeface="+mj-lt"/>
                <a:cs typeface="Arial"/>
              </a:rPr>
              <a:t> </a:t>
            </a:r>
            <a:r>
              <a:rPr lang="en-US" sz="1600" spc="-5" dirty="0" err="1" smtClean="0">
                <a:latin typeface="+mj-lt"/>
                <a:cs typeface="Arial"/>
              </a:rPr>
              <a:t>Baykas</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General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448574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2023 July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July plenary session as </a:t>
            </a:r>
            <a:r>
              <a:rPr lang="en-US" sz="1800" spc="-5" dirty="0">
                <a:latin typeface="+mj-lt"/>
                <a:cs typeface="Arial"/>
              </a:rPr>
              <a:t>shown in the document </a:t>
            </a:r>
            <a:r>
              <a:rPr lang="en-US" sz="1800" spc="-5" dirty="0" smtClean="0">
                <a:solidFill>
                  <a:srgbClr val="FF0000"/>
                </a:solidFill>
                <a:latin typeface="+mj-lt"/>
                <a:cs typeface="Arial"/>
                <a:hlinkClick r:id="rId3"/>
              </a:rPr>
              <a:t>18-23/0091r0</a:t>
            </a:r>
            <a:r>
              <a:rPr lang="en-US" sz="1800" spc="-5" dirty="0" smtClean="0">
                <a:latin typeface="+mj-lt"/>
                <a:cs typeface="Arial"/>
              </a:rPr>
              <a:t>, </a:t>
            </a:r>
            <a:r>
              <a:rPr lang="en-US" sz="1800" spc="-5" dirty="0">
                <a:latin typeface="+mj-lt"/>
                <a:cs typeface="Arial"/>
              </a:rPr>
              <a:t>with editorial privilege for the </a:t>
            </a:r>
            <a:r>
              <a:rPr lang="en-US" sz="1800" spc="-5" dirty="0" smtClean="0">
                <a:latin typeface="+mj-lt"/>
                <a:cs typeface="Arial"/>
              </a:rPr>
              <a:t>IEEE 802.18 </a:t>
            </a:r>
            <a:r>
              <a:rPr lang="en-US" sz="1800" spc="-5" dirty="0">
                <a:latin typeface="+mj-lt"/>
                <a:cs typeface="Arial"/>
              </a:rPr>
              <a:t>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Al </a:t>
            </a:r>
            <a:r>
              <a:rPr lang="en-US" sz="1600" spc="-5" dirty="0" err="1" smtClean="0">
                <a:latin typeface="+mj-lt"/>
                <a:cs typeface="Arial"/>
              </a:rPr>
              <a:t>Petrick</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Stuart Kerry</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  Approved with unanimous consent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Review and Motion:  UK </a:t>
            </a:r>
            <a:r>
              <a:rPr lang="en-US" kern="0" dirty="0" err="1" smtClean="0">
                <a:latin typeface="Times New Roman" charset="0"/>
              </a:rPr>
              <a:t>Ofcom’s</a:t>
            </a:r>
            <a:r>
              <a:rPr lang="en-US" kern="0" dirty="0" smtClean="0">
                <a:latin typeface="Times New Roman" charset="0"/>
              </a:rPr>
              <a:t> consultation</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442238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UK </a:t>
            </a:r>
            <a:r>
              <a:rPr lang="en-US" sz="2800" dirty="0" err="1" smtClean="0">
                <a:solidFill>
                  <a:srgbClr val="0070C0"/>
                </a:solidFill>
              </a:rPr>
              <a:t>Ofcom’s</a:t>
            </a:r>
            <a:r>
              <a:rPr lang="en-US" sz="2800" dirty="0" smtClean="0">
                <a:solidFill>
                  <a:srgbClr val="0070C0"/>
                </a:solidFill>
              </a:rPr>
              <a:t> consultation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a:t>
            </a:r>
            <a:r>
              <a:rPr lang="en-US" sz="1800" dirty="0" smtClean="0"/>
              <a:t>: </a:t>
            </a:r>
            <a:r>
              <a:rPr lang="en-US" sz="1800" dirty="0">
                <a:cs typeface="Arial"/>
              </a:rPr>
              <a:t>Hybrid sharing: enabling both licensed mobile and Wi-Fi users to access the upper 6 GHz </a:t>
            </a:r>
            <a:r>
              <a:rPr lang="en-US" sz="1800" dirty="0" smtClean="0">
                <a:cs typeface="Arial"/>
              </a:rPr>
              <a:t>band</a:t>
            </a:r>
            <a:endParaRPr lang="en-US" sz="1800" spc="-5" dirty="0" smtClean="0">
              <a:cs typeface="Arial"/>
            </a:endParaRPr>
          </a:p>
          <a:p>
            <a:pPr marL="630238" marR="117475" lvl="1" indent="-230188" algn="just">
              <a:buChar char="•"/>
              <a:tabLst>
                <a:tab pos="230188" algn="l"/>
              </a:tabLst>
            </a:pPr>
            <a:r>
              <a:rPr lang="en-US" sz="1600" spc="-5" dirty="0" smtClean="0">
                <a:cs typeface="Arial"/>
              </a:rPr>
              <a:t>Publication date:  6 July 2023</a:t>
            </a:r>
          </a:p>
          <a:p>
            <a:pPr marL="630238" marR="117475" lvl="1" indent="-230188" algn="just">
              <a:buChar char="•"/>
              <a:tabLst>
                <a:tab pos="230188" algn="l"/>
              </a:tabLst>
            </a:pPr>
            <a:r>
              <a:rPr lang="en-US" sz="1600" spc="-5" dirty="0" smtClean="0">
                <a:cs typeface="Arial"/>
              </a:rPr>
              <a:t>Closing </a:t>
            </a:r>
            <a:r>
              <a:rPr lang="en-US" sz="1600" spc="-5" dirty="0">
                <a:cs typeface="Arial"/>
              </a:rPr>
              <a:t>date for response:  </a:t>
            </a:r>
            <a:r>
              <a:rPr lang="en-US" sz="1600" spc="-5" dirty="0" smtClean="0">
                <a:cs typeface="Arial"/>
              </a:rPr>
              <a:t>15 September 2023</a:t>
            </a:r>
            <a:endParaRPr lang="en-US" sz="1600" spc="-5" dirty="0">
              <a:cs typeface="Arial"/>
            </a:endParaRPr>
          </a:p>
          <a:p>
            <a:pPr marL="1030288" marR="117475" lvl="2" indent="-230188" algn="just">
              <a:buFont typeface="Times New Roman" pitchFamily="16" charset="0"/>
              <a:buChar char="•"/>
              <a:tabLst>
                <a:tab pos="230188" algn="l"/>
              </a:tabLst>
            </a:pPr>
            <a:r>
              <a:rPr lang="en-US" sz="1400" spc="-5" dirty="0" err="1">
                <a:solidFill>
                  <a:srgbClr val="FF0000"/>
                </a:solidFill>
                <a:cs typeface="Arial"/>
              </a:rPr>
              <a:t>Ofcom</a:t>
            </a:r>
            <a:r>
              <a:rPr lang="en-US" sz="1400" spc="-5" dirty="0">
                <a:solidFill>
                  <a:srgbClr val="FF0000"/>
                </a:solidFill>
                <a:cs typeface="Arial"/>
              </a:rPr>
              <a:t> grants IEEE 802 LMSC an extension deadline to 22 September 2023</a:t>
            </a:r>
          </a:p>
          <a:p>
            <a:pPr marL="1030288" marR="117475" lvl="2" indent="-230188" algn="just">
              <a:buFont typeface="Times New Roman" pitchFamily="16" charset="0"/>
              <a:buChar char="•"/>
              <a:tabLst>
                <a:tab pos="230188" algn="l"/>
              </a:tabLst>
            </a:pPr>
            <a:r>
              <a:rPr lang="en-US" sz="1400" spc="-5" dirty="0" smtClean="0">
                <a:solidFill>
                  <a:srgbClr val="FF0000"/>
                </a:solidFill>
                <a:cs typeface="Arial"/>
              </a:rPr>
              <a:t>Internal </a:t>
            </a:r>
            <a:r>
              <a:rPr lang="en-US" sz="1400" spc="-5" dirty="0">
                <a:solidFill>
                  <a:srgbClr val="FF0000"/>
                </a:solidFill>
                <a:cs typeface="Arial"/>
              </a:rPr>
              <a:t>802.18 deadline to allow for </a:t>
            </a:r>
            <a:r>
              <a:rPr lang="en-US" sz="1400" spc="-5" dirty="0" smtClean="0">
                <a:solidFill>
                  <a:srgbClr val="FF0000"/>
                </a:solidFill>
                <a:cs typeface="Arial"/>
              </a:rPr>
              <a:t>a 4-day </a:t>
            </a:r>
            <a:r>
              <a:rPr lang="en-US" sz="1400" spc="-5" dirty="0">
                <a:solidFill>
                  <a:srgbClr val="FF0000"/>
                </a:solidFill>
                <a:cs typeface="Arial"/>
              </a:rPr>
              <a:t>EC </a:t>
            </a:r>
            <a:r>
              <a:rPr lang="en-US" sz="1400" spc="-5" dirty="0" smtClean="0">
                <a:solidFill>
                  <a:srgbClr val="FF0000"/>
                </a:solidFill>
                <a:cs typeface="Arial"/>
              </a:rPr>
              <a:t>review followed by 10-day EC approval:  </a:t>
            </a:r>
            <a:r>
              <a:rPr lang="en-US" sz="1400" spc="-5" dirty="0">
                <a:solidFill>
                  <a:srgbClr val="FF0000"/>
                </a:solidFill>
                <a:cs typeface="Arial"/>
              </a:rPr>
              <a:t>3pm ET, </a:t>
            </a:r>
            <a:r>
              <a:rPr lang="en-US" sz="1400" spc="-5" dirty="0" smtClean="0">
                <a:solidFill>
                  <a:srgbClr val="FF0000"/>
                </a:solidFill>
                <a:cs typeface="Arial"/>
              </a:rPr>
              <a:t>7 September 2023 </a:t>
            </a:r>
          </a:p>
          <a:p>
            <a:pPr marL="230188" marR="117475" indent="-230188" algn="just">
              <a:spcBef>
                <a:spcPts val="1800"/>
              </a:spcBef>
              <a:buChar char="•"/>
              <a:tabLst>
                <a:tab pos="230188" algn="l"/>
              </a:tabLst>
            </a:pPr>
            <a:r>
              <a:rPr lang="en-US" sz="1800" spc="-5" dirty="0" smtClean="0">
                <a:cs typeface="Arial"/>
              </a:rPr>
              <a:t>For </a:t>
            </a:r>
            <a:r>
              <a:rPr lang="en-US" sz="1800" spc="-5" dirty="0">
                <a:cs typeface="Arial"/>
              </a:rPr>
              <a:t>details, please visit</a:t>
            </a:r>
          </a:p>
          <a:p>
            <a:pPr marL="630238" marR="117475" lvl="1" indent="-230188" algn="just">
              <a:buChar char="•"/>
              <a:tabLst>
                <a:tab pos="230188" algn="l"/>
              </a:tabLst>
            </a:pPr>
            <a:r>
              <a:rPr lang="en-US" sz="1600" spc="-5" dirty="0" smtClean="0">
                <a:cs typeface="Arial"/>
                <a:hlinkClick r:id="rId3"/>
              </a:rPr>
              <a:t>Link</a:t>
            </a:r>
            <a:endParaRPr lang="en-US" sz="1600" spc="-5" dirty="0" smtClean="0">
              <a:cs typeface="Arial"/>
            </a:endParaRPr>
          </a:p>
          <a:p>
            <a:pPr marL="230188" marR="117475" indent="-230188" algn="just">
              <a:spcBef>
                <a:spcPts val="1800"/>
              </a:spcBef>
              <a:buChar char="•"/>
              <a:tabLst>
                <a:tab pos="230188" algn="l"/>
              </a:tabLst>
            </a:pPr>
            <a:r>
              <a:rPr lang="en-US" sz="1800" spc="-5" dirty="0" smtClean="0">
                <a:cs typeface="Arial"/>
              </a:rPr>
              <a:t>Proposed response</a:t>
            </a:r>
            <a:endParaRPr lang="en-US" sz="1800" spc="-5" dirty="0">
              <a:cs typeface="Arial"/>
            </a:endParaRPr>
          </a:p>
          <a:p>
            <a:pPr marL="630238" marR="117475" lvl="1" indent="-230188" algn="just">
              <a:buChar char="•"/>
              <a:tabLst>
                <a:tab pos="230188" algn="l"/>
              </a:tabLst>
            </a:pPr>
            <a:r>
              <a:rPr lang="en-US" sz="1600" spc="-5" dirty="0" smtClean="0">
                <a:cs typeface="Arial"/>
                <a:hlinkClick r:id="rId4"/>
              </a:rPr>
              <a:t>18-23/0103</a:t>
            </a:r>
            <a:endParaRPr lang="en-US" sz="1600" spc="-5" dirty="0">
              <a:cs typeface="Arial"/>
            </a:endParaRPr>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25999290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24</a:t>
            </a:fld>
            <a:endParaRPr lang="en-US" altLang="en-US" sz="1200" b="0" dirty="0"/>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Motion </a:t>
            </a:r>
            <a:r>
              <a:rPr lang="en-US" sz="1800" spc="-5" dirty="0" smtClean="0">
                <a:latin typeface="+mj-lt"/>
                <a:cs typeface="Arial"/>
              </a:rPr>
              <a:t>#3 (External):  </a:t>
            </a:r>
            <a:r>
              <a:rPr lang="en-US" sz="1800" spc="-5" dirty="0">
                <a:latin typeface="+mj-lt"/>
                <a:cs typeface="Arial"/>
              </a:rPr>
              <a:t>Move to approve document </a:t>
            </a:r>
            <a:r>
              <a:rPr lang="en-US" sz="1800" spc="-5" dirty="0" smtClean="0">
                <a:solidFill>
                  <a:srgbClr val="3333CC"/>
                </a:solidFill>
                <a:latin typeface="+mj-lt"/>
                <a:cs typeface="Arial"/>
              </a:rPr>
              <a:t>18-23/0103r6 </a:t>
            </a:r>
            <a:r>
              <a:rPr lang="en-US" sz="1800" spc="-5" dirty="0" smtClean="0">
                <a:latin typeface="+mj-lt"/>
                <a:cs typeface="Arial"/>
              </a:rPr>
              <a:t>in </a:t>
            </a:r>
            <a:r>
              <a:rPr lang="en-US" sz="1800" spc="-5" dirty="0">
                <a:latin typeface="+mj-lt"/>
                <a:cs typeface="Arial"/>
              </a:rPr>
              <a:t>response to </a:t>
            </a:r>
            <a:r>
              <a:rPr lang="en-US" sz="1800" spc="-5" dirty="0" smtClean="0">
                <a:latin typeface="+mj-lt"/>
                <a:cs typeface="Arial"/>
              </a:rPr>
              <a:t>the UK </a:t>
            </a:r>
            <a:r>
              <a:rPr lang="en-US" sz="1800" spc="-5" dirty="0" err="1" smtClean="0">
                <a:latin typeface="+mj-lt"/>
                <a:cs typeface="Arial"/>
              </a:rPr>
              <a:t>Ofcom’s</a:t>
            </a:r>
            <a:r>
              <a:rPr lang="en-US" sz="1800" spc="-5" dirty="0" smtClean="0">
                <a:latin typeface="+mj-lt"/>
                <a:cs typeface="Arial"/>
              </a:rPr>
              <a:t> </a:t>
            </a:r>
            <a:r>
              <a:rPr lang="en-US" sz="1800" spc="-5" dirty="0" smtClean="0">
                <a:solidFill>
                  <a:schemeClr val="tx1"/>
                </a:solidFill>
                <a:cs typeface="Arial"/>
              </a:rPr>
              <a:t>consultation “</a:t>
            </a:r>
            <a:r>
              <a:rPr lang="en-US" sz="1800" dirty="0">
                <a:cs typeface="Arial"/>
              </a:rPr>
              <a:t>Hybrid sharing: enabling both licensed mobile and Wi-Fi users to access the upper 6 GHz </a:t>
            </a:r>
            <a:r>
              <a:rPr lang="en-US" sz="1800" dirty="0" smtClean="0">
                <a:cs typeface="Arial"/>
              </a:rPr>
              <a:t>band</a:t>
            </a:r>
            <a:r>
              <a:rPr lang="en-US" sz="1800" dirty="0" smtClean="0"/>
              <a:t>”,</a:t>
            </a:r>
            <a:r>
              <a:rPr lang="en-US" sz="1800" spc="-5" dirty="0" smtClean="0">
                <a:solidFill>
                  <a:schemeClr val="tx1"/>
                </a:solidFill>
                <a:cs typeface="Arial"/>
              </a:rPr>
              <a:t> </a:t>
            </a:r>
            <a:r>
              <a:rPr lang="en-US" sz="1800" spc="-5" dirty="0" smtClean="0">
                <a:latin typeface="+mj-lt"/>
                <a:cs typeface="Arial"/>
              </a:rPr>
              <a:t>for </a:t>
            </a:r>
            <a:r>
              <a:rPr lang="en-US" sz="1800" spc="-5" dirty="0">
                <a:latin typeface="+mj-lt"/>
                <a:cs typeface="Arial"/>
              </a:rPr>
              <a:t>review and approval by the IEEE </a:t>
            </a:r>
            <a:r>
              <a:rPr lang="en-US" sz="1800" spc="-5" dirty="0" smtClean="0">
                <a:latin typeface="+mj-lt"/>
                <a:cs typeface="Arial"/>
              </a:rPr>
              <a:t>802 LMSC for </a:t>
            </a:r>
            <a:r>
              <a:rPr lang="en-US" sz="1800" spc="-5" dirty="0">
                <a:latin typeface="+mj-lt"/>
                <a:cs typeface="Arial"/>
              </a:rPr>
              <a:t>submission to </a:t>
            </a:r>
            <a:r>
              <a:rPr lang="en-US" sz="1800" spc="-5" dirty="0" smtClean="0">
                <a:latin typeface="+mj-lt"/>
                <a:cs typeface="Arial"/>
              </a:rPr>
              <a:t>the UK </a:t>
            </a:r>
            <a:r>
              <a:rPr lang="en-US" sz="1800" spc="-5" dirty="0" err="1" smtClean="0">
                <a:latin typeface="+mj-lt"/>
                <a:cs typeface="Arial"/>
              </a:rPr>
              <a:t>Ofcom</a:t>
            </a:r>
            <a:r>
              <a:rPr lang="en-US" sz="1800" spc="-5" dirty="0" smtClean="0">
                <a:latin typeface="+mj-lt"/>
                <a:cs typeface="Arial"/>
              </a:rPr>
              <a:t> by </a:t>
            </a:r>
            <a:r>
              <a:rPr lang="en-US" sz="1800" spc="-5" dirty="0">
                <a:latin typeface="+mj-lt"/>
                <a:cs typeface="Arial"/>
              </a:rPr>
              <a:t>the response deadline. </a:t>
            </a:r>
            <a:r>
              <a:rPr lang="en-US" sz="1800" spc="-5" dirty="0" smtClean="0">
                <a:latin typeface="+mj-lt"/>
                <a:cs typeface="Arial"/>
              </a:rPr>
              <a:t>The </a:t>
            </a:r>
            <a:r>
              <a:rPr lang="en-US" sz="1800" spc="-5" dirty="0">
                <a:latin typeface="+mj-lt"/>
                <a:cs typeface="Arial"/>
              </a:rPr>
              <a:t>IEEE 802.18 Chair is authorized to make editorial changes as necessary</a:t>
            </a:r>
            <a:r>
              <a:rPr lang="en-US" sz="18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r>
              <a:rPr lang="en-US" sz="1600" spc="-5" dirty="0" smtClean="0">
                <a:latin typeface="+mj-lt"/>
                <a:cs typeface="Arial"/>
              </a:rPr>
              <a:t>Al </a:t>
            </a:r>
            <a:r>
              <a:rPr lang="en-US" sz="1600" spc="-5" dirty="0" err="1" smtClean="0">
                <a:latin typeface="+mj-lt"/>
                <a:cs typeface="Arial"/>
              </a:rPr>
              <a:t>Petrick</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smtClean="0">
                <a:latin typeface="+mj-lt"/>
                <a:cs typeface="Arial"/>
              </a:rPr>
              <a:t>Seconded</a:t>
            </a:r>
            <a:r>
              <a:rPr lang="en-US" sz="1600" spc="-5" dirty="0" smtClean="0">
                <a:latin typeface="+mj-lt"/>
                <a:cs typeface="Arial"/>
              </a:rPr>
              <a:t>:  Rolf  de </a:t>
            </a:r>
            <a:r>
              <a:rPr lang="en-US" sz="1600" spc="-5" dirty="0" err="1" smtClean="0">
                <a:latin typeface="+mj-lt"/>
                <a:cs typeface="Arial"/>
              </a:rPr>
              <a:t>Vegt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p>
          <a:p>
            <a:pPr marL="630238" marR="117475" lvl="1" indent="-230188" algn="just">
              <a:buChar char="•"/>
              <a:tabLst>
                <a:tab pos="230188" algn="l"/>
              </a:tabLst>
            </a:pPr>
            <a:r>
              <a:rPr lang="en-US" sz="1600" spc="-5" dirty="0" smtClean="0">
                <a:latin typeface="+mj-lt"/>
                <a:cs typeface="Arial"/>
              </a:rPr>
              <a:t>Attendees:  </a:t>
            </a:r>
            <a:r>
              <a:rPr lang="en-US" sz="1600" spc="-5" dirty="0" smtClean="0">
                <a:latin typeface="+mj-lt"/>
                <a:cs typeface="Arial"/>
              </a:rPr>
              <a:t>25</a:t>
            </a:r>
            <a:endParaRPr lang="en-US" sz="1600" spc="-5" dirty="0" smtClean="0">
              <a:solidFill>
                <a:srgbClr val="FF0000"/>
              </a:solidFill>
              <a:latin typeface="+mj-lt"/>
              <a:cs typeface="Arial"/>
            </a:endParaRPr>
          </a:p>
          <a:p>
            <a:pPr marL="630238" marR="117475" lvl="1" indent="-230188" algn="just">
              <a:buChar char="•"/>
              <a:tabLst>
                <a:tab pos="230188" algn="l"/>
              </a:tabLst>
            </a:pPr>
            <a:r>
              <a:rPr lang="en-US" sz="1600" spc="-5" dirty="0" smtClean="0">
                <a:latin typeface="+mj-lt"/>
                <a:cs typeface="Arial"/>
              </a:rPr>
              <a:t>Voters </a:t>
            </a:r>
            <a:r>
              <a:rPr lang="en-US" sz="1600" spc="-5" dirty="0">
                <a:latin typeface="+mj-lt"/>
                <a:cs typeface="Arial"/>
              </a:rPr>
              <a:t>(present</a:t>
            </a:r>
            <a:r>
              <a:rPr lang="en-US" sz="1600" spc="-5" dirty="0" smtClean="0">
                <a:latin typeface="+mj-lt"/>
                <a:cs typeface="Arial"/>
              </a:rPr>
              <a:t>):  22</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Result:  </a:t>
            </a:r>
            <a:r>
              <a:rPr lang="en-US" sz="1600" spc="-5" dirty="0" smtClean="0">
                <a:latin typeface="+mj-lt"/>
                <a:cs typeface="Arial"/>
              </a:rPr>
              <a:t>Approved (9 Yes, 0 No, 6 Abstain)</a:t>
            </a:r>
            <a:endParaRPr lang="en-US" sz="16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NOTE:  The Chair did not vote</a:t>
            </a:r>
            <a:endParaRPr lang="en-US" sz="1600" spc="-5" dirty="0">
              <a:solidFill>
                <a:srgbClr val="FF0000"/>
              </a:solidFill>
              <a:latin typeface="+mj-lt"/>
              <a:cs typeface="Arial"/>
            </a:endParaRPr>
          </a:p>
          <a:p>
            <a:pPr marL="400050" marR="117475" lvl="1" indent="0" algn="just">
              <a:tabLst>
                <a:tab pos="230188" algn="l"/>
              </a:tabLst>
            </a:pPr>
            <a:endParaRPr lang="en-US" sz="1600" spc="-5" dirty="0">
              <a:latin typeface="+mj-lt"/>
              <a:cs typeface="Arial"/>
            </a:endParaRPr>
          </a:p>
          <a:p>
            <a:pPr marL="400050" marR="117475" lvl="1" indent="0" algn="just">
              <a:tabLst>
                <a:tab pos="230188" algn="l"/>
              </a:tabLst>
            </a:pPr>
            <a:endParaRPr lang="en-US" sz="1400" spc="-5" dirty="0">
              <a:latin typeface="+mj-lt"/>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11"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UK </a:t>
            </a:r>
            <a:r>
              <a:rPr lang="en-US" sz="2800" dirty="0" err="1">
                <a:solidFill>
                  <a:srgbClr val="0070C0"/>
                </a:solidFill>
              </a:rPr>
              <a:t>Ofcom’s</a:t>
            </a:r>
            <a:r>
              <a:rPr lang="en-US" sz="2800" dirty="0">
                <a:solidFill>
                  <a:srgbClr val="0070C0"/>
                </a:solidFill>
              </a:rPr>
              <a:t> </a:t>
            </a:r>
            <a:r>
              <a:rPr lang="en-US" sz="2800" dirty="0" smtClean="0">
                <a:solidFill>
                  <a:srgbClr val="0070C0"/>
                </a:solidFill>
              </a:rPr>
              <a:t>consultation (</a:t>
            </a:r>
            <a:r>
              <a:rPr lang="en-US" sz="2800" dirty="0">
                <a:solidFill>
                  <a:srgbClr val="0070C0"/>
                </a:solidFill>
              </a:rPr>
              <a:t>2</a:t>
            </a:r>
            <a:r>
              <a:rPr lang="en-US" sz="2800" dirty="0" smtClean="0">
                <a:solidFill>
                  <a:srgbClr val="0070C0"/>
                </a:solidFill>
              </a:rPr>
              <a:t>)</a:t>
            </a:r>
            <a:endParaRPr lang="en-US" sz="2800" dirty="0">
              <a:solidFill>
                <a:srgbClr val="0070C0"/>
              </a:solidFill>
            </a:endParaRPr>
          </a:p>
        </p:txBody>
      </p:sp>
      <p:sp>
        <p:nvSpPr>
          <p:cNvPr id="8"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46873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Status of ongoing consultations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176742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7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UK </a:t>
            </a:r>
            <a:r>
              <a:rPr lang="en-US" sz="1600" spc="-5" dirty="0" err="1">
                <a:solidFill>
                  <a:schemeClr val="tx1"/>
                </a:solidFill>
                <a:cs typeface="Arial"/>
              </a:rPr>
              <a:t>Ofcom</a:t>
            </a:r>
            <a:r>
              <a:rPr lang="en-US" sz="1600" spc="-5" dirty="0">
                <a:solidFill>
                  <a:schemeClr val="tx1"/>
                </a:solidFill>
                <a:cs typeface="Arial"/>
              </a:rPr>
              <a:t>:  </a:t>
            </a:r>
            <a:r>
              <a:rPr lang="en-US" sz="1600" u="sng" dirty="0">
                <a:cs typeface="Arial"/>
                <a:hlinkClick r:id="rId4"/>
              </a:rPr>
              <a:t>Consultation:  Hybrid sharing: enabling both licensed mobile and Wi-Fi users to access the upper 6 GHz band</a:t>
            </a:r>
            <a:r>
              <a:rPr lang="en-US" sz="1600" dirty="0">
                <a:cs typeface="Arial"/>
              </a:rPr>
              <a:t> </a:t>
            </a:r>
            <a:r>
              <a:rPr lang="en-US" sz="1600" dirty="0">
                <a:solidFill>
                  <a:srgbClr val="FF0000"/>
                </a:solidFill>
                <a:cs typeface="Arial"/>
              </a:rPr>
              <a:t>(</a:t>
            </a:r>
            <a:r>
              <a:rPr lang="en-US" sz="1600" spc="-5" dirty="0" err="1">
                <a:solidFill>
                  <a:srgbClr val="FF0000"/>
                </a:solidFill>
                <a:cs typeface="Arial"/>
              </a:rPr>
              <a:t>Ofcom</a:t>
            </a:r>
            <a:r>
              <a:rPr lang="en-US" sz="1600" spc="-5" dirty="0">
                <a:solidFill>
                  <a:srgbClr val="FF0000"/>
                </a:solidFill>
                <a:cs typeface="Arial"/>
              </a:rPr>
              <a:t> grants IEEE 802 LMSC an extension deadline to 22 September 2023</a:t>
            </a:r>
            <a:r>
              <a:rPr lang="en-US" sz="1600" spc="-5" dirty="0" smtClean="0">
                <a:solidFill>
                  <a:srgbClr val="FF0000"/>
                </a:solidFill>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10:30am </a:t>
            </a:r>
            <a:r>
              <a:rPr lang="en-US" sz="1600" spc="-5" dirty="0">
                <a:solidFill>
                  <a:schemeClr val="tx1"/>
                </a:solidFill>
                <a:cs typeface="Arial"/>
              </a:rPr>
              <a:t>ET, 12 September 2023:</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a:cs typeface="Arial"/>
                <a:hlinkClick r:id="rId5"/>
              </a:rPr>
              <a:t>NPRM:  Cybersecurity labeling for Internet of Things (PS Docket No. 23-239)</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FCC:  </a:t>
            </a:r>
            <a:r>
              <a:rPr lang="en-US" sz="1600" u="sng" dirty="0" err="1">
                <a:cs typeface="Arial"/>
                <a:hlinkClick r:id="rId6"/>
              </a:rPr>
              <a:t>NoI</a:t>
            </a:r>
            <a:r>
              <a:rPr lang="en-US" sz="1600" u="sng" dirty="0">
                <a:cs typeface="Arial"/>
                <a:hlinkClick r:id="rId6"/>
              </a:rPr>
              <a:t>: Advancing understanding of non-federal spectrum usage (WT Docket No. 23-232)</a:t>
            </a: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10:30am ET, </a:t>
            </a:r>
            <a:r>
              <a:rPr lang="en-US" sz="1600" spc="-5" dirty="0" smtClean="0">
                <a:solidFill>
                  <a:schemeClr val="tx1"/>
                </a:solidFill>
                <a:cs typeface="Arial"/>
              </a:rPr>
              <a:t>19 October 2023</a:t>
            </a:r>
            <a:r>
              <a:rPr lang="en-US" sz="1600" spc="-5" dirty="0">
                <a:solidFill>
                  <a:schemeClr val="tx1"/>
                </a:solidFill>
                <a:cs typeface="Arial"/>
              </a:rPr>
              <a:t>:</a:t>
            </a:r>
          </a:p>
          <a:p>
            <a:pPr marL="1030288" marR="117475" lvl="2" indent="-230188" algn="just">
              <a:spcBef>
                <a:spcPts val="600"/>
              </a:spcBef>
              <a:buFont typeface="Times New Roman" pitchFamily="16" charset="0"/>
              <a:buChar char="•"/>
              <a:tabLst>
                <a:tab pos="230188" algn="l"/>
              </a:tabLst>
            </a:pPr>
            <a:r>
              <a:rPr lang="en-US" sz="1600" spc="-5" dirty="0">
                <a:solidFill>
                  <a:schemeClr val="tx1"/>
                </a:solidFill>
                <a:cs typeface="Arial"/>
              </a:rPr>
              <a:t>US </a:t>
            </a:r>
            <a:r>
              <a:rPr lang="en-US" sz="1600" spc="-5" dirty="0" smtClean="0">
                <a:solidFill>
                  <a:schemeClr val="tx1"/>
                </a:solidFill>
                <a:cs typeface="Arial"/>
              </a:rPr>
              <a:t>NIST:  </a:t>
            </a:r>
            <a:r>
              <a:rPr lang="en-US" sz="1600" dirty="0" smtClean="0">
                <a:cs typeface="Arial"/>
                <a:hlinkClick r:id="rId7"/>
              </a:rPr>
              <a:t>RFI: </a:t>
            </a:r>
            <a:r>
              <a:rPr lang="en-US" sz="1600" dirty="0" smtClean="0">
                <a:hlinkClick r:id="rId7"/>
              </a:rPr>
              <a:t>Implementation </a:t>
            </a:r>
            <a:r>
              <a:rPr lang="en-US" sz="1600" dirty="0">
                <a:hlinkClick r:id="rId7"/>
              </a:rPr>
              <a:t>of the United States Government National Standards Strategy for Critical and Emerging Technology (USG NSSCET</a:t>
            </a:r>
            <a:r>
              <a:rPr lang="en-US" sz="1600" dirty="0" smtClean="0">
                <a:hlinkClick r:id="rId7"/>
              </a:rPr>
              <a:t>) (Docket No. 230819-0199)</a:t>
            </a: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a:t>September 2023</a:t>
            </a:r>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2" y="3048000"/>
            <a:ext cx="103647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4.3:  General discussion items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82903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(1)</a:t>
            </a:r>
          </a:p>
        </p:txBody>
      </p:sp>
      <p:sp>
        <p:nvSpPr>
          <p:cNvPr id="10" name="Content Placeholder 2"/>
          <p:cNvSpPr>
            <a:spLocks noGrp="1"/>
          </p:cNvSpPr>
          <p:nvPr>
            <p:ph idx="1"/>
          </p:nvPr>
        </p:nvSpPr>
        <p:spPr>
          <a:xfrm>
            <a:off x="914400" y="1676400"/>
            <a:ext cx="10475384" cy="48006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Europe, Middle East, and Africa</a:t>
            </a:r>
          </a:p>
          <a:p>
            <a:pPr marL="630238" marR="117475" lvl="1" indent="-230188" algn="just">
              <a:buClrTx/>
              <a:buFont typeface="Times New Roman" pitchFamily="16" charset="0"/>
              <a:buChar char="•"/>
              <a:tabLst>
                <a:tab pos="230188" algn="l"/>
              </a:tabLst>
            </a:pPr>
            <a:r>
              <a:rPr lang="en-US" sz="1800" spc="-5" dirty="0" smtClean="0">
                <a:cs typeface="Arial"/>
              </a:rPr>
              <a:t>European Commission</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630238" marR="117475" lvl="1" indent="-230188" algn="just">
              <a:buClrTx/>
              <a:buFont typeface="Times New Roman" pitchFamily="16" charset="0"/>
              <a:buChar char="•"/>
              <a:tabLst>
                <a:tab pos="230188" algn="l"/>
              </a:tabLst>
            </a:pPr>
            <a:r>
              <a:rPr lang="en-US" sz="1800" spc="-5" dirty="0" smtClean="0">
                <a:cs typeface="Arial"/>
              </a:rPr>
              <a:t>CEPT</a:t>
            </a:r>
            <a:endParaRPr lang="en-US" sz="1800" spc="-5" dirty="0">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UK </a:t>
            </a:r>
            <a:r>
              <a:rPr lang="en-US" sz="1800" spc="-5" dirty="0" err="1">
                <a:solidFill>
                  <a:schemeClr val="tx1"/>
                </a:solidFill>
                <a:latin typeface="+mj-lt"/>
                <a:cs typeface="Arial"/>
              </a:rPr>
              <a:t>Ofcom</a:t>
            </a:r>
            <a:endParaRPr lang="en-US" sz="18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r>
              <a:rPr lang="en-US" sz="1800" spc="-5" dirty="0">
                <a:solidFill>
                  <a:schemeClr val="tx1"/>
                </a:solidFill>
                <a:latin typeface="+mj-lt"/>
                <a:cs typeface="Arial"/>
              </a:rPr>
              <a:t>Other 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FCC</a:t>
            </a:r>
          </a:p>
          <a:p>
            <a:pPr marL="1030288" marR="117475" lvl="2" indent="-230188" algn="just">
              <a:buClrTx/>
              <a:buFont typeface="Times New Roman" pitchFamily="16" charset="0"/>
              <a:buChar char="•"/>
              <a:tabLst>
                <a:tab pos="230188" algn="l"/>
              </a:tabLst>
            </a:pPr>
            <a:r>
              <a:rPr lang="en-US" sz="1600" dirty="0" smtClean="0">
                <a:solidFill>
                  <a:schemeClr val="tx1"/>
                </a:solidFill>
              </a:rPr>
              <a:t>The </a:t>
            </a:r>
            <a:r>
              <a:rPr lang="en-US" sz="1600" dirty="0" smtClean="0">
                <a:solidFill>
                  <a:schemeClr val="tx1"/>
                </a:solidFill>
                <a:hlinkClick r:id="rId3"/>
              </a:rPr>
              <a:t>September </a:t>
            </a:r>
            <a:r>
              <a:rPr lang="en-US" sz="1600" dirty="0">
                <a:solidFill>
                  <a:schemeClr val="tx1"/>
                </a:solidFill>
                <a:hlinkClick r:id="rId3"/>
              </a:rPr>
              <a:t>2023 Open Commission Meeting</a:t>
            </a:r>
            <a:r>
              <a:rPr lang="en-US" sz="1600" dirty="0">
                <a:solidFill>
                  <a:schemeClr val="tx1"/>
                </a:solidFill>
              </a:rPr>
              <a:t> is scheduled at 10:30am ET on </a:t>
            </a:r>
            <a:r>
              <a:rPr lang="en-US" sz="1600" dirty="0" smtClean="0">
                <a:solidFill>
                  <a:schemeClr val="tx1"/>
                </a:solidFill>
              </a:rPr>
              <a:t>21 September 2023.</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ISED</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1030288" marR="117475" lvl="2"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cs typeface="Arial"/>
            </a:endParaRPr>
          </a:p>
          <a:p>
            <a:pPr marL="630238" marR="117475" lvl="1" indent="-230188" algn="just">
              <a:buClrTx/>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Tree>
    <p:extLst>
      <p:ext uri="{BB962C8B-B14F-4D97-AF65-F5344CB8AC3E}">
        <p14:creationId xmlns:p14="http://schemas.microsoft.com/office/powerpoint/2010/main" val="338159982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Asia-Pacific Telemetry</a:t>
            </a:r>
          </a:p>
          <a:p>
            <a:pPr marL="630238" marR="117475" lvl="1" indent="-230188" algn="just">
              <a:buClrTx/>
              <a:buFont typeface="Times New Roman" pitchFamily="16" charset="0"/>
              <a:buChar char="•"/>
              <a:tabLst>
                <a:tab pos="230188" algn="l"/>
              </a:tabLst>
            </a:pPr>
            <a:r>
              <a:rPr lang="en-US" sz="1800" dirty="0" smtClean="0">
                <a:solidFill>
                  <a:schemeClr val="tx1"/>
                </a:solidFill>
              </a:rPr>
              <a:t>Other countries/regions</a:t>
            </a:r>
          </a:p>
          <a:p>
            <a:pPr marL="1030288" marR="117475" lvl="2" indent="-230188" algn="just">
              <a:buClrTx/>
              <a:buFont typeface="Times New Roman" pitchFamily="16" charset="0"/>
              <a:buChar char="•"/>
              <a:tabLst>
                <a:tab pos="230188" algn="l"/>
              </a:tabLst>
            </a:pPr>
            <a:r>
              <a:rPr lang="en-US" sz="1600" dirty="0">
                <a:solidFill>
                  <a:schemeClr val="tx1"/>
                </a:solidFill>
              </a:rPr>
              <a:t>On 28 August 2023, Malaysia’s </a:t>
            </a:r>
            <a:r>
              <a:rPr lang="en-US" sz="1600" dirty="0" smtClean="0">
                <a:solidFill>
                  <a:schemeClr val="tx1"/>
                </a:solidFill>
              </a:rPr>
              <a:t>MCMC published </a:t>
            </a:r>
            <a:r>
              <a:rPr lang="en-US" sz="1600" dirty="0">
                <a:solidFill>
                  <a:schemeClr val="tx1"/>
                </a:solidFill>
              </a:rPr>
              <a:t>the latest version of </a:t>
            </a:r>
            <a:r>
              <a:rPr lang="en-US" sz="1600" dirty="0">
                <a:solidFill>
                  <a:schemeClr val="tx1"/>
                </a:solidFill>
                <a:hlinkClick r:id="rId3"/>
              </a:rPr>
              <a:t>class assignment</a:t>
            </a:r>
            <a:r>
              <a:rPr lang="en-US" sz="1600" dirty="0">
                <a:solidFill>
                  <a:schemeClr val="tx1"/>
                </a:solidFill>
              </a:rPr>
              <a:t> for different class of devices (e.g., short range devices, UWB) with technical conditions including the maximum transmit power field strengths/conditions.</a:t>
            </a:r>
          </a:p>
          <a:p>
            <a:pPr marL="1030288" marR="117475" lvl="2" indent="-230188" algn="just">
              <a:buClrTx/>
              <a:buFont typeface="Times New Roman" pitchFamily="16" charset="0"/>
              <a:buChar char="•"/>
              <a:tabLst>
                <a:tab pos="230188" algn="l"/>
              </a:tabLst>
            </a:pPr>
            <a:r>
              <a:rPr lang="en-US" sz="1600" dirty="0">
                <a:solidFill>
                  <a:schemeClr val="tx1"/>
                </a:solidFill>
              </a:rPr>
              <a:t>On 31 August 2023, </a:t>
            </a:r>
            <a:r>
              <a:rPr lang="en-US" sz="1600" dirty="0"/>
              <a:t>China sent a </a:t>
            </a:r>
            <a:r>
              <a:rPr lang="en-US" sz="1600" dirty="0">
                <a:hlinkClick r:id="rId4"/>
              </a:rPr>
              <a:t>notification</a:t>
            </a:r>
            <a:r>
              <a:rPr lang="en-US" sz="1600" dirty="0"/>
              <a:t> to WTO on its </a:t>
            </a:r>
            <a:r>
              <a:rPr lang="en-US" sz="1600" dirty="0">
                <a:hlinkClick r:id="rId5"/>
              </a:rPr>
              <a:t>updated radio management regulations on UWB</a:t>
            </a:r>
            <a:r>
              <a:rPr lang="en-US" sz="1600" dirty="0"/>
              <a:t>.  The proposed date of adoption is November 2023 and the proposed date of entry into force is November 2024.  </a:t>
            </a:r>
            <a:endParaRPr lang="en-US" sz="1600" dirty="0" smtClean="0"/>
          </a:p>
          <a:p>
            <a:pPr marL="1030288" marR="117475" lvl="2" indent="-230188" algn="just">
              <a:buClrTx/>
              <a:buFont typeface="Times New Roman" pitchFamily="16" charset="0"/>
              <a:buChar char="•"/>
              <a:tabLst>
                <a:tab pos="230188" algn="l"/>
              </a:tabLst>
            </a:pPr>
            <a:r>
              <a:rPr lang="en-US" sz="1600" dirty="0" smtClean="0"/>
              <a:t>On 1 September 2023, Singapore IMDA published the </a:t>
            </a:r>
            <a:r>
              <a:rPr lang="en-US" sz="1600" dirty="0" smtClean="0">
                <a:hlinkClick r:id="rId6"/>
              </a:rPr>
              <a:t>latest version</a:t>
            </a:r>
            <a:r>
              <a:rPr lang="en-US" sz="1600" dirty="0" smtClean="0"/>
              <a:t> of</a:t>
            </a:r>
            <a:r>
              <a:rPr lang="en-US" sz="1600" dirty="0"/>
              <a:t> the Technical Specifications for Short Range Devices (IMDA Issue 1, Revision 3), which adds </a:t>
            </a:r>
            <a:r>
              <a:rPr lang="en-US" sz="1600" dirty="0" smtClean="0"/>
              <a:t>specifications </a:t>
            </a:r>
            <a:r>
              <a:rPr lang="en-US" sz="1600" dirty="0"/>
              <a:t>for the </a:t>
            </a:r>
            <a:r>
              <a:rPr lang="en-US" sz="1600" dirty="0" smtClean="0"/>
              <a:t>6 GHz </a:t>
            </a:r>
            <a:r>
              <a:rPr lang="en-US" sz="1600" dirty="0"/>
              <a:t>band.</a:t>
            </a:r>
            <a:endParaRPr lang="en-US" sz="1600" dirty="0" smtClean="0"/>
          </a:p>
          <a:p>
            <a:pPr marL="1030288" marR="117475" lvl="2" indent="-230188" algn="just">
              <a:buClrTx/>
              <a:buFont typeface="Times New Roman" pitchFamily="16" charset="0"/>
              <a:buChar char="•"/>
              <a:tabLst>
                <a:tab pos="230188" algn="l"/>
              </a:tabLst>
            </a:pPr>
            <a:r>
              <a:rPr lang="en-US" sz="1600" dirty="0" smtClean="0">
                <a:solidFill>
                  <a:schemeClr val="tx1"/>
                </a:solidFill>
              </a:rPr>
              <a:t>On 8 September 2023, China’s MIIT published its </a:t>
            </a:r>
            <a:r>
              <a:rPr lang="en-US" sz="1600" dirty="0" smtClean="0">
                <a:solidFill>
                  <a:schemeClr val="tx1"/>
                </a:solidFill>
                <a:hlinkClick r:id="rId7"/>
              </a:rPr>
              <a:t>3-year plan (2023 to 2025)</a:t>
            </a:r>
            <a:r>
              <a:rPr lang="en-US" sz="1600" dirty="0" smtClean="0">
                <a:solidFill>
                  <a:schemeClr val="tx1"/>
                </a:solidFill>
              </a:rPr>
              <a:t> for the industry innovation and development of </a:t>
            </a:r>
            <a:r>
              <a:rPr lang="en-US" sz="1600" dirty="0" err="1" smtClean="0">
                <a:solidFill>
                  <a:schemeClr val="tx1"/>
                </a:solidFill>
              </a:rPr>
              <a:t>metaverse</a:t>
            </a:r>
            <a:r>
              <a:rPr lang="en-US" sz="1600" dirty="0" smtClean="0">
                <a:solidFill>
                  <a:schemeClr val="tx1"/>
                </a:solidFill>
              </a:rPr>
              <a:t>.</a:t>
            </a:r>
            <a:endParaRPr lang="en-US" sz="1600" dirty="0">
              <a:solidFill>
                <a:schemeClr val="tx1"/>
              </a:solidFill>
            </a:endParaRPr>
          </a:p>
          <a:p>
            <a:pPr marL="1030288" marR="117475" lvl="2" indent="-230188" algn="just">
              <a:buClrTx/>
              <a:buFont typeface="Times New Roman" pitchFamily="16" charset="0"/>
              <a:buChar char="•"/>
              <a:tabLst>
                <a:tab pos="230188" algn="l"/>
              </a:tabLst>
            </a:pPr>
            <a:r>
              <a:rPr lang="en-US" sz="1600" dirty="0">
                <a:solidFill>
                  <a:schemeClr val="tx1"/>
                </a:solidFill>
              </a:rPr>
              <a:t>Philippines NTC announced a public hearing (</a:t>
            </a:r>
            <a:r>
              <a:rPr lang="en-US" sz="1600" dirty="0">
                <a:solidFill>
                  <a:schemeClr val="tx1"/>
                </a:solidFill>
                <a:hlinkClick r:id="rId8"/>
              </a:rPr>
              <a:t>rescheduled on 8 September 2023</a:t>
            </a:r>
            <a:r>
              <a:rPr lang="en-US" sz="1600" dirty="0">
                <a:solidFill>
                  <a:schemeClr val="tx1"/>
                </a:solidFill>
              </a:rPr>
              <a:t>) for its </a:t>
            </a:r>
            <a:r>
              <a:rPr lang="en-US" sz="1600" dirty="0"/>
              <a:t>draft memorandum circular (MC) entitled “Spectrum users fees for radio frequency bands: 2400MHz to 2483.5MHz, 5150MHz to 5350MHz, and 5470MHz to 5850MHz</a:t>
            </a:r>
            <a:r>
              <a:rPr lang="en-US" sz="1600" dirty="0" smtClean="0"/>
              <a:t>”.</a:t>
            </a:r>
            <a:endParaRPr lang="en-US" sz="1800" dirty="0" smtClean="0">
              <a:solidFill>
                <a:schemeClr val="tx1"/>
              </a:solidFill>
            </a:endParaRPr>
          </a:p>
        </p:txBody>
      </p:sp>
      <p:pic>
        <p:nvPicPr>
          <p:cNvPr id="9" name="Picture 8"/>
          <p:cNvPicPr>
            <a:picLocks noChangeAspect="1"/>
          </p:cNvPicPr>
          <p:nvPr/>
        </p:nvPicPr>
        <p:blipFill>
          <a:blip r:embed="rId9"/>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(2)</a:t>
            </a:r>
            <a:endParaRPr lang="en-US" sz="2800" dirty="0">
              <a:solidFill>
                <a:srgbClr val="0070C0"/>
              </a:solidFill>
            </a:endParaRPr>
          </a:p>
        </p:txBody>
      </p:sp>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September IEEE 802 wireless interim session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10 September 2023 to 15 September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web.cvent.com/event/fc97a8df-9809-496b-9a5f-25b524bfd641/summary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endParaRPr lang="en-GB" dirty="0"/>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solidFill>
                  <a:schemeClr val="tx1"/>
                </a:solidFill>
                <a:cs typeface="Arial"/>
              </a:rPr>
              <a:t>ITU-R</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Liaison statements from Working Party 5D on</a:t>
            </a:r>
          </a:p>
          <a:p>
            <a:pPr marL="1030288" marR="117475" lvl="2" indent="-230188" algn="just">
              <a:buClrTx/>
              <a:buFont typeface="Times New Roman" pitchFamily="16" charset="0"/>
              <a:buChar char="•"/>
              <a:tabLst>
                <a:tab pos="230188" algn="l"/>
              </a:tabLst>
            </a:pPr>
            <a:r>
              <a:rPr lang="en-US" sz="1400" dirty="0">
                <a:hlinkClick r:id="rId3"/>
              </a:rPr>
              <a:t>framework and overall objectives of the future development of IMT for 2030 and beyond</a:t>
            </a:r>
            <a:endParaRPr lang="en-US" sz="1400" dirty="0"/>
          </a:p>
          <a:p>
            <a:pPr marL="1030288" marR="117475" lvl="2" indent="-230188" algn="just">
              <a:buClrTx/>
              <a:buFont typeface="Times New Roman" pitchFamily="16" charset="0"/>
              <a:buChar char="•"/>
              <a:tabLst>
                <a:tab pos="230188" algn="l"/>
              </a:tabLst>
            </a:pPr>
            <a:r>
              <a:rPr lang="en-US" sz="1400" spc="-5" dirty="0">
                <a:solidFill>
                  <a:schemeClr val="tx1"/>
                </a:solidFill>
                <a:cs typeface="Arial"/>
                <a:hlinkClick r:id="rId4"/>
              </a:rPr>
              <a:t>the schedule for updating recommendation ITU-R M.2012 to revision 7</a:t>
            </a:r>
            <a:endParaRPr lang="en-US" sz="1400" spc="-5" dirty="0">
              <a:solidFill>
                <a:schemeClr val="tx1"/>
              </a:solidFill>
              <a:cs typeface="Arial"/>
            </a:endParaRPr>
          </a:p>
          <a:p>
            <a:pPr marL="230188" marR="117475" indent="-230188" algn="just">
              <a:buFont typeface="Times New Roman" pitchFamily="16" charset="0"/>
              <a:buChar char="•"/>
              <a:tabLst>
                <a:tab pos="230188" algn="l"/>
              </a:tabLst>
            </a:pPr>
            <a:endParaRPr lang="en-US" sz="1800" spc="-5" dirty="0">
              <a:solidFill>
                <a:schemeClr val="tx1"/>
              </a:solidFil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General discussion items </a:t>
            </a:r>
            <a:r>
              <a:rPr lang="en-US" sz="2800" dirty="0" smtClean="0">
                <a:solidFill>
                  <a:srgbClr val="0070C0"/>
                </a:solidFill>
              </a:rPr>
              <a:t>(3)</a:t>
            </a:r>
            <a:endParaRPr lang="en-US" sz="2800" dirty="0">
              <a:solidFill>
                <a:srgbClr val="0070C0"/>
              </a:solidFill>
            </a:endParaRPr>
          </a:p>
        </p:txBody>
      </p:sp>
    </p:spTree>
    <p:extLst>
      <p:ext uri="{BB962C8B-B14F-4D97-AF65-F5344CB8AC3E}">
        <p14:creationId xmlns:p14="http://schemas.microsoft.com/office/powerpoint/2010/main" val="15826352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285750" indent="-285750">
              <a:buFont typeface="Arial" panose="020B0604020202020204" pitchFamily="34" charset="0"/>
              <a:buChar char="•"/>
            </a:pPr>
            <a:r>
              <a:rPr lang="en-US" sz="1800" dirty="0"/>
              <a:t>Individual experts who attend electronically for a specific purpose/presentation can be designated as such by </a:t>
            </a:r>
            <a:r>
              <a:rPr lang="en-US" sz="1800"/>
              <a:t>the </a:t>
            </a:r>
            <a:r>
              <a:rPr lang="en-US" sz="1800" smtClean="0"/>
              <a:t>RR-TAG </a:t>
            </a:r>
            <a:r>
              <a:rPr lang="en-US" sz="1800" dirty="0"/>
              <a:t>Chair and receive a registration fee waiver and limited attendance </a:t>
            </a:r>
            <a:r>
              <a:rPr lang="en-US" sz="1800" dirty="0" smtClean="0"/>
              <a:t>rights.</a:t>
            </a:r>
          </a:p>
          <a:p>
            <a:pPr marL="685800" lvl="1">
              <a:buFont typeface="Arial" panose="020B0604020202020204" pitchFamily="34" charset="0"/>
              <a:buChar char="•"/>
            </a:pPr>
            <a:r>
              <a:rPr lang="en-US" sz="1600" dirty="0" smtClean="0"/>
              <a:t>See </a:t>
            </a:r>
            <a:r>
              <a:rPr lang="en-US" sz="1600" dirty="0"/>
              <a:t>section 5 in </a:t>
            </a:r>
            <a:r>
              <a:rPr lang="en-US" sz="1600" dirty="0">
                <a:hlinkClick r:id="rId3"/>
              </a:rPr>
              <a:t>https://</a:t>
            </a:r>
            <a:r>
              <a:rPr lang="en-US" sz="1600" dirty="0" smtClean="0">
                <a:hlinkClick r:id="rId3"/>
              </a:rPr>
              <a:t>mentor.ieee.org/802-ec/dcn/17/ec-17-0090-25-0PNP-ieee-802-lmsc-operations-manual.pdf</a:t>
            </a:r>
            <a:endParaRPr lang="en-US" sz="1600" dirty="0"/>
          </a:p>
          <a:p>
            <a:pPr marL="1085850" lvl="2">
              <a:buFont typeface="Arial" panose="020B0604020202020204" pitchFamily="34" charset="0"/>
              <a:buChar char="•"/>
            </a:pPr>
            <a:r>
              <a:rPr lang="en-US" sz="1400" i="1" dirty="0" smtClean="0"/>
              <a:t>The </a:t>
            </a:r>
            <a:r>
              <a:rPr lang="en-US" sz="1400" i="1" dirty="0"/>
              <a:t>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r>
              <a:rPr lang="en-US" sz="1000" dirty="0"/>
              <a:t/>
            </a:r>
            <a:br>
              <a:rPr lang="en-US" sz="1000" dirty="0"/>
            </a:br>
            <a:endParaRPr lang="en-US" sz="1000" dirty="0"/>
          </a:p>
          <a:p>
            <a:pPr>
              <a:buFont typeface="Arial" panose="020B0604020202020204" pitchFamily="34" charset="0"/>
              <a:buChar char="•"/>
            </a:pPr>
            <a:r>
              <a:rPr lang="en-US" sz="1800" dirty="0"/>
              <a:t>The </a:t>
            </a:r>
            <a:r>
              <a:rPr lang="en-US" sz="1800" dirty="0" smtClean="0"/>
              <a:t>individual </a:t>
            </a:r>
            <a:r>
              <a:rPr lang="en-US" sz="1800" dirty="0"/>
              <a:t>listed below </a:t>
            </a:r>
            <a:r>
              <a:rPr lang="en-US" sz="1800" dirty="0" smtClean="0"/>
              <a:t>is </a:t>
            </a:r>
            <a:r>
              <a:rPr lang="en-US" sz="1800" dirty="0"/>
              <a:t>hereby designated as specific individual </a:t>
            </a:r>
            <a:r>
              <a:rPr lang="en-US" sz="1800" dirty="0" smtClean="0"/>
              <a:t>expert </a:t>
            </a:r>
            <a:r>
              <a:rPr lang="en-US" sz="1800" dirty="0"/>
              <a:t>on their respective topics and subject to the restrictions and benefits described in the </a:t>
            </a:r>
            <a:r>
              <a:rPr lang="en-US" sz="1800" dirty="0" smtClean="0"/>
              <a:t>IEEE 802 Operations Manual.</a:t>
            </a:r>
          </a:p>
          <a:p>
            <a:pPr lvl="1">
              <a:buFont typeface="Arial" panose="020B0604020202020204" pitchFamily="34" charset="0"/>
              <a:buChar char="•"/>
            </a:pPr>
            <a:r>
              <a:rPr lang="en-US" sz="1600" dirty="0" smtClean="0"/>
              <a:t>Alex </a:t>
            </a:r>
            <a:r>
              <a:rPr lang="en-US" sz="1600" dirty="0" err="1" smtClean="0"/>
              <a:t>Roytblat</a:t>
            </a:r>
            <a:r>
              <a:rPr lang="en-US" sz="1600" dirty="0" smtClean="0"/>
              <a:t> (Wi-Fi Alliance)</a:t>
            </a:r>
          </a:p>
          <a:p>
            <a:pPr lvl="2">
              <a:buFont typeface="Arial" panose="020B0604020202020204" pitchFamily="34" charset="0"/>
              <a:buChar char="•"/>
            </a:pPr>
            <a:r>
              <a:rPr lang="en-US" sz="1400" dirty="0" smtClean="0"/>
              <a:t>Attendance is limited to the closing meeting timeslot of the September 2023 wireless interim in which the respective presentation is scheduled. </a:t>
            </a:r>
            <a:br>
              <a:rPr lang="en-US" sz="1400" dirty="0" smtClean="0"/>
            </a:br>
            <a:endParaRPr lang="en-US" sz="1400" dirty="0"/>
          </a:p>
          <a:p>
            <a:pPr marL="457200" lvl="1" indent="0"/>
            <a:r>
              <a:rPr lang="en-US" dirty="0"/>
              <a:t/>
            </a:r>
            <a:br>
              <a:rPr lang="en-US" dirty="0"/>
            </a:br>
            <a:endParaRPr lang="en-US" dirty="0"/>
          </a:p>
        </p:txBody>
      </p:sp>
      <p:sp>
        <p:nvSpPr>
          <p:cNvPr id="20483" name="Title 1"/>
          <p:cNvSpPr>
            <a:spLocks noGrp="1"/>
          </p:cNvSpPr>
          <p:nvPr>
            <p:ph type="title"/>
          </p:nvPr>
        </p:nvSpPr>
        <p:spPr/>
        <p:txBody>
          <a:bodyPr/>
          <a:lstStyle/>
          <a:p>
            <a:r>
              <a:rPr lang="en-GB" altLang="en-US" dirty="0" smtClean="0"/>
              <a:t>Designation </a:t>
            </a:r>
            <a:r>
              <a:rPr lang="en-GB" altLang="en-US" dirty="0"/>
              <a:t>of Individual experts</a:t>
            </a:r>
          </a:p>
        </p:txBody>
      </p:sp>
      <p:sp>
        <p:nvSpPr>
          <p:cNvPr id="20484" name="Date Placeholder 1"/>
          <p:cNvSpPr>
            <a:spLocks noGrp="1"/>
          </p:cNvSpPr>
          <p:nvPr>
            <p:ph type="dt" sz="quarter" idx="4294967295"/>
          </p:nvPr>
        </p:nvSpPr>
        <p:spPr>
          <a:xfrm>
            <a:off x="838200" y="304800"/>
            <a:ext cx="2347382" cy="27699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smtClean="0"/>
              <a:t> September </a:t>
            </a:r>
            <a:r>
              <a:rPr lang="en-US" altLang="en-US" sz="1800" dirty="0"/>
              <a:t>2023</a:t>
            </a:r>
          </a:p>
        </p:txBody>
      </p:sp>
      <p:sp>
        <p:nvSpPr>
          <p:cNvPr id="20485" name="Footer Placeholder 1"/>
          <p:cNvSpPr>
            <a:spLocks noGrp="1"/>
          </p:cNvSpPr>
          <p:nvPr>
            <p:ph type="ftr" sz="quarter" idx="4294967295"/>
          </p:nvPr>
        </p:nvSpPr>
        <p:spPr>
          <a:xfrm>
            <a:off x="9224642" y="6475413"/>
            <a:ext cx="2167260"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Dorothy Stanley, HP Enterprise</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1416130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34</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14 September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14 September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r>
              <a:rPr lang="en-US" sz="1600" spc="-5" dirty="0" smtClean="0">
                <a:latin typeface="+mj-lt"/>
                <a:cs typeface="Arial"/>
              </a:rPr>
              <a:t>None</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r>
              <a:rPr lang="en-US" sz="1600" spc="-5" dirty="0" smtClean="0">
                <a:latin typeface="+mj-lt"/>
                <a:cs typeface="Arial"/>
              </a:rPr>
              <a:t>11:58am ET</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36</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18-23/0088r2.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a:t>September 2023</a:t>
            </a:r>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39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Members enrichment activities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46</a:t>
            </a:r>
            <a:endParaRPr lang="en-US" altLang="en-US" sz="1200" b="0"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6373394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(1)</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May interim:</a:t>
            </a:r>
            <a:r>
              <a:rPr lang="en-US" sz="1800" dirty="0" smtClean="0"/>
              <a:t>  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Spectrum Sensibilities</a:t>
            </a:r>
            <a:r>
              <a:rPr lang="en-US" sz="1800" spc="-5" dirty="0">
                <a:latin typeface="+mj-lt"/>
                <a:cs typeface="Arial"/>
              </a:rPr>
              <a:t>: 2030 and Beyond</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Rich Kennedy (Bluetooth SIG)</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18-23/0070</a:t>
            </a:r>
            <a:endParaRPr lang="en-US" sz="1400" spc="-5" dirty="0" smtClean="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Abstract:  The global RF spectrum maps represent decades of adding licensees and unlicensed/license-exempt spectrum based on available spaces, not optimization of the applications being supported. This had led to a very complicated, and in some cases unworkable situations for new technologies.  The only real solution for the next 100 years is a full study of how best to remap spectrum based on today's understanding of spectrum needs, application optimization, and continued technology advances.</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33733832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 (2)</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dirty="0" smtClean="0"/>
              <a:t>September interim:</a:t>
            </a:r>
            <a:r>
              <a:rPr lang="en-US" sz="1800" dirty="0" smtClean="0"/>
              <a:t>  International spectrum regulatory process</a:t>
            </a:r>
            <a:r>
              <a:rPr lang="en-US" sz="1800" dirty="0"/>
              <a:t>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Alex </a:t>
            </a:r>
            <a:r>
              <a:rPr lang="en-US" sz="1600" spc="-5" dirty="0" err="1" smtClean="0">
                <a:solidFill>
                  <a:schemeClr val="tx1"/>
                </a:solidFill>
                <a:cs typeface="Arial"/>
              </a:rPr>
              <a:t>Roytblat</a:t>
            </a:r>
            <a:r>
              <a:rPr lang="en-US" sz="1600" spc="-5" dirty="0" smtClean="0">
                <a:solidFill>
                  <a:schemeClr val="tx1"/>
                </a:solidFill>
                <a:cs typeface="Arial"/>
              </a:rPr>
              <a:t> </a:t>
            </a:r>
            <a:r>
              <a:rPr lang="en-US" sz="1600" dirty="0" smtClean="0"/>
              <a:t>(Wi-Fi Alliance)</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18-23/0105</a:t>
            </a:r>
            <a:endParaRPr lang="en-US" sz="1800" spc="-5" dirty="0">
              <a:solidFill>
                <a:srgbClr val="FF0000"/>
              </a:solidFill>
              <a:latin typeface="+mj-lt"/>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5707698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4.1:  Future RR-TAG meetings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1542468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a:t>September 2023</a:t>
            </a:r>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schedule</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3577514894"/>
              </p:ext>
            </p:extLst>
          </p:nvPr>
        </p:nvGraphicFramePr>
        <p:xfrm>
          <a:off x="1018592" y="1705690"/>
          <a:ext cx="10339434" cy="3388360"/>
        </p:xfrm>
        <a:graphic>
          <a:graphicData uri="http://schemas.openxmlformats.org/drawingml/2006/table">
            <a:tbl>
              <a:tblPr firstRow="1" bandRow="1">
                <a:tableStyleId>{21E4AEA4-8DFA-4A89-87EB-49C32662AFE0}</a:tableStyleId>
              </a:tblPr>
              <a:tblGrid>
                <a:gridCol w="3172408"/>
                <a:gridCol w="71670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21 September 2023 through 9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23 November 2023 through 11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25 January 2024</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22 September 2023 through 10 November 2023,</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24 November 2023 through 12 January 2024,</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26 Januar</a:t>
                      </a:r>
                      <a:r>
                        <a:rPr lang="en-US" sz="1500" baseline="0" dirty="0" smtClean="0"/>
                        <a:t>y 2024</a:t>
                      </a:r>
                      <a:endParaRPr lang="en-US" sz="1500" dirty="0"/>
                    </a:p>
                  </a:txBody>
                  <a:tcPr/>
                </a:tc>
              </a:tr>
              <a:tr h="370840">
                <a:tc>
                  <a:txBody>
                    <a:bodyPr/>
                    <a:lstStyle/>
                    <a:p>
                      <a:r>
                        <a:rPr lang="en-US" sz="1500" dirty="0" smtClean="0"/>
                        <a:t>2023</a:t>
                      </a:r>
                      <a:r>
                        <a:rPr lang="en-US" sz="1500" baseline="0" dirty="0" smtClean="0"/>
                        <a:t> November plenary</a:t>
                      </a:r>
                      <a:endParaRPr lang="en-US" sz="1500" dirty="0"/>
                    </a:p>
                  </a:txBody>
                  <a:tcPr/>
                </a:tc>
                <a:tc>
                  <a:txBody>
                    <a:bodyPr/>
                    <a:lstStyle/>
                    <a:p>
                      <a:r>
                        <a:rPr lang="en-US" sz="1500" dirty="0" smtClean="0"/>
                        <a:t>Tuesday AM2 on 14 November </a:t>
                      </a:r>
                      <a:r>
                        <a:rPr lang="en-US" sz="1500" baseline="0" dirty="0" smtClean="0"/>
                        <a:t>2023</a:t>
                      </a:r>
                      <a:r>
                        <a:rPr lang="en-US" sz="1500" dirty="0" smtClean="0"/>
                        <a:t>, </a:t>
                      </a:r>
                    </a:p>
                    <a:p>
                      <a:r>
                        <a:rPr lang="en-US" sz="1500" dirty="0" smtClean="0"/>
                        <a:t>Thursday AM1 on 16 November 2023</a:t>
                      </a:r>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45</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November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4 August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Early </a:t>
            </a:r>
            <a:r>
              <a:rPr lang="en-US" sz="1400" dirty="0">
                <a:solidFill>
                  <a:srgbClr val="FF0000"/>
                </a:solidFill>
                <a:latin typeface="Times New Roman" panose="02020603050405020304" pitchFamily="18" charset="0"/>
                <a:ea typeface="Times New Roman" panose="02020603050405020304" pitchFamily="18" charset="0"/>
              </a:rPr>
              <a:t>Registration 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endParaRPr lang="en-US" sz="1400" dirty="0">
              <a:solidFill>
                <a:srgbClr val="FF0000"/>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US$ </a:t>
            </a:r>
            <a:r>
              <a:rPr lang="en-US" sz="1400" dirty="0" smtClean="0">
                <a:solidFill>
                  <a:srgbClr val="FF0000"/>
                </a:solidFill>
                <a:latin typeface="Times New Roman" panose="02020603050405020304" pitchFamily="18" charset="0"/>
                <a:ea typeface="Times New Roman" panose="02020603050405020304" pitchFamily="18" charset="0"/>
              </a:rPr>
              <a:t>800.00</a:t>
            </a:r>
            <a:endParaRPr lang="en-US" sz="1400" dirty="0">
              <a:solidFill>
                <a:srgbClr val="FF0000"/>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1100.00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1400.00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rgbClr val="FF0000"/>
                </a:solidFill>
                <a:latin typeface="Times New Roman" panose="02020603050405020304" pitchFamily="18" charset="0"/>
                <a:ea typeface="Times New Roman" panose="02020603050405020304" pitchFamily="18" charset="0"/>
              </a:rPr>
              <a:t>Until </a:t>
            </a:r>
            <a:r>
              <a:rPr lang="en-US" sz="1400" dirty="0" smtClean="0">
                <a:solidFill>
                  <a:srgbClr val="FF0000"/>
                </a:solidFill>
                <a:latin typeface="Times New Roman" panose="02020603050405020304" pitchFamily="18" charset="0"/>
                <a:ea typeface="Times New Roman" panose="02020603050405020304" pitchFamily="18" charset="0"/>
              </a:rPr>
              <a:t>22 September 2023</a:t>
            </a:r>
            <a:r>
              <a:rPr lang="en-US" sz="1400" dirty="0">
                <a:solidFill>
                  <a:srgbClr val="FF0000"/>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22 September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27 October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endParaRPr lang="en-US" sz="14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Please refer to the URL above for the exact terms and conditions</a:t>
            </a:r>
            <a:r>
              <a:rPr lang="en-US" sz="1400" dirty="0" smtClean="0">
                <a:solidFill>
                  <a:schemeClr val="tx1"/>
                </a:solidFill>
                <a:latin typeface="Times New Roman" panose="02020603050405020304" pitchFamily="18" charset="0"/>
                <a:ea typeface="Times New Roman" panose="02020603050405020304" pitchFamily="18" charset="0"/>
              </a:rPr>
              <a:t>.</a:t>
            </a:r>
            <a:endParaRPr lang="en-US" sz="1400" dirty="0">
              <a:solidFill>
                <a:schemeClr val="tx1"/>
              </a:solidFill>
              <a:latin typeface="Times New Roman" panose="02020603050405020304" pitchFamily="18" charset="0"/>
              <a:ea typeface="Times New Roman" panose="02020603050405020304" pitchFamily="18" charset="0"/>
            </a:endParaRP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smtClean="0"/>
              <a:t>Hilton </a:t>
            </a:r>
            <a:r>
              <a:rPr lang="es-ES" sz="1800" dirty="0" err="1" smtClean="0"/>
              <a:t>Hawaiian</a:t>
            </a:r>
            <a:r>
              <a:rPr lang="es-ES" sz="1800" dirty="0" smtClean="0"/>
              <a:t> </a:t>
            </a:r>
            <a:r>
              <a:rPr lang="es-ES" sz="1800" dirty="0" err="1" smtClean="0"/>
              <a:t>Village</a:t>
            </a:r>
            <a:r>
              <a:rPr lang="es-ES" sz="1800" dirty="0" smtClean="0"/>
              <a:t>, Honolulu, </a:t>
            </a:r>
            <a:r>
              <a:rPr lang="es-ES" sz="1800" dirty="0" err="1" smtClean="0"/>
              <a:t>Hawaii</a:t>
            </a:r>
            <a:r>
              <a:rPr lang="es-ES" sz="1800" dirty="0" smtClean="0"/>
              <a:t>, USA</a:t>
            </a:r>
            <a:r>
              <a:rPr lang="en-US" sz="1800" dirty="0" smtClean="0"/>
              <a:t>) </a:t>
            </a:r>
            <a:r>
              <a:rPr lang="en-US" sz="1800" spc="-5" dirty="0">
                <a:cs typeface="Arial"/>
              </a:rPr>
              <a:t>begins </a:t>
            </a:r>
            <a:r>
              <a:rPr lang="en-US" sz="1800" spc="-5" dirty="0" smtClean="0">
                <a:cs typeface="Arial"/>
              </a:rPr>
              <a:t>on 4 August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rgbClr val="FF0000"/>
                </a:solidFill>
                <a:latin typeface="Times New Roman" panose="02020603050405020304" pitchFamily="18" charset="0"/>
                <a:ea typeface="Times New Roman" panose="02020603050405020304" pitchFamily="18" charset="0"/>
              </a:rPr>
              <a:t>Group rate is available </a:t>
            </a:r>
            <a:r>
              <a:rPr lang="en-US" sz="1400" dirty="0">
                <a:solidFill>
                  <a:srgbClr val="FF0000"/>
                </a:solidFill>
              </a:rPr>
              <a:t>until sold out or </a:t>
            </a:r>
            <a:r>
              <a:rPr lang="en-US" sz="1400" dirty="0" smtClean="0">
                <a:solidFill>
                  <a:srgbClr val="FF0000"/>
                </a:solidFill>
              </a:rPr>
              <a:t>5pm HST, 20 October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Tree>
    <p:extLst>
      <p:ext uri="{BB962C8B-B14F-4D97-AF65-F5344CB8AC3E}">
        <p14:creationId xmlns:p14="http://schemas.microsoft.com/office/powerpoint/2010/main" val="2968903746"/>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September 2023</a:t>
            </a:r>
            <a:endParaRPr lang="en-US" dirty="0"/>
          </a:p>
        </p:txBody>
      </p:sp>
      <p:sp>
        <p:nvSpPr>
          <p:cNvPr id="6" name="Rectangle 1"/>
          <p:cNvSpPr txBox="1">
            <a:spLocks noChangeArrowheads="1"/>
          </p:cNvSpPr>
          <p:nvPr/>
        </p:nvSpPr>
        <p:spPr>
          <a:xfrm>
            <a:off x="989012" y="3048000"/>
            <a:ext cx="10212387"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4.2:  Type of participations in future mixed-mode plenary/interim</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48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28498262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November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a:t>
            </a:r>
            <a:r>
              <a:rPr lang="en-US" sz="1800" dirty="0" smtClean="0">
                <a:latin typeface="+mj-lt"/>
              </a:rPr>
              <a:t>:  The </a:t>
            </a:r>
            <a:r>
              <a:rPr lang="en-US" sz="1800" dirty="0">
                <a:latin typeface="+mj-lt"/>
              </a:rPr>
              <a:t>2023 </a:t>
            </a:r>
            <a:r>
              <a:rPr lang="en-US" sz="1800" dirty="0" smtClean="0">
                <a:latin typeface="+mj-lt"/>
              </a:rPr>
              <a:t>November plenary session </a:t>
            </a:r>
            <a:r>
              <a:rPr lang="en-US" sz="1800" dirty="0">
                <a:latin typeface="+mj-lt"/>
              </a:rPr>
              <a:t>is held in as a mixed-mode </a:t>
            </a:r>
            <a:r>
              <a:rPr lang="en-US" sz="1800" dirty="0" smtClean="0">
                <a:latin typeface="+mj-lt"/>
              </a:rPr>
              <a:t>session.  Will </a:t>
            </a:r>
            <a:r>
              <a:rPr lang="en-US" sz="1800" dirty="0">
                <a:latin typeface="+mj-lt"/>
              </a:rPr>
              <a:t>you attend</a:t>
            </a:r>
            <a:r>
              <a:rPr lang="en-US" sz="1800" dirty="0" smtClean="0">
                <a:latin typeface="+mj-lt"/>
              </a:rPr>
              <a:t>:</a:t>
            </a:r>
          </a:p>
          <a:p>
            <a:pPr marL="285750" marR="117475" indent="-285750" algn="just">
              <a:buFont typeface="Arial" panose="020B0604020202020204" pitchFamily="34" charset="0"/>
              <a:buChar char="•"/>
              <a:tabLst>
                <a:tab pos="230188" algn="l"/>
              </a:tabLst>
            </a:pPr>
            <a:r>
              <a:rPr lang="en-US" sz="1600" b="0" dirty="0" smtClean="0">
                <a:latin typeface="+mj-lt"/>
              </a:rPr>
              <a:t>Attend In-person: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Attend Virtually (remotely</a:t>
            </a:r>
            <a:r>
              <a:rPr lang="en-US" sz="1600" b="0" dirty="0" smtClean="0">
                <a:latin typeface="+mj-lt"/>
              </a:rPr>
              <a:t>):  </a:t>
            </a:r>
            <a:endParaRPr lang="en-US" sz="1600" b="0" dirty="0">
              <a:latin typeface="+mj-lt"/>
            </a:endParaRPr>
          </a:p>
          <a:p>
            <a:pPr marL="285750" marR="117475" indent="-285750" algn="just">
              <a:buFont typeface="Arial" panose="020B0604020202020204" pitchFamily="34" charset="0"/>
              <a:buChar char="•"/>
              <a:tabLst>
                <a:tab pos="230188" algn="l"/>
              </a:tabLst>
            </a:pPr>
            <a:r>
              <a:rPr lang="en-US" sz="1600" b="0" dirty="0">
                <a:latin typeface="+mj-lt"/>
              </a:rPr>
              <a:t>Will not attend </a:t>
            </a:r>
            <a:r>
              <a:rPr lang="en-US" sz="1600" b="0" dirty="0" smtClean="0">
                <a:latin typeface="+mj-lt"/>
              </a:rPr>
              <a:t>interim:   </a:t>
            </a:r>
          </a:p>
          <a:p>
            <a:pPr marL="285750" marR="117475" indent="-285750" algn="just">
              <a:buFont typeface="Arial" panose="020B0604020202020204" pitchFamily="34" charset="0"/>
              <a:buChar char="•"/>
              <a:tabLst>
                <a:tab pos="230188" algn="l"/>
              </a:tabLst>
            </a:pPr>
            <a:r>
              <a:rPr lang="en-US" sz="1600" b="0" dirty="0" smtClean="0">
                <a:latin typeface="+mj-lt"/>
              </a:rPr>
              <a:t>Abstain:  </a:t>
            </a:r>
            <a:endParaRPr lang="en-US" sz="1600" b="0" dirty="0">
              <a:latin typeface="+mj-lt"/>
            </a:endParaRPr>
          </a:p>
          <a:p>
            <a:pPr marL="285750" marR="117475" indent="-285750" algn="just">
              <a:buFont typeface="Arial" panose="020B0604020202020204" pitchFamily="34" charset="0"/>
              <a:buChar char="•"/>
              <a:tabLst>
                <a:tab pos="230188" algn="l"/>
              </a:tabLst>
            </a:pPr>
            <a:endParaRPr lang="en-US" sz="1800" dirty="0" smtClean="0">
              <a:latin typeface="+mj-lt"/>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3343102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2024 January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cs typeface="Arial"/>
              </a:rPr>
              <a:t>Straw </a:t>
            </a:r>
            <a:r>
              <a:rPr lang="en-US" sz="1800" spc="-5" dirty="0">
                <a:cs typeface="Arial"/>
              </a:rPr>
              <a:t>poll </a:t>
            </a:r>
            <a:r>
              <a:rPr lang="en-US" sz="1800" spc="-5" dirty="0" smtClean="0">
                <a:cs typeface="Arial"/>
              </a:rPr>
              <a:t>2</a:t>
            </a:r>
            <a:r>
              <a:rPr lang="en-US" sz="1800" dirty="0" smtClean="0"/>
              <a:t>:  If the 2024 January wireless interim session is </a:t>
            </a:r>
            <a:r>
              <a:rPr lang="en-US" sz="1800" dirty="0"/>
              <a:t>held as a mixed-mode session, will 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    </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  </a:t>
            </a:r>
          </a:p>
          <a:p>
            <a:pPr marL="285750" marR="117475" indent="-285750" algn="just">
              <a:buFont typeface="Arial" panose="020B0604020202020204" pitchFamily="34" charset="0"/>
              <a:buChar char="•"/>
              <a:tabLst>
                <a:tab pos="230188" algn="l"/>
              </a:tabLst>
            </a:pPr>
            <a:r>
              <a:rPr lang="en-US" sz="1600" b="0" dirty="0"/>
              <a:t>Abstain:  </a:t>
            </a:r>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051104140"/>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September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TBD</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smtClean="0"/>
              <a:t>September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 </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a:t>September 2023</a:t>
            </a:r>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sp>
        <p:nvSpPr>
          <p:cNvPr id="7" name="Rectangle 6">
            <a:extLst>
              <a:ext uri="{FF2B5EF4-FFF2-40B4-BE49-F238E27FC236}">
                <a16:creationId xmlns="" xmlns:a16="http://schemas.microsoft.com/office/drawing/2014/main"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a:t>September 2023</a:t>
            </a:r>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69769</TotalTime>
  <Words>2814</Words>
  <Application>Microsoft Office PowerPoint</Application>
  <PresentationFormat>Widescreen</PresentationFormat>
  <Paragraphs>567</Paragraphs>
  <Slides>50</Slides>
  <Notes>28</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9" baseType="lpstr">
      <vt:lpstr>Arial Unicode MS</vt:lpstr>
      <vt:lpstr>Monotype Sorts</vt:lpstr>
      <vt:lpstr>MS Gothic</vt:lpstr>
      <vt:lpstr>MS PGothic</vt:lpstr>
      <vt:lpstr>Arial</vt:lpstr>
      <vt:lpstr>Calibri</vt:lpstr>
      <vt:lpstr>Times New Roman</vt:lpstr>
      <vt:lpstr>Office Theme</vt:lpstr>
      <vt:lpstr>Document</vt:lpstr>
      <vt:lpstr>2023 September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PowerPoint Presentation</vt:lpstr>
      <vt:lpstr>Review and approve the 2023 July plenary minutes</vt:lpstr>
      <vt:lpstr>PowerPoint Presentation</vt:lpstr>
      <vt:lpstr>PowerPoint Presentation</vt:lpstr>
      <vt:lpstr>UK Ofcom’s consultation (1)</vt:lpstr>
      <vt:lpstr>UK Ofcom’s consultation (2)</vt:lpstr>
      <vt:lpstr>PowerPoint Presentation</vt:lpstr>
      <vt:lpstr>Status of ongoing consultations</vt:lpstr>
      <vt:lpstr>PowerPoint Presentation</vt:lpstr>
      <vt:lpstr>General discussion items (1)</vt:lpstr>
      <vt:lpstr>General discussion items (2)</vt:lpstr>
      <vt:lpstr>General discussion items (3)</vt:lpstr>
      <vt:lpstr>PowerPoint Presentation</vt:lpstr>
      <vt:lpstr>Designation of Individual experts</vt:lpstr>
      <vt:lpstr>PowerPoint Presentation</vt:lpstr>
      <vt:lpstr>Recess until Thursday AM1, 14 September 2023</vt:lpstr>
      <vt:lpstr>PowerPoint Presentation</vt:lpstr>
      <vt:lpstr>PowerPoint Presentation</vt:lpstr>
      <vt:lpstr>Review and approve the 802.18 closing agenda</vt:lpstr>
      <vt:lpstr>PowerPoint Presentation</vt:lpstr>
      <vt:lpstr>PowerPoint Presentation</vt:lpstr>
      <vt:lpstr>Enrichment activities (1)</vt:lpstr>
      <vt:lpstr>Enrichment activities (2)</vt:lpstr>
      <vt:lpstr>PowerPoint Presentation</vt:lpstr>
      <vt:lpstr>PowerPoint Presentation</vt:lpstr>
      <vt:lpstr>Meeting schedule</vt:lpstr>
      <vt:lpstr>Meeting and hotel reservation for the 2023 November plenary</vt:lpstr>
      <vt:lpstr>PowerPoint Presentation</vt:lpstr>
      <vt:lpstr>Type of participation for the 2023 November plenary</vt:lpstr>
      <vt:lpstr>Type of participation for the 2024 January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18-23/0089r3</dc:title>
  <dc:creator>Edward Au</dc:creator>
  <cp:keywords>2023 September RR-TAG Supplementary Materials</cp:keywords>
  <cp:lastModifiedBy>Edward Au</cp:lastModifiedBy>
  <cp:revision>5011</cp:revision>
  <cp:lastPrinted>1601-01-01T00:00:00Z</cp:lastPrinted>
  <dcterms:created xsi:type="dcterms:W3CDTF">2016-03-03T14:54:45Z</dcterms:created>
  <dcterms:modified xsi:type="dcterms:W3CDTF">2023-09-12T16:03:15Z</dcterms:modified>
  <cp:category>IEEE 802.18 RR-TAG </cp:category>
</cp:coreProperties>
</file>