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2"/>
  </p:notesMasterIdLst>
  <p:handoutMasterIdLst>
    <p:handoutMasterId r:id="rId53"/>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58" r:id="rId19"/>
    <p:sldId id="966" r:id="rId20"/>
    <p:sldId id="845" r:id="rId21"/>
    <p:sldId id="970" r:id="rId22"/>
    <p:sldId id="1052" r:id="rId23"/>
    <p:sldId id="1050" r:id="rId24"/>
    <p:sldId id="1051" r:id="rId25"/>
    <p:sldId id="1053" r:id="rId26"/>
    <p:sldId id="933" r:id="rId27"/>
    <p:sldId id="1054" r:id="rId28"/>
    <p:sldId id="1061" r:id="rId29"/>
    <p:sldId id="1027" r:id="rId30"/>
    <p:sldId id="1062" r:id="rId31"/>
    <p:sldId id="1029" r:id="rId32"/>
    <p:sldId id="1063" r:id="rId33"/>
    <p:sldId id="972" r:id="rId34"/>
    <p:sldId id="864" r:id="rId35"/>
    <p:sldId id="973" r:id="rId36"/>
    <p:sldId id="981" r:id="rId37"/>
    <p:sldId id="982" r:id="rId38"/>
    <p:sldId id="1024" r:id="rId39"/>
    <p:sldId id="1055" r:id="rId40"/>
    <p:sldId id="1056" r:id="rId41"/>
    <p:sldId id="1057" r:id="rId42"/>
    <p:sldId id="978" r:id="rId43"/>
    <p:sldId id="1059" r:id="rId44"/>
    <p:sldId id="900" r:id="rId45"/>
    <p:sldId id="1049" r:id="rId46"/>
    <p:sldId id="1060" r:id="rId47"/>
    <p:sldId id="1034" r:id="rId48"/>
    <p:sldId id="1035" r:id="rId49"/>
    <p:sldId id="887" r:id="rId50"/>
    <p:sldId id="888"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405"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815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791903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73791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381278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37543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32</a:t>
            </a:fld>
            <a:endParaRPr lang="en-US" altLang="en-US"/>
          </a:p>
        </p:txBody>
      </p:sp>
    </p:spTree>
    <p:extLst>
      <p:ext uri="{BB962C8B-B14F-4D97-AF65-F5344CB8AC3E}">
        <p14:creationId xmlns:p14="http://schemas.microsoft.com/office/powerpoint/2010/main" val="11990451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4013378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40792366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678897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2991587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802.18-23/0089r3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3/18-23-0091-00-0000-rr-tag-july-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ofcom.org.uk/consultations-and-statements/category-1/hybrid-sharing-to-access-the-upper-6-ghz-band?utm_medium=email&amp;utm_campaign=Weekly%20publications%20update%2025%20August%202023&amp;utm_content=Weekly%20publications%20update%2025%20August%202023+CID_ffdab638da527b02014545d78baf28bd&amp;utm_source=updates&amp;utm_term=Correction%20of%20link%20budget%20analysis%20included%20as%20part%20of%20the%20Hybrid%206%20GHz%20consult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03&amp;is_group=0000&amp;is_year=2023"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www.federalregister.gov/documents/2023/09/07/2023-19245/request-for-information-on-implementation-of-the-united-states-government-national-standard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docs.fcc.gov/public/attachments/FCC-23-63A1.pdf" TargetMode="External"/><Relationship Id="rId5" Type="http://schemas.openxmlformats.org/officeDocument/2006/relationships/hyperlink" Target="https://www.federalregister.gov/documents/2023/08/25/2023-18357/cybersecurity-labeling-for-internet-of-things" TargetMode="External"/><Relationship Id="rId4"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news-events/events/2023/09/septem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8" Type="http://schemas.openxmlformats.org/officeDocument/2006/relationships/hyperlink" Target="https://ntc.gov.ph/wp-content/uploads/2023/HEARING/Notice%20of%20Public%20Hearing_rescheduled.pdf" TargetMode="External"/><Relationship Id="rId3" Type="http://schemas.openxmlformats.org/officeDocument/2006/relationships/hyperlink" Target="https://www.mcmc.gov.my/skmmgovmy/media/General/pdf2/Class-Assignment-No-1-of-2023.pdf" TargetMode="External"/><Relationship Id="rId7" Type="http://schemas.openxmlformats.org/officeDocument/2006/relationships/hyperlink" Target="https://www.miit.gov.cn/zwgk/zcwj/wjfb/tz/art/2023/art_e715a9d4611742d5a5f7a4f36ea74974.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imda.gov.sg/-/media/imda/files/regulation-licensing-and-consultations/ict-standards/telecommunication-standards/radio-comms/imdatssrd.pdf" TargetMode="External"/><Relationship Id="rId5" Type="http://schemas.openxmlformats.org/officeDocument/2006/relationships/hyperlink" Target="https://docs.wto.org/dol2fe/Pages/FE_Search/ExportFile.aspx?id=297960&amp;filename=2023/TBT/CHN/23_12098_00_x.pdf&amp;Open=True" TargetMode="External"/><Relationship Id="rId4" Type="http://schemas.openxmlformats.org/officeDocument/2006/relationships/hyperlink" Target="https://docs.wto.org/dol2fe/Pages/SS/directdoc.aspx?filename=q:/G/TBTN23/CHN1753.pdf&amp;Open=True" TargetMode="Externa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3/18-23-0075-00-0000-framework-and-overall-objectives-of-the-future-development-of-imt-for-2030-and-beyond.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17/ec-17-0090-25-0PNP-ieee-802-lmsc-operations-manual.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8/documents?is_dcn=105&amp;is_group=0000&amp;is_year=2023"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ilton.com/en/attend-my-event/hnlhvhh-avm-e0ca0592-a203-4d79-a09e-5c9c2b65d2e8"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September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September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70"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Grand Hyatt Atlanta Buckhead</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816107516"/>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smtClean="0"/>
                        <a:t>Buckhead Ballroom 2</a:t>
                      </a: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Buckhead</a:t>
                      </a:r>
                      <a:r>
                        <a:rPr lang="en-US" sz="1200" baseline="0" dirty="0" smtClean="0"/>
                        <a:t> Ballroom 1</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18-23/0088r2.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Tuncer</a:t>
            </a:r>
            <a:r>
              <a:rPr lang="en-US" sz="1600" spc="-5" dirty="0" smtClean="0">
                <a:latin typeface="+mj-lt"/>
                <a:cs typeface="Arial"/>
              </a:rPr>
              <a:t> </a:t>
            </a:r>
            <a:r>
              <a:rPr lang="en-US" sz="1600" spc="-5" dirty="0" err="1" smtClean="0">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General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44857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July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July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18-23/0091r0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Review and Motion:  UK </a:t>
            </a:r>
            <a:r>
              <a:rPr lang="en-US" kern="0" dirty="0" err="1" smtClean="0">
                <a:latin typeface="Times New Roman" charset="0"/>
              </a:rPr>
              <a:t>Ofcom’s</a:t>
            </a:r>
            <a:r>
              <a:rPr lang="en-US" kern="0" dirty="0" smtClean="0">
                <a:latin typeface="Times New Roman" charset="0"/>
              </a:rPr>
              <a:t> consultation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44223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a:t>
            </a:r>
            <a:r>
              <a:rPr lang="en-US" sz="1800" dirty="0" smtClean="0"/>
              <a:t>: </a:t>
            </a:r>
            <a:r>
              <a:rPr lang="en-US" sz="1800" dirty="0">
                <a:cs typeface="Arial"/>
              </a:rPr>
              <a:t>Hybrid sharing: enabling both licensed mobile and Wi-Fi users to access the upper 6 GHz </a:t>
            </a:r>
            <a:r>
              <a:rPr lang="en-US" sz="1800" dirty="0" smtClean="0">
                <a:cs typeface="Arial"/>
              </a:rPr>
              <a:t>band</a:t>
            </a:r>
            <a:endParaRPr lang="en-US" sz="1800" spc="-5" dirty="0" smtClean="0">
              <a:cs typeface="Arial"/>
            </a:endParaRPr>
          </a:p>
          <a:p>
            <a:pPr marL="630238" marR="117475" lvl="1" indent="-230188" algn="just">
              <a:buChar char="•"/>
              <a:tabLst>
                <a:tab pos="230188" algn="l"/>
              </a:tabLst>
            </a:pPr>
            <a:r>
              <a:rPr lang="en-US" sz="1600" spc="-5" dirty="0" smtClean="0">
                <a:cs typeface="Arial"/>
              </a:rPr>
              <a:t>Publication date:  6 July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15 September 2023</a:t>
            </a:r>
            <a:endParaRPr lang="en-US" sz="1600" spc="-5" dirty="0">
              <a:cs typeface="Arial"/>
            </a:endParaRPr>
          </a:p>
          <a:p>
            <a:pPr marL="1030288" marR="117475" lvl="2" indent="-230188" algn="just">
              <a:buFont typeface="Times New Roman" pitchFamily="16" charset="0"/>
              <a:buChar char="•"/>
              <a:tabLst>
                <a:tab pos="230188" algn="l"/>
              </a:tabLst>
            </a:pPr>
            <a:r>
              <a:rPr lang="en-US" sz="1400" spc="-5" dirty="0" err="1">
                <a:solidFill>
                  <a:srgbClr val="FF0000"/>
                </a:solidFill>
                <a:cs typeface="Arial"/>
              </a:rPr>
              <a:t>Ofcom</a:t>
            </a:r>
            <a:r>
              <a:rPr lang="en-US" sz="1400" spc="-5" dirty="0">
                <a:solidFill>
                  <a:srgbClr val="FF0000"/>
                </a:solidFill>
                <a:cs typeface="Arial"/>
              </a:rPr>
              <a:t> grants IEEE 802 LMSC an extension deadline to 22 September 2023</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deadline to allow for </a:t>
            </a:r>
            <a:r>
              <a:rPr lang="en-US" sz="1400" spc="-5" dirty="0" smtClean="0">
                <a:solidFill>
                  <a:srgbClr val="FF0000"/>
                </a:solidFill>
                <a:cs typeface="Arial"/>
              </a:rPr>
              <a:t>a 4-day </a:t>
            </a:r>
            <a:r>
              <a:rPr lang="en-US" sz="1400" spc="-5" dirty="0">
                <a:solidFill>
                  <a:srgbClr val="FF0000"/>
                </a:solidFill>
                <a:cs typeface="Arial"/>
              </a:rPr>
              <a:t>EC </a:t>
            </a:r>
            <a:r>
              <a:rPr lang="en-US" sz="1400" spc="-5" dirty="0" smtClean="0">
                <a:solidFill>
                  <a:srgbClr val="FF0000"/>
                </a:solidFill>
                <a:cs typeface="Arial"/>
              </a:rPr>
              <a:t>review followed by 10-day EC approval:  </a:t>
            </a:r>
            <a:r>
              <a:rPr lang="en-US" sz="1400" spc="-5" dirty="0">
                <a:solidFill>
                  <a:srgbClr val="FF0000"/>
                </a:solidFill>
                <a:cs typeface="Arial"/>
              </a:rPr>
              <a:t>3pm ET, </a:t>
            </a:r>
            <a:r>
              <a:rPr lang="en-US" sz="1400" spc="-5" dirty="0" smtClean="0">
                <a:solidFill>
                  <a:srgbClr val="FF0000"/>
                </a:solidFill>
                <a:cs typeface="Arial"/>
              </a:rPr>
              <a:t>7 September 2023 </a:t>
            </a:r>
          </a:p>
          <a:p>
            <a:pPr marL="230188" marR="117475" indent="-230188" algn="just">
              <a:spcBef>
                <a:spcPts val="1800"/>
              </a:spcBef>
              <a:buChar char="•"/>
              <a:tabLst>
                <a:tab pos="230188" algn="l"/>
              </a:tabLst>
            </a:pPr>
            <a:r>
              <a:rPr lang="en-US" sz="1800" spc="-5" dirty="0" smtClean="0">
                <a:cs typeface="Arial"/>
              </a:rPr>
              <a:t>For </a:t>
            </a:r>
            <a:r>
              <a:rPr lang="en-US" sz="1800" spc="-5" dirty="0">
                <a:cs typeface="Arial"/>
              </a:rPr>
              <a:t>details, please visit</a:t>
            </a:r>
          </a:p>
          <a:p>
            <a:pPr marL="630238" marR="117475" lvl="1" indent="-230188" algn="just">
              <a:buChar char="•"/>
              <a:tabLst>
                <a:tab pos="230188" algn="l"/>
              </a:tabLst>
            </a:pPr>
            <a:r>
              <a:rPr lang="en-US" sz="1600" spc="-5" dirty="0" smtClean="0">
                <a:cs typeface="Arial"/>
                <a:hlinkClick r:id="rId3"/>
              </a:rPr>
              <a:t>Link</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Proposed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18-23/0103</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5999290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18-23/0103r6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UK </a:t>
            </a:r>
            <a:r>
              <a:rPr lang="en-US" sz="1800" spc="-5" dirty="0" err="1" smtClean="0">
                <a:latin typeface="+mj-lt"/>
                <a:cs typeface="Arial"/>
              </a:rPr>
              <a:t>Ofcom’s</a:t>
            </a:r>
            <a:r>
              <a:rPr lang="en-US" sz="1800" spc="-5" dirty="0" smtClean="0">
                <a:latin typeface="+mj-lt"/>
                <a:cs typeface="Arial"/>
              </a:rPr>
              <a:t> </a:t>
            </a:r>
            <a:r>
              <a:rPr lang="en-US" sz="1800" spc="-5" dirty="0" smtClean="0">
                <a:solidFill>
                  <a:schemeClr val="tx1"/>
                </a:solidFill>
                <a:cs typeface="Arial"/>
              </a:rPr>
              <a:t>consultation “</a:t>
            </a:r>
            <a:r>
              <a:rPr lang="en-US" sz="1800" dirty="0">
                <a:cs typeface="Arial"/>
              </a:rPr>
              <a:t>Hybrid sharing: enabling both licensed mobile and Wi-Fi users to access the upper 6 GHz </a:t>
            </a:r>
            <a:r>
              <a:rPr lang="en-US" sz="1800" dirty="0" smtClean="0">
                <a:cs typeface="Arial"/>
              </a:rPr>
              <a:t>band</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UK </a:t>
            </a:r>
            <a:r>
              <a:rPr lang="en-US" sz="1800" spc="-5" dirty="0" err="1" smtClean="0">
                <a:latin typeface="+mj-lt"/>
                <a:cs typeface="Arial"/>
              </a:rPr>
              <a:t>Ofcom</a:t>
            </a:r>
            <a:r>
              <a:rPr lang="en-US" sz="1800" spc="-5" dirty="0" smtClean="0">
                <a:latin typeface="+mj-lt"/>
                <a:cs typeface="Arial"/>
              </a:rPr>
              <a: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smtClean="0">
                <a:latin typeface="+mj-lt"/>
                <a:cs typeface="Arial"/>
              </a:rPr>
              <a:t>Al </a:t>
            </a:r>
            <a:r>
              <a:rPr lang="en-US" sz="1600" spc="-5" dirty="0" err="1" smtClean="0">
                <a:latin typeface="+mj-lt"/>
                <a:cs typeface="Arial"/>
              </a:rPr>
              <a:t>Petrick</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Rolf  de </a:t>
            </a:r>
            <a:r>
              <a:rPr lang="en-US" sz="1600" spc="-5" dirty="0" err="1" smtClean="0">
                <a:latin typeface="+mj-lt"/>
                <a:cs typeface="Arial"/>
              </a:rPr>
              <a:t>Vegt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Attendees:  </a:t>
            </a:r>
            <a:r>
              <a:rPr lang="en-US" sz="1600" spc="-5" dirty="0" smtClean="0">
                <a:latin typeface="+mj-lt"/>
                <a:cs typeface="Arial"/>
              </a:rPr>
              <a:t>25</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  22</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  </a:t>
            </a:r>
            <a:r>
              <a:rPr lang="en-US" sz="1600" spc="-5" dirty="0" smtClean="0">
                <a:latin typeface="+mj-lt"/>
                <a:cs typeface="Arial"/>
              </a:rPr>
              <a:t>Approved (9 Yes, 0 No, 6 Abstain)</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Ofcom’s</a:t>
            </a:r>
            <a:r>
              <a:rPr lang="en-US" sz="2800" dirty="0">
                <a:solidFill>
                  <a:srgbClr val="0070C0"/>
                </a:solidFill>
              </a:rPr>
              <a:t> </a:t>
            </a:r>
            <a:r>
              <a:rPr lang="en-US" sz="2800" dirty="0" smtClean="0">
                <a:solidFill>
                  <a:srgbClr val="0070C0"/>
                </a:solidFill>
              </a:rPr>
              <a:t>consultation (</a:t>
            </a:r>
            <a:r>
              <a:rPr lang="en-US" sz="2800" dirty="0">
                <a:solidFill>
                  <a:srgbClr val="0070C0"/>
                </a:solidFill>
              </a:rPr>
              <a:t>2</a:t>
            </a:r>
            <a:r>
              <a:rPr lang="en-US" sz="2800" dirty="0" smtClean="0">
                <a:solidFill>
                  <a:srgbClr val="0070C0"/>
                </a:solidFill>
              </a:rPr>
              <a:t>)</a:t>
            </a:r>
            <a:endParaRPr lang="en-US" sz="2800" dirty="0">
              <a:solidFill>
                <a:srgbClr val="0070C0"/>
              </a:solidFill>
            </a:endParaRPr>
          </a:p>
        </p:txBody>
      </p:sp>
      <p:sp>
        <p:nvSpPr>
          <p:cNvPr id="8"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346873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4.2:  Status of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17674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7 September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4"/>
              </a:rPr>
              <a:t>Consultation:  Hybrid sharing: enabling both licensed mobile and Wi-Fi users to access the upper 6 GHz band</a:t>
            </a:r>
            <a:r>
              <a:rPr lang="en-US" sz="1600" dirty="0">
                <a:cs typeface="Arial"/>
              </a:rPr>
              <a:t> </a:t>
            </a:r>
            <a:r>
              <a:rPr lang="en-US" sz="1600" dirty="0">
                <a:solidFill>
                  <a:srgbClr val="FF0000"/>
                </a:solidFill>
                <a:cs typeface="Arial"/>
              </a:rPr>
              <a:t>(</a:t>
            </a:r>
            <a:r>
              <a:rPr lang="en-US" sz="1600" spc="-5" dirty="0" err="1">
                <a:solidFill>
                  <a:srgbClr val="FF0000"/>
                </a:solidFill>
                <a:cs typeface="Arial"/>
              </a:rPr>
              <a:t>Ofcom</a:t>
            </a:r>
            <a:r>
              <a:rPr lang="en-US" sz="1600" spc="-5" dirty="0">
                <a:solidFill>
                  <a:srgbClr val="FF0000"/>
                </a:solidFill>
                <a:cs typeface="Arial"/>
              </a:rPr>
              <a:t> grants IEEE 802 LMSC an extension deadline to 22 September 2023</a:t>
            </a:r>
            <a:r>
              <a:rPr lang="en-US" sz="1600" spc="-5" dirty="0" smtClean="0">
                <a:solidFill>
                  <a:srgbClr val="FF0000"/>
                </a:solidFill>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ET, 12 September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US FCC:  </a:t>
            </a:r>
            <a:r>
              <a:rPr lang="en-US" sz="1600" u="sng" dirty="0">
                <a:cs typeface="Arial"/>
                <a:hlinkClick r:id="rId5"/>
              </a:rPr>
              <a:t>NPRM:  Cybersecurity labeling for Internet of Things (PS Docket No. 23-239)</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US FCC:  </a:t>
            </a:r>
            <a:r>
              <a:rPr lang="en-US" sz="1600" u="sng" dirty="0" err="1">
                <a:cs typeface="Arial"/>
                <a:hlinkClick r:id="rId6"/>
              </a:rPr>
              <a:t>NoI</a:t>
            </a:r>
            <a:r>
              <a:rPr lang="en-US" sz="1600" u="sng" dirty="0">
                <a:cs typeface="Arial"/>
                <a:hlinkClick r:id="rId6"/>
              </a:rPr>
              <a:t>: Advancing understanding of non-federal spectrum usage (WT Docket No. 23-232)</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a:t>
            </a:r>
            <a:r>
              <a:rPr lang="en-US" sz="1600" spc="-5" dirty="0" smtClean="0">
                <a:solidFill>
                  <a:schemeClr val="tx1"/>
                </a:solidFill>
                <a:cs typeface="Arial"/>
              </a:rPr>
              <a:t>19 October 2023</a:t>
            </a:r>
            <a:r>
              <a:rPr lang="en-US" sz="1600" spc="-5" dirty="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US </a:t>
            </a:r>
            <a:r>
              <a:rPr lang="en-US" sz="1600" spc="-5" dirty="0" smtClean="0">
                <a:solidFill>
                  <a:schemeClr val="tx1"/>
                </a:solidFill>
                <a:cs typeface="Arial"/>
              </a:rPr>
              <a:t>NIST:  </a:t>
            </a:r>
            <a:r>
              <a:rPr lang="en-US" sz="1600" dirty="0" smtClean="0">
                <a:cs typeface="Arial"/>
                <a:hlinkClick r:id="rId7"/>
              </a:rPr>
              <a:t>RFI: </a:t>
            </a:r>
            <a:r>
              <a:rPr lang="en-US" sz="1600" dirty="0" smtClean="0">
                <a:hlinkClick r:id="rId7"/>
              </a:rPr>
              <a:t>Implementation </a:t>
            </a:r>
            <a:r>
              <a:rPr lang="en-US" sz="1600" dirty="0">
                <a:hlinkClick r:id="rId7"/>
              </a:rPr>
              <a:t>of the United States Government National Standards Strategy for Critical and Emerging Technology (USG NSSCET</a:t>
            </a:r>
            <a:r>
              <a:rPr lang="en-US" sz="1600" dirty="0" smtClean="0">
                <a:hlinkClick r:id="rId7"/>
              </a:rPr>
              <a:t>) (Docket No. 230819-0199)</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4.3: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82903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September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21 September 2023.</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Tree>
    <p:extLst>
      <p:ext uri="{BB962C8B-B14F-4D97-AF65-F5344CB8AC3E}">
        <p14:creationId xmlns:p14="http://schemas.microsoft.com/office/powerpoint/2010/main" val="3381599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solidFill>
                  <a:schemeClr val="tx1"/>
                </a:solidFill>
              </a:rPr>
              <a:t>On 28 August 2023, Malaysia’s </a:t>
            </a:r>
            <a:r>
              <a:rPr lang="en-US" sz="1600" dirty="0" smtClean="0">
                <a:solidFill>
                  <a:schemeClr val="tx1"/>
                </a:solidFill>
              </a:rPr>
              <a:t>MCMC published </a:t>
            </a:r>
            <a:r>
              <a:rPr lang="en-US" sz="1600" dirty="0">
                <a:solidFill>
                  <a:schemeClr val="tx1"/>
                </a:solidFill>
              </a:rPr>
              <a:t>the latest version of </a:t>
            </a:r>
            <a:r>
              <a:rPr lang="en-US" sz="1600" dirty="0">
                <a:solidFill>
                  <a:schemeClr val="tx1"/>
                </a:solidFill>
                <a:hlinkClick r:id="rId3"/>
              </a:rPr>
              <a:t>class assignment</a:t>
            </a:r>
            <a:r>
              <a:rPr lang="en-US" sz="1600" dirty="0">
                <a:solidFill>
                  <a:schemeClr val="tx1"/>
                </a:solidFill>
              </a:rPr>
              <a:t> for different class of devices (e.g., short range devices, UWB) with technical conditions including the maximum transmit power field strengths/conditions.</a:t>
            </a:r>
          </a:p>
          <a:p>
            <a:pPr marL="1030288" marR="117475" lvl="2" indent="-230188" algn="just">
              <a:buClrTx/>
              <a:buFont typeface="Times New Roman" pitchFamily="16" charset="0"/>
              <a:buChar char="•"/>
              <a:tabLst>
                <a:tab pos="230188" algn="l"/>
              </a:tabLst>
            </a:pPr>
            <a:r>
              <a:rPr lang="en-US" sz="1600" dirty="0">
                <a:solidFill>
                  <a:schemeClr val="tx1"/>
                </a:solidFill>
              </a:rPr>
              <a:t>On 31 August 2023, </a:t>
            </a:r>
            <a:r>
              <a:rPr lang="en-US" sz="1600" dirty="0"/>
              <a:t>China sent a </a:t>
            </a:r>
            <a:r>
              <a:rPr lang="en-US" sz="1600" dirty="0">
                <a:hlinkClick r:id="rId4"/>
              </a:rPr>
              <a:t>notification</a:t>
            </a:r>
            <a:r>
              <a:rPr lang="en-US" sz="1600" dirty="0"/>
              <a:t> to WTO on its </a:t>
            </a:r>
            <a:r>
              <a:rPr lang="en-US" sz="1600" dirty="0">
                <a:hlinkClick r:id="rId5"/>
              </a:rPr>
              <a:t>updated radio management regulations on UWB</a:t>
            </a:r>
            <a:r>
              <a:rPr lang="en-US" sz="1600" dirty="0"/>
              <a:t>.  The proposed date of adoption is November 2023 and the proposed date of entry into force is November 2024.  </a:t>
            </a:r>
            <a:endParaRPr lang="en-US" sz="1600" dirty="0" smtClean="0"/>
          </a:p>
          <a:p>
            <a:pPr marL="1030288" marR="117475" lvl="2" indent="-230188" algn="just">
              <a:buClrTx/>
              <a:buFont typeface="Times New Roman" pitchFamily="16" charset="0"/>
              <a:buChar char="•"/>
              <a:tabLst>
                <a:tab pos="230188" algn="l"/>
              </a:tabLst>
            </a:pPr>
            <a:r>
              <a:rPr lang="en-US" sz="1600" dirty="0" smtClean="0"/>
              <a:t>On 1 September 2023, Singapore IMDA published the </a:t>
            </a:r>
            <a:r>
              <a:rPr lang="en-US" sz="1600" dirty="0" smtClean="0">
                <a:hlinkClick r:id="rId6"/>
              </a:rPr>
              <a:t>latest version</a:t>
            </a:r>
            <a:r>
              <a:rPr lang="en-US" sz="1600" dirty="0" smtClean="0"/>
              <a:t> of</a:t>
            </a:r>
            <a:r>
              <a:rPr lang="en-US" sz="1600" dirty="0"/>
              <a:t> the Technical Specifications for Short Range Devices (IMDA Issue 1, Revision 3), which adds </a:t>
            </a:r>
            <a:r>
              <a:rPr lang="en-US" sz="1600" dirty="0" smtClean="0"/>
              <a:t>specifications </a:t>
            </a:r>
            <a:r>
              <a:rPr lang="en-US" sz="1600" dirty="0"/>
              <a:t>for the </a:t>
            </a:r>
            <a:r>
              <a:rPr lang="en-US" sz="1600" dirty="0" smtClean="0"/>
              <a:t>6 GHz </a:t>
            </a:r>
            <a:r>
              <a:rPr lang="en-US" sz="1600" dirty="0"/>
              <a:t>band.</a:t>
            </a:r>
            <a:endParaRPr lang="en-US" sz="1600" dirty="0" smtClean="0"/>
          </a:p>
          <a:p>
            <a:pPr marL="1030288" marR="117475" lvl="2" indent="-230188" algn="just">
              <a:buClrTx/>
              <a:buFont typeface="Times New Roman" pitchFamily="16" charset="0"/>
              <a:buChar char="•"/>
              <a:tabLst>
                <a:tab pos="230188" algn="l"/>
              </a:tabLst>
            </a:pPr>
            <a:r>
              <a:rPr lang="en-US" sz="1600" dirty="0" smtClean="0">
                <a:solidFill>
                  <a:schemeClr val="tx1"/>
                </a:solidFill>
              </a:rPr>
              <a:t>On 8 September 2023, China’s MIIT published its </a:t>
            </a:r>
            <a:r>
              <a:rPr lang="en-US" sz="1600" dirty="0" smtClean="0">
                <a:solidFill>
                  <a:schemeClr val="tx1"/>
                </a:solidFill>
                <a:hlinkClick r:id="rId7"/>
              </a:rPr>
              <a:t>3-year plan (2023 to 2025)</a:t>
            </a:r>
            <a:r>
              <a:rPr lang="en-US" sz="1600" dirty="0" smtClean="0">
                <a:solidFill>
                  <a:schemeClr val="tx1"/>
                </a:solidFill>
              </a:rPr>
              <a:t> for the industry innovation and development of </a:t>
            </a:r>
            <a:r>
              <a:rPr lang="en-US" sz="1600" dirty="0" err="1" smtClean="0">
                <a:solidFill>
                  <a:schemeClr val="tx1"/>
                </a:solidFill>
              </a:rPr>
              <a:t>metaverse</a:t>
            </a:r>
            <a:r>
              <a:rPr lang="en-US" sz="1600" dirty="0" smtClean="0">
                <a:solidFill>
                  <a:schemeClr val="tx1"/>
                </a:solidFill>
              </a:rPr>
              <a:t>.</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Philippines NTC announced a public hearing (</a:t>
            </a:r>
            <a:r>
              <a:rPr lang="en-US" sz="1600" dirty="0">
                <a:solidFill>
                  <a:schemeClr val="tx1"/>
                </a:solidFill>
                <a:hlinkClick r:id="rId8"/>
              </a:rPr>
              <a:t>rescheduled on 8 September 2023</a:t>
            </a:r>
            <a:r>
              <a:rPr lang="en-US" sz="1600" dirty="0">
                <a:solidFill>
                  <a:schemeClr val="tx1"/>
                </a:solidFill>
              </a:rPr>
              <a:t>) for its </a:t>
            </a:r>
            <a:r>
              <a:rPr lang="en-US" sz="1600" dirty="0"/>
              <a:t>draft memorandum circular (MC) entitled “Spectrum users fees for radio frequency bands: 2400MHz to 2483.5MHz, 5150MHz to 5350MHz, and 5470MHz to 5850MHz</a:t>
            </a:r>
            <a:r>
              <a:rPr lang="en-US" sz="1600" dirty="0" smtClean="0"/>
              <a:t>”.</a:t>
            </a:r>
            <a:endParaRPr lang="en-US" sz="1800" dirty="0" smtClean="0">
              <a:solidFill>
                <a:schemeClr val="tx1"/>
              </a:solidFil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September 2023 to 15 September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web.cvent.com/event/fc97a8df-9809-496b-9a5f-25b524bfd641/summary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3"/>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4"/>
              </a:rPr>
              <a:t>the schedule for updating recommendation ITU-R M.2012 to revision 7</a:t>
            </a:r>
            <a:endParaRPr lang="en-US" sz="1400" spc="-5" dirty="0">
              <a:solidFill>
                <a:schemeClr val="tx1"/>
              </a:solidFill>
              <a:cs typeface="Arial"/>
            </a:endParaRP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Tree>
    <p:extLst>
      <p:ext uri="{BB962C8B-B14F-4D97-AF65-F5344CB8AC3E}">
        <p14:creationId xmlns:p14="http://schemas.microsoft.com/office/powerpoint/2010/main" val="15826352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buFont typeface="Arial" panose="020B0604020202020204" pitchFamily="34" charset="0"/>
              <a:buChar char="•"/>
            </a:pPr>
            <a:r>
              <a:rPr lang="en-US" sz="1800" dirty="0"/>
              <a:t>Individual experts who attend electronically for a specific purpose/presentation can be designated as such by </a:t>
            </a:r>
            <a:r>
              <a:rPr lang="en-US" sz="1800"/>
              <a:t>the </a:t>
            </a:r>
            <a:r>
              <a:rPr lang="en-US" sz="1800" smtClean="0"/>
              <a:t>RR-TAG </a:t>
            </a:r>
            <a:r>
              <a:rPr lang="en-US" sz="1800" dirty="0"/>
              <a:t>Chair and receive a registration fee waiver and limited attendance </a:t>
            </a:r>
            <a:r>
              <a:rPr lang="en-US" sz="1800" dirty="0" smtClean="0"/>
              <a:t>rights.</a:t>
            </a:r>
          </a:p>
          <a:p>
            <a:pPr marL="685800" lvl="1">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mentor.ieee.org/802-ec/dcn/17/ec-17-0090-25-0PNP-ieee-802-lmsc-operations-manual.pdf</a:t>
            </a:r>
            <a:endParaRPr lang="en-US" sz="1600" dirty="0"/>
          </a:p>
          <a:p>
            <a:pPr marL="1085850" lvl="2">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000" dirty="0"/>
              <a:t/>
            </a:r>
            <a:br>
              <a:rPr lang="en-US" sz="1000" dirty="0"/>
            </a:br>
            <a:endParaRPr lang="en-US" sz="10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smtClean="0"/>
              <a:t>Alex </a:t>
            </a:r>
            <a:r>
              <a:rPr lang="en-US" sz="1600" dirty="0" err="1" smtClean="0"/>
              <a:t>Roytblat</a:t>
            </a:r>
            <a:r>
              <a:rPr lang="en-US" sz="1600" dirty="0" smtClean="0"/>
              <a:t> (Wi-Fi Alliance)</a:t>
            </a:r>
          </a:p>
          <a:p>
            <a:pPr lvl="2">
              <a:buFont typeface="Arial" panose="020B0604020202020204" pitchFamily="34" charset="0"/>
              <a:buChar char="•"/>
            </a:pPr>
            <a:r>
              <a:rPr lang="en-US" sz="1400" dirty="0" smtClean="0"/>
              <a:t>Attendance is limited to the closing meeting timeslot of the September 2023 wireless interim in which the respective presentation is scheduled. </a:t>
            </a:r>
            <a:br>
              <a:rPr lang="en-US" sz="1400" dirty="0" smtClean="0"/>
            </a:br>
            <a:endParaRPr lang="en-US" sz="1400" dirty="0"/>
          </a:p>
          <a:p>
            <a:pPr marL="457200" lvl="1" indent="0"/>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Designation </a:t>
            </a:r>
            <a:r>
              <a:rPr lang="en-GB" altLang="en-US" dirty="0"/>
              <a:t>of Individual experts</a:t>
            </a:r>
          </a:p>
        </p:txBody>
      </p:sp>
      <p:sp>
        <p:nvSpPr>
          <p:cNvPr id="20484" name="Date Placeholder 1"/>
          <p:cNvSpPr>
            <a:spLocks noGrp="1"/>
          </p:cNvSpPr>
          <p:nvPr>
            <p:ph type="dt" sz="quarter" idx="4294967295"/>
          </p:nvPr>
        </p:nvSpPr>
        <p:spPr>
          <a:xfrm>
            <a:off x="838200" y="304800"/>
            <a:ext cx="2347382" cy="27699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smtClean="0"/>
              <a:t> September </a:t>
            </a:r>
            <a:r>
              <a:rPr lang="en-US" altLang="en-US" sz="1800" dirty="0"/>
              <a:t>2023</a:t>
            </a:r>
          </a:p>
        </p:txBody>
      </p:sp>
      <p:sp>
        <p:nvSpPr>
          <p:cNvPr id="20485" name="Footer Placeholder 1"/>
          <p:cNvSpPr>
            <a:spLocks noGrp="1"/>
          </p:cNvSpPr>
          <p:nvPr>
            <p:ph type="ftr" sz="quarter" idx="4294967295"/>
          </p:nvPr>
        </p:nvSpPr>
        <p:spPr>
          <a:xfrm>
            <a:off x="9224642" y="6475413"/>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32</a:t>
            </a:fld>
            <a:endParaRPr lang="en-US" altLang="en-US" sz="1200" b="0"/>
          </a:p>
        </p:txBody>
      </p:sp>
    </p:spTree>
    <p:extLst>
      <p:ext uri="{BB962C8B-B14F-4D97-AF65-F5344CB8AC3E}">
        <p14:creationId xmlns:p14="http://schemas.microsoft.com/office/powerpoint/2010/main" val="1416130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14 September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14 September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r>
              <a:rPr lang="en-US" sz="1600" spc="-5" dirty="0" smtClean="0">
                <a:latin typeface="+mj-lt"/>
                <a:cs typeface="Arial"/>
              </a:rPr>
              <a:t>11:58am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18-23/0088r2.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37339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 (1)</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33733832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 (2)</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September interim:</a:t>
            </a:r>
            <a:r>
              <a:rPr lang="en-US" sz="1800" dirty="0" smtClean="0"/>
              <a:t>  International spectrum regulatory process</a:t>
            </a:r>
            <a:r>
              <a:rPr lang="en-US" sz="1800" dirty="0"/>
              <a:t>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Alex </a:t>
            </a:r>
            <a:r>
              <a:rPr lang="en-US" sz="1600" spc="-5" dirty="0" err="1" smtClean="0">
                <a:solidFill>
                  <a:schemeClr val="tx1"/>
                </a:solidFill>
                <a:cs typeface="Arial"/>
              </a:rPr>
              <a:t>Roytblat</a:t>
            </a:r>
            <a:r>
              <a:rPr lang="en-US" sz="1600" spc="-5" dirty="0" smtClean="0">
                <a:solidFill>
                  <a:schemeClr val="tx1"/>
                </a:solidFill>
                <a:cs typeface="Arial"/>
              </a:rPr>
              <a:t> </a:t>
            </a:r>
            <a:r>
              <a:rPr lang="en-US" sz="1600" dirty="0" smtClean="0"/>
              <a:t>(Wi-Fi Alliance)</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18-23/0105</a:t>
            </a:r>
            <a:endParaRPr lang="en-US" sz="1800" spc="-5" dirty="0">
              <a:solidFill>
                <a:srgbClr val="FF0000"/>
              </a:solidFill>
              <a:latin typeface="+mj-lt"/>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2570769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Future RR-TAG meetings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542468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77514894"/>
              </p:ext>
            </p:extLst>
          </p:nvPr>
        </p:nvGraphicFramePr>
        <p:xfrm>
          <a:off x="1018592" y="1705690"/>
          <a:ext cx="10339434" cy="3388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September 2023 through 9 November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23 November 2023 through 11 January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25 January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22 September 2023 through 10 November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24 November 2023 through 12 January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26 Januar</a:t>
                      </a:r>
                      <a:r>
                        <a:rPr lang="en-US" sz="1500" baseline="0" dirty="0" smtClean="0"/>
                        <a:t>y 2024</a:t>
                      </a:r>
                      <a:endParaRPr lang="en-US" sz="1500" dirty="0"/>
                    </a:p>
                  </a:txBody>
                  <a:tcPr/>
                </a:tc>
              </a:tr>
              <a:tr h="370840">
                <a:tc>
                  <a:txBody>
                    <a:bodyPr/>
                    <a:lstStyle/>
                    <a:p>
                      <a:r>
                        <a:rPr lang="en-US" sz="1500" dirty="0" smtClean="0"/>
                        <a:t>2023</a:t>
                      </a:r>
                      <a:r>
                        <a:rPr lang="en-US" sz="1500" baseline="0" dirty="0" smtClean="0"/>
                        <a:t> November plenary</a:t>
                      </a:r>
                      <a:endParaRPr lang="en-US" sz="1500" dirty="0"/>
                    </a:p>
                  </a:txBody>
                  <a:tcPr/>
                </a:tc>
                <a:tc>
                  <a:txBody>
                    <a:bodyPr/>
                    <a:lstStyle/>
                    <a:p>
                      <a:r>
                        <a:rPr lang="en-US" sz="1500" dirty="0" smtClean="0"/>
                        <a:t>Tuesday AM2 on 14 November </a:t>
                      </a:r>
                      <a:r>
                        <a:rPr lang="en-US" sz="1500" baseline="0" dirty="0" smtClean="0"/>
                        <a:t>2023</a:t>
                      </a:r>
                      <a:r>
                        <a:rPr lang="en-US" sz="1500" dirty="0" smtClean="0"/>
                        <a:t>, </a:t>
                      </a:r>
                    </a:p>
                    <a:p>
                      <a:r>
                        <a:rPr lang="en-US" sz="1500" dirty="0" smtClean="0"/>
                        <a:t>Thursday AM1 on 16 November 2023</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22 September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1100.00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22 September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22 September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29689037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2" y="3048000"/>
            <a:ext cx="102123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4.2:  Type of participations in future mixed-mode plenary/interim</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849826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The </a:t>
            </a:r>
            <a:r>
              <a:rPr lang="en-US" sz="1800" dirty="0">
                <a:latin typeface="+mj-lt"/>
              </a:rPr>
              <a:t>2023 </a:t>
            </a:r>
            <a:r>
              <a:rPr lang="en-US" sz="1800" dirty="0" smtClean="0">
                <a:latin typeface="+mj-lt"/>
              </a:rPr>
              <a:t>November plenary session </a:t>
            </a:r>
            <a:r>
              <a:rPr lang="en-US" sz="1800" dirty="0">
                <a:latin typeface="+mj-lt"/>
              </a:rPr>
              <a:t>is held in as a mixed-mode </a:t>
            </a:r>
            <a:r>
              <a:rPr lang="en-US" sz="1800" dirty="0" smtClean="0">
                <a:latin typeface="+mj-lt"/>
              </a:rPr>
              <a:t>session.  Will </a:t>
            </a:r>
            <a:r>
              <a:rPr lang="en-US" sz="1800" dirty="0">
                <a:latin typeface="+mj-lt"/>
              </a:rPr>
              <a:t>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January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2024 January wireless interim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    </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2023</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smtClean="0"/>
              <a:t>September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2023</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69769</TotalTime>
  <Words>2814</Words>
  <Application>Microsoft Office PowerPoint</Application>
  <PresentationFormat>Widescreen</PresentationFormat>
  <Paragraphs>567</Paragraphs>
  <Slides>50</Slides>
  <Notes>28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9" baseType="lpstr">
      <vt:lpstr>Arial Unicode MS</vt:lpstr>
      <vt:lpstr>Monotype Sorts</vt:lpstr>
      <vt:lpstr>MS Gothic</vt:lpstr>
      <vt:lpstr>MS PGothic</vt:lpstr>
      <vt:lpstr>Arial</vt:lpstr>
      <vt:lpstr>Calibri</vt:lpstr>
      <vt:lpstr>Times New Roman</vt:lpstr>
      <vt:lpstr>Office Theme</vt:lpstr>
      <vt:lpstr>Document</vt:lpstr>
      <vt:lpstr>2023 September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PowerPoint Presentation</vt:lpstr>
      <vt:lpstr>Review and approve the 2023 July plenary minutes</vt:lpstr>
      <vt:lpstr>PowerPoint Presentation</vt:lpstr>
      <vt:lpstr>PowerPoint Presentation</vt:lpstr>
      <vt:lpstr>UK Ofcom’s consultation (1)</vt:lpstr>
      <vt:lpstr>UK Ofcom’s consultation (2)</vt:lpstr>
      <vt:lpstr>PowerPoint Presentation</vt:lpstr>
      <vt:lpstr>Status of ongoing consultations</vt:lpstr>
      <vt:lpstr>PowerPoint Presentation</vt:lpstr>
      <vt:lpstr>General discussion items (1)</vt:lpstr>
      <vt:lpstr>General discussion items (2)</vt:lpstr>
      <vt:lpstr>General discussion items (3)</vt:lpstr>
      <vt:lpstr>PowerPoint Presentation</vt:lpstr>
      <vt:lpstr>Designation of Individual experts</vt:lpstr>
      <vt:lpstr>PowerPoint Presentation</vt:lpstr>
      <vt:lpstr>Recess until Thursday AM1, 14 September 2023</vt:lpstr>
      <vt:lpstr>PowerPoint Presentation</vt:lpstr>
      <vt:lpstr>PowerPoint Presentation</vt:lpstr>
      <vt:lpstr>Review and approve the 802.18 closing agenda</vt:lpstr>
      <vt:lpstr>PowerPoint Presentation</vt:lpstr>
      <vt:lpstr>PowerPoint Presentation</vt:lpstr>
      <vt:lpstr>Enrichment activities (1)</vt:lpstr>
      <vt:lpstr>Enrichment activities (2)</vt:lpstr>
      <vt:lpstr>PowerPoint Presentation</vt:lpstr>
      <vt:lpstr>PowerPoint Presentation</vt:lpstr>
      <vt:lpstr>Meeting schedule</vt:lpstr>
      <vt:lpstr>Meeting and hotel reservation for the 2023 November plenary</vt:lpstr>
      <vt:lpstr>PowerPoint Presentation</vt:lpstr>
      <vt:lpstr>Type of participation for the 2023 November plenary</vt:lpstr>
      <vt:lpstr>Type of participation for the 2024 January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18-23/0089r3</dc:title>
  <dc:creator>Edward Au</dc:creator>
  <cp:keywords>2023 September RR-TAG Supplementary Materials</cp:keywords>
  <cp:lastModifiedBy>Edward Au</cp:lastModifiedBy>
  <cp:revision>5011</cp:revision>
  <cp:lastPrinted>1601-01-01T00:00:00Z</cp:lastPrinted>
  <dcterms:created xsi:type="dcterms:W3CDTF">2016-03-03T14:54:45Z</dcterms:created>
  <dcterms:modified xsi:type="dcterms:W3CDTF">2023-09-12T16:03:15Z</dcterms:modified>
  <cp:category>IEEE 802.18 RR-TAG </cp:category>
</cp:coreProperties>
</file>