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1"/>
  </p:notesMasterIdLst>
  <p:handoutMasterIdLst>
    <p:handoutMasterId r:id="rId52"/>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58" r:id="rId19"/>
    <p:sldId id="966" r:id="rId20"/>
    <p:sldId id="845" r:id="rId21"/>
    <p:sldId id="970" r:id="rId22"/>
    <p:sldId id="1052" r:id="rId23"/>
    <p:sldId id="1050" r:id="rId24"/>
    <p:sldId id="1051" r:id="rId25"/>
    <p:sldId id="1053" r:id="rId26"/>
    <p:sldId id="933" r:id="rId27"/>
    <p:sldId id="1054" r:id="rId28"/>
    <p:sldId id="1061" r:id="rId29"/>
    <p:sldId id="1027" r:id="rId30"/>
    <p:sldId id="1062" r:id="rId31"/>
    <p:sldId id="1029" r:id="rId32"/>
    <p:sldId id="972" r:id="rId33"/>
    <p:sldId id="864" r:id="rId34"/>
    <p:sldId id="973" r:id="rId35"/>
    <p:sldId id="981" r:id="rId36"/>
    <p:sldId id="982" r:id="rId37"/>
    <p:sldId id="1024" r:id="rId38"/>
    <p:sldId id="1055" r:id="rId39"/>
    <p:sldId id="1056" r:id="rId40"/>
    <p:sldId id="1057" r:id="rId41"/>
    <p:sldId id="978" r:id="rId42"/>
    <p:sldId id="1059" r:id="rId43"/>
    <p:sldId id="900" r:id="rId44"/>
    <p:sldId id="1049" r:id="rId45"/>
    <p:sldId id="1060" r:id="rId46"/>
    <p:sldId id="1034" r:id="rId47"/>
    <p:sldId id="1035" r:id="rId48"/>
    <p:sldId id="887" r:id="rId49"/>
    <p:sldId id="888" r:id="rId5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815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1903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79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812787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37543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401337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40792366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678897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299158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3/18-23-0091-00-0000-rr-tag-july-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hybrid-sharing-to-access-the-upper-6-ghz-band?utm_medium=email&amp;utm_campaign=Weekly%20publications%20update%2025%20August%202023&amp;utm_content=Weekly%20publications%20update%2025%20August%202023+CID_ffdab638da527b02014545d78baf28bd&amp;utm_source=updates&amp;utm_term=Correction%20of%20link%20budget%20analysis%20included%20as%20part%20of%20the%20Hybrid%206%20GHz%20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03&amp;is_group=0000&amp;is_year=2023"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docs.fcc.gov/public/attachments/FCC-23-63A1.pdf" TargetMode="External"/><Relationship Id="rId5" Type="http://schemas.openxmlformats.org/officeDocument/2006/relationships/hyperlink" Target="https://www.federalregister.gov/documents/2023/08/25/2023-18357/cybersecurity-labeling-for-internet-of-things" TargetMode="External"/><Relationship Id="rId4"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8" Type="http://schemas.openxmlformats.org/officeDocument/2006/relationships/hyperlink" Target="https://ntc.gov.ph/wp-content/uploads/2023/HEARING/Notice%20of%20Public%20Hearing_rescheduled.pdf" TargetMode="External"/><Relationship Id="rId3" Type="http://schemas.openxmlformats.org/officeDocument/2006/relationships/hyperlink" Target="https://www.mcmc.gov.my/skmmgovmy/media/General/pdf2/Class-Assignment-No-1-of-2023.pdf" TargetMode="External"/><Relationship Id="rId7" Type="http://schemas.openxmlformats.org/officeDocument/2006/relationships/hyperlink" Target="https://www.miit.gov.cn/zwgk/zcwj/wjfb/tz/art/2023/art_e715a9d4611742d5a5f7a4f36ea74974.html"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imda.gov.sg/-/media/imda/files/regulation-licensing-and-consultations/ict-standards/telecommunication-standards/radio-comms/imdatssrd.pdf" TargetMode="External"/><Relationship Id="rId5" Type="http://schemas.openxmlformats.org/officeDocument/2006/relationships/hyperlink" Target="https://docs.wto.org/dol2fe/Pages/FE_Search/ExportFile.aspx?id=297960&amp;filename=2023/TBT/CHN/23_12098_00_x.pdf&amp;Open=True" TargetMode="External"/><Relationship Id="rId4" Type="http://schemas.openxmlformats.org/officeDocument/2006/relationships/hyperlink" Target="https://docs.wto.org/dol2fe/Pages/SS/directdoc.aspx?filename=q:/G/TBTN23/CHN1753.pdf&amp;Open=True"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ocuments?is_dcn=105&amp;is_group=0000&amp;is_year=2023"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ilton.com/en/attend-my-event/hnlhvhh-avm-e0ca0592-a203-4d79-a09e-5c9c2b65d2e8" TargetMode="Externa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September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5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Grand Hyatt Atlanta Buckhead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81610751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smtClean="0"/>
                        <a:t>Buckhead Ballroom 2</a:t>
                      </a:r>
                      <a:r>
                        <a:rPr kumimoji="0" lang="en-US" altLang="en-US" sz="12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Buckhead</a:t>
                      </a:r>
                      <a:r>
                        <a:rPr lang="en-US" sz="1200" baseline="0" dirty="0" smtClean="0"/>
                        <a:t> Ballroom 1</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18-23/0088r2.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General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857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18-23/0091r0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Review and Motion:  UK </a:t>
            </a:r>
            <a:r>
              <a:rPr lang="en-US" kern="0" dirty="0" err="1" smtClean="0">
                <a:latin typeface="Times New Roman" charset="0"/>
              </a:rPr>
              <a:t>Ofcom’s</a:t>
            </a:r>
            <a:r>
              <a:rPr lang="en-US" kern="0" dirty="0" smtClean="0">
                <a:latin typeface="Times New Roman" charset="0"/>
              </a:rPr>
              <a:t> consultation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422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a:t>
            </a:r>
            <a:r>
              <a:rPr lang="en-US" sz="1800" dirty="0" smtClean="0"/>
              <a:t>: </a:t>
            </a:r>
            <a:r>
              <a:rPr lang="en-US" sz="1800" dirty="0">
                <a:cs typeface="Arial"/>
              </a:rPr>
              <a:t>Hybrid sharing: enabling both licensed mobile and Wi-Fi users to access the upper 6 GHz </a:t>
            </a:r>
            <a:r>
              <a:rPr lang="en-US" sz="1800" dirty="0" smtClean="0">
                <a:cs typeface="Arial"/>
              </a:rPr>
              <a:t>band</a:t>
            </a:r>
            <a:endParaRPr lang="en-US" sz="1800" spc="-5" dirty="0" smtClean="0">
              <a:cs typeface="Arial"/>
            </a:endParaRPr>
          </a:p>
          <a:p>
            <a:pPr marL="630238" marR="117475" lvl="1" indent="-230188" algn="just">
              <a:buChar char="•"/>
              <a:tabLst>
                <a:tab pos="230188" algn="l"/>
              </a:tabLst>
            </a:pPr>
            <a:r>
              <a:rPr lang="en-US" sz="1600" spc="-5" dirty="0" smtClean="0">
                <a:cs typeface="Arial"/>
              </a:rPr>
              <a:t>Publication date:  6 July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15 September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err="1">
                <a:solidFill>
                  <a:srgbClr val="FF0000"/>
                </a:solidFill>
                <a:cs typeface="Arial"/>
              </a:rPr>
              <a:t>Ofcom</a:t>
            </a:r>
            <a:r>
              <a:rPr lang="en-US" sz="1400" spc="-5" dirty="0">
                <a:solidFill>
                  <a:srgbClr val="FF0000"/>
                </a:solidFill>
                <a:cs typeface="Arial"/>
              </a:rPr>
              <a:t> grants IEEE 802 LMSC an extension deadline to 22 September 2023</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deadline to allow for </a:t>
            </a:r>
            <a:r>
              <a:rPr lang="en-US" sz="1400" spc="-5" dirty="0" smtClean="0">
                <a:solidFill>
                  <a:srgbClr val="FF0000"/>
                </a:solidFill>
                <a:cs typeface="Arial"/>
              </a:rPr>
              <a:t>a 4-day </a:t>
            </a:r>
            <a:r>
              <a:rPr lang="en-US" sz="1400" spc="-5" dirty="0">
                <a:solidFill>
                  <a:srgbClr val="FF0000"/>
                </a:solidFill>
                <a:cs typeface="Arial"/>
              </a:rPr>
              <a:t>EC </a:t>
            </a:r>
            <a:r>
              <a:rPr lang="en-US" sz="1400" spc="-5" dirty="0" smtClean="0">
                <a:solidFill>
                  <a:srgbClr val="FF0000"/>
                </a:solidFill>
                <a:cs typeface="Arial"/>
              </a:rPr>
              <a:t>review followed by 10-day EC approval:  </a:t>
            </a:r>
            <a:r>
              <a:rPr lang="en-US" sz="1400" spc="-5" dirty="0">
                <a:solidFill>
                  <a:srgbClr val="FF0000"/>
                </a:solidFill>
                <a:cs typeface="Arial"/>
              </a:rPr>
              <a:t>3pm ET, </a:t>
            </a:r>
            <a:r>
              <a:rPr lang="en-US" sz="1400" spc="-5" dirty="0" smtClean="0">
                <a:solidFill>
                  <a:srgbClr val="FF0000"/>
                </a:solidFill>
                <a:cs typeface="Arial"/>
              </a:rPr>
              <a:t>7 September 2023 </a:t>
            </a:r>
          </a:p>
          <a:p>
            <a:pPr marL="230188" marR="117475" indent="-230188" algn="just">
              <a:spcBef>
                <a:spcPts val="1800"/>
              </a:spcBef>
              <a:buChar char="•"/>
              <a:tabLst>
                <a:tab pos="230188" algn="l"/>
              </a:tabLst>
            </a:pPr>
            <a:r>
              <a:rPr lang="en-US" sz="1800" spc="-5" dirty="0" smtClean="0">
                <a:cs typeface="Arial"/>
              </a:rPr>
              <a:t>For </a:t>
            </a:r>
            <a:r>
              <a:rPr lang="en-US" sz="1800" spc="-5" dirty="0">
                <a:cs typeface="Arial"/>
              </a:rPr>
              <a:t>details, please visit</a:t>
            </a:r>
          </a:p>
          <a:p>
            <a:pPr marL="630238" marR="117475" lvl="1" indent="-230188" algn="just">
              <a:buChar char="•"/>
              <a:tabLst>
                <a:tab pos="230188" algn="l"/>
              </a:tabLst>
            </a:pPr>
            <a:r>
              <a:rPr lang="en-US" sz="1600" spc="-5" dirty="0" smtClean="0">
                <a:cs typeface="Arial"/>
                <a:hlinkClick r:id="rId3"/>
              </a:rPr>
              <a:t>Link</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18-23/0103</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599929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18-23/0103r6 </a:t>
            </a:r>
            <a:r>
              <a:rPr lang="en-US" sz="1800" spc="-5" dirty="0" smtClean="0">
                <a:solidFill>
                  <a:srgbClr val="3333CC"/>
                </a:solidFill>
                <a:latin typeface="+mj-lt"/>
                <a:cs typeface="Arial"/>
              </a:rPr>
              <a:t>[Placeholder]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UK </a:t>
            </a:r>
            <a:r>
              <a:rPr lang="en-US" sz="1800" spc="-5" dirty="0" err="1" smtClean="0">
                <a:latin typeface="+mj-lt"/>
                <a:cs typeface="Arial"/>
              </a:rPr>
              <a:t>Ofcom’s</a:t>
            </a:r>
            <a:r>
              <a:rPr lang="en-US" sz="1800" spc="-5" dirty="0" smtClean="0">
                <a:latin typeface="+mj-lt"/>
                <a:cs typeface="Arial"/>
              </a:rPr>
              <a:t> </a:t>
            </a:r>
            <a:r>
              <a:rPr lang="en-US" sz="1800" spc="-5" dirty="0" smtClean="0">
                <a:solidFill>
                  <a:schemeClr val="tx1"/>
                </a:solidFill>
                <a:cs typeface="Arial"/>
              </a:rPr>
              <a:t>consultation “</a:t>
            </a:r>
            <a:r>
              <a:rPr lang="en-US" sz="1800" dirty="0">
                <a:cs typeface="Arial"/>
              </a:rPr>
              <a:t>Hybrid sharing: enabling both licensed mobile and Wi-Fi users to access the upper 6 GHz </a:t>
            </a:r>
            <a:r>
              <a:rPr lang="en-US" sz="1800" dirty="0" smtClean="0">
                <a:cs typeface="Arial"/>
              </a:rPr>
              <a:t>band</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  </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  </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Ofcom’s</a:t>
            </a:r>
            <a:r>
              <a:rPr lang="en-US" sz="2800" dirty="0">
                <a:solidFill>
                  <a:srgbClr val="0070C0"/>
                </a:solidFill>
              </a:rPr>
              <a:t> </a:t>
            </a:r>
            <a:r>
              <a:rPr lang="en-US" sz="2800" dirty="0" smtClean="0">
                <a:solidFill>
                  <a:srgbClr val="0070C0"/>
                </a:solidFill>
              </a:rPr>
              <a:t>consultation (</a:t>
            </a:r>
            <a:r>
              <a:rPr lang="en-US" sz="2800" dirty="0">
                <a:solidFill>
                  <a:srgbClr val="0070C0"/>
                </a:solidFill>
              </a:rPr>
              <a:t>2</a:t>
            </a:r>
            <a:r>
              <a:rPr lang="en-US" sz="2800" dirty="0" smtClean="0">
                <a:solidFill>
                  <a:srgbClr val="0070C0"/>
                </a:solidFill>
              </a:rPr>
              <a:t>)</a:t>
            </a:r>
            <a:endParaRPr lang="en-US" sz="2800" dirty="0">
              <a:solidFill>
                <a:srgbClr val="0070C0"/>
              </a:solidFill>
            </a:endParaRPr>
          </a:p>
        </p:txBody>
      </p:sp>
      <p:sp>
        <p:nvSpPr>
          <p:cNvPr id="8"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46873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Status of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17674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7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4"/>
              </a:rPr>
              <a:t>Consultation:  Hybrid sharing: enabling both licensed mobile and Wi-Fi users to access the upper 6 GHz band</a:t>
            </a:r>
            <a:r>
              <a:rPr lang="en-US" sz="1600" dirty="0">
                <a:cs typeface="Arial"/>
              </a:rPr>
              <a:t> </a:t>
            </a:r>
            <a:r>
              <a:rPr lang="en-US" sz="1600" dirty="0">
                <a:solidFill>
                  <a:srgbClr val="FF0000"/>
                </a:solidFill>
                <a:cs typeface="Arial"/>
              </a:rPr>
              <a:t>(</a:t>
            </a:r>
            <a:r>
              <a:rPr lang="en-US" sz="1600" spc="-5" dirty="0" err="1">
                <a:solidFill>
                  <a:srgbClr val="FF0000"/>
                </a:solidFill>
                <a:cs typeface="Arial"/>
              </a:rPr>
              <a:t>Ofcom</a:t>
            </a:r>
            <a:r>
              <a:rPr lang="en-US" sz="1600" spc="-5" dirty="0">
                <a:solidFill>
                  <a:srgbClr val="FF0000"/>
                </a:solidFill>
                <a:cs typeface="Arial"/>
              </a:rPr>
              <a:t> grants IEEE 802 LMSC an extension deadline to 22 September 2023</a:t>
            </a:r>
            <a:r>
              <a:rPr lang="en-US" sz="1600" spc="-5" dirty="0" smtClean="0">
                <a:solidFill>
                  <a:srgbClr val="FF0000"/>
                </a:solidFill>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12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a:cs typeface="Arial"/>
                <a:hlinkClick r:id="rId5"/>
              </a:rPr>
              <a:t>NPRM:  Cybersecurity labeling for Internet of Things (PS Docket No. 23-239)</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err="1">
                <a:cs typeface="Arial"/>
                <a:hlinkClick r:id="rId6"/>
              </a:rPr>
              <a:t>NoI</a:t>
            </a:r>
            <a:r>
              <a:rPr lang="en-US" sz="1600" u="sng" dirty="0">
                <a:cs typeface="Arial"/>
                <a:hlinkClick r:id="rId6"/>
              </a:rPr>
              <a:t>: Advancing understanding of non-federal spectrum usage (WT Docket No. 23-232)</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82903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European Commission</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smtClean="0">
                <a:solidFill>
                  <a:schemeClr val="tx1"/>
                </a:solidFill>
                <a:hlinkClick r:id="rId3"/>
              </a:rPr>
              <a:t>September </a:t>
            </a:r>
            <a:r>
              <a:rPr lang="en-US" sz="1600" dirty="0">
                <a:solidFill>
                  <a:schemeClr val="tx1"/>
                </a:solidFill>
                <a:hlinkClick r:id="rId3"/>
              </a:rPr>
              <a:t>2023 Open Commission Meeting</a:t>
            </a:r>
            <a:r>
              <a:rPr lang="en-US" sz="1600" dirty="0">
                <a:solidFill>
                  <a:schemeClr val="tx1"/>
                </a:solidFill>
              </a:rPr>
              <a:t> is scheduled at 10:30am ET on </a:t>
            </a:r>
            <a:r>
              <a:rPr lang="en-US" sz="1600" dirty="0" smtClean="0">
                <a:solidFill>
                  <a:schemeClr val="tx1"/>
                </a:solidFill>
              </a:rPr>
              <a:t>21 September 2023.</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Tree>
    <p:extLst>
      <p:ext uri="{BB962C8B-B14F-4D97-AF65-F5344CB8AC3E}">
        <p14:creationId xmlns:p14="http://schemas.microsoft.com/office/powerpoint/2010/main" val="33815998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28 August 2023, Malaysia’s </a:t>
            </a:r>
            <a:r>
              <a:rPr lang="en-US" sz="1600" dirty="0" smtClean="0">
                <a:solidFill>
                  <a:schemeClr val="tx1"/>
                </a:solidFill>
              </a:rPr>
              <a:t>MCMC published </a:t>
            </a:r>
            <a:r>
              <a:rPr lang="en-US" sz="1600" dirty="0">
                <a:solidFill>
                  <a:schemeClr val="tx1"/>
                </a:solidFill>
              </a:rPr>
              <a:t>the latest version of </a:t>
            </a:r>
            <a:r>
              <a:rPr lang="en-US" sz="1600" dirty="0">
                <a:solidFill>
                  <a:schemeClr val="tx1"/>
                </a:solidFill>
                <a:hlinkClick r:id="rId3"/>
              </a:rPr>
              <a:t>class assignment</a:t>
            </a:r>
            <a:r>
              <a:rPr lang="en-US" sz="1600" dirty="0">
                <a:solidFill>
                  <a:schemeClr val="tx1"/>
                </a:solidFill>
              </a:rPr>
              <a:t> for different class of devices (e.g., short range devices, UWB) with technical conditions including the maximum transmit power field strengths/conditions.</a:t>
            </a:r>
          </a:p>
          <a:p>
            <a:pPr marL="1030288" marR="117475" lvl="2" indent="-230188" algn="just">
              <a:buClrTx/>
              <a:buFont typeface="Times New Roman" pitchFamily="16" charset="0"/>
              <a:buChar char="•"/>
              <a:tabLst>
                <a:tab pos="230188" algn="l"/>
              </a:tabLst>
            </a:pPr>
            <a:r>
              <a:rPr lang="en-US" sz="1600" dirty="0">
                <a:solidFill>
                  <a:schemeClr val="tx1"/>
                </a:solidFill>
              </a:rPr>
              <a:t>On 31 August 2023, </a:t>
            </a:r>
            <a:r>
              <a:rPr lang="en-US" sz="1600" dirty="0"/>
              <a:t>China sent a </a:t>
            </a:r>
            <a:r>
              <a:rPr lang="en-US" sz="1600" dirty="0">
                <a:hlinkClick r:id="rId4"/>
              </a:rPr>
              <a:t>notification</a:t>
            </a:r>
            <a:r>
              <a:rPr lang="en-US" sz="1600" dirty="0"/>
              <a:t> to WTO on its </a:t>
            </a:r>
            <a:r>
              <a:rPr lang="en-US" sz="1600" dirty="0">
                <a:hlinkClick r:id="rId5"/>
              </a:rPr>
              <a:t>updated radio management regulations on UWB</a:t>
            </a:r>
            <a:r>
              <a:rPr lang="en-US" sz="1600" dirty="0"/>
              <a:t>.  The proposed date of adoption is November 2023 and the proposed date of entry into force is November 2024.  </a:t>
            </a:r>
            <a:endParaRPr lang="en-US" sz="1600" dirty="0" smtClean="0"/>
          </a:p>
          <a:p>
            <a:pPr marL="1030288" marR="117475" lvl="2" indent="-230188" algn="just">
              <a:buClrTx/>
              <a:buFont typeface="Times New Roman" pitchFamily="16" charset="0"/>
              <a:buChar char="•"/>
              <a:tabLst>
                <a:tab pos="230188" algn="l"/>
              </a:tabLst>
            </a:pPr>
            <a:r>
              <a:rPr lang="en-US" sz="1600" dirty="0" smtClean="0"/>
              <a:t>On 1 September 2023, Singapore IMDA published the </a:t>
            </a:r>
            <a:r>
              <a:rPr lang="en-US" sz="1600" dirty="0" smtClean="0">
                <a:hlinkClick r:id="rId6"/>
              </a:rPr>
              <a:t>latest version</a:t>
            </a:r>
            <a:r>
              <a:rPr lang="en-US" sz="1600" dirty="0" smtClean="0"/>
              <a:t> of</a:t>
            </a:r>
            <a:r>
              <a:rPr lang="en-US" sz="1600" dirty="0"/>
              <a:t> the Technical Specifications for Short Range Devices (IMDA Issue 1, Revision 3), which adds </a:t>
            </a:r>
            <a:r>
              <a:rPr lang="en-US" sz="1600" dirty="0" smtClean="0"/>
              <a:t>specifications </a:t>
            </a:r>
            <a:r>
              <a:rPr lang="en-US" sz="1600" dirty="0"/>
              <a:t>for the </a:t>
            </a:r>
            <a:r>
              <a:rPr lang="en-US" sz="1600" dirty="0" smtClean="0"/>
              <a:t>6 GHz </a:t>
            </a:r>
            <a:r>
              <a:rPr lang="en-US" sz="1600" dirty="0"/>
              <a:t>band.</a:t>
            </a:r>
            <a:endParaRPr lang="en-US" sz="1600" dirty="0" smtClean="0"/>
          </a:p>
          <a:p>
            <a:pPr marL="1030288" marR="117475" lvl="2" indent="-230188" algn="just">
              <a:buClrTx/>
              <a:buFont typeface="Times New Roman" pitchFamily="16" charset="0"/>
              <a:buChar char="•"/>
              <a:tabLst>
                <a:tab pos="230188" algn="l"/>
              </a:tabLst>
            </a:pPr>
            <a:r>
              <a:rPr lang="en-US" sz="1600" dirty="0" smtClean="0">
                <a:solidFill>
                  <a:schemeClr val="tx1"/>
                </a:solidFill>
              </a:rPr>
              <a:t>On 8 September 2023, China’s MIIT published its </a:t>
            </a:r>
            <a:r>
              <a:rPr lang="en-US" sz="1600" dirty="0" smtClean="0">
                <a:solidFill>
                  <a:schemeClr val="tx1"/>
                </a:solidFill>
                <a:hlinkClick r:id="rId7"/>
              </a:rPr>
              <a:t>3-year plan (2023 to 2025)</a:t>
            </a:r>
            <a:r>
              <a:rPr lang="en-US" sz="1600" dirty="0" smtClean="0">
                <a:solidFill>
                  <a:schemeClr val="tx1"/>
                </a:solidFill>
              </a:rPr>
              <a:t> for the industry innovation and development of </a:t>
            </a:r>
            <a:r>
              <a:rPr lang="en-US" sz="1600" dirty="0" err="1" smtClean="0">
                <a:solidFill>
                  <a:schemeClr val="tx1"/>
                </a:solidFill>
              </a:rPr>
              <a:t>metaverse</a:t>
            </a:r>
            <a:r>
              <a:rPr lang="en-US" sz="1600" dirty="0" smtClean="0">
                <a:solidFill>
                  <a:schemeClr val="tx1"/>
                </a:solidFill>
              </a:rPr>
              <a:t>.</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Philippines NTC announced a public hearing (</a:t>
            </a:r>
            <a:r>
              <a:rPr lang="en-US" sz="1600" dirty="0">
                <a:solidFill>
                  <a:schemeClr val="tx1"/>
                </a:solidFill>
                <a:hlinkClick r:id="rId8"/>
              </a:rPr>
              <a:t>rescheduled on 8 September 2023</a:t>
            </a:r>
            <a:r>
              <a:rPr lang="en-US" sz="1600" dirty="0">
                <a:solidFill>
                  <a:schemeClr val="tx1"/>
                </a:solidFill>
              </a:rPr>
              <a:t>) for its </a:t>
            </a:r>
            <a:r>
              <a:rPr lang="en-US" sz="1600" dirty="0"/>
              <a:t>draft memorandum circular (MC) entitled “Spectrum users fees for radio frequency bands: 2400MHz to 2483.5MHz, 5150MHz to 5350MHz, and 5470MHz to 5850MHz</a:t>
            </a:r>
            <a:r>
              <a:rPr lang="en-US" sz="1600" dirty="0" smtClean="0"/>
              <a:t>”.</a:t>
            </a:r>
            <a:endParaRPr lang="en-US" sz="1800" dirty="0" smtClean="0">
              <a:solidFill>
                <a:schemeClr val="tx1"/>
              </a:solidFil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September 2023 to 15 September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web.cvent.com/event/fc97a8df-9809-496b-9a5f-25b524bfd641/summary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3"/>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4"/>
              </a:rPr>
              <a:t>the schedule for updating recommendation ITU-R M.2012 to revision 7</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826352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September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14 September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18-23/0088r2.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373394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(1)</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3373383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September interim:</a:t>
            </a:r>
            <a:r>
              <a:rPr lang="en-US" sz="1800" dirty="0" smtClean="0"/>
              <a:t>  International spectrum regulatory process</a:t>
            </a:r>
            <a:r>
              <a:rPr lang="en-US" sz="1800" dirty="0"/>
              <a:t>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Alex </a:t>
            </a:r>
            <a:r>
              <a:rPr lang="en-US" sz="1600" spc="-5" dirty="0" err="1" smtClean="0">
                <a:solidFill>
                  <a:schemeClr val="tx1"/>
                </a:solidFill>
                <a:cs typeface="Arial"/>
              </a:rPr>
              <a:t>Roytblat</a:t>
            </a:r>
            <a:r>
              <a:rPr lang="en-US" sz="1600" spc="-5" dirty="0" smtClean="0">
                <a:solidFill>
                  <a:schemeClr val="tx1"/>
                </a:solidFill>
                <a:cs typeface="Arial"/>
              </a:rPr>
              <a:t> </a:t>
            </a:r>
            <a:r>
              <a:rPr lang="en-US" sz="1600" dirty="0" smtClean="0"/>
              <a:t>(Wi-Fi Alliance)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18-23/0105</a:t>
            </a:r>
            <a:endParaRPr lang="en-US" sz="1800" spc="-5" dirty="0">
              <a:solidFill>
                <a:srgbClr val="FF0000"/>
              </a:solidFill>
              <a:latin typeface="+mj-lt"/>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570769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Future RR-TAG meetings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542468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77514894"/>
              </p:ext>
            </p:extLst>
          </p:nvPr>
        </p:nvGraphicFramePr>
        <p:xfrm>
          <a:off x="1018592" y="1705690"/>
          <a:ext cx="10339434" cy="3388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2023 through 9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23 November 2023 through 11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25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22 September 2023 through 10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24 November 2023 through 12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26 Januar</a:t>
                      </a:r>
                      <a:r>
                        <a:rPr lang="en-US" sz="1500" baseline="0" dirty="0" smtClean="0"/>
                        <a:t>y 2024</a:t>
                      </a:r>
                      <a:endParaRPr lang="en-US" sz="1500" dirty="0"/>
                    </a:p>
                  </a:txBody>
                  <a:tcPr/>
                </a:tc>
              </a:tr>
              <a:tr h="370840">
                <a:tc>
                  <a:txBody>
                    <a:bodyPr/>
                    <a:lstStyle/>
                    <a:p>
                      <a:r>
                        <a:rPr lang="en-US" sz="1500" dirty="0" smtClean="0"/>
                        <a:t>2023</a:t>
                      </a:r>
                      <a:r>
                        <a:rPr lang="en-US" sz="1500" baseline="0" dirty="0" smtClean="0"/>
                        <a:t> November plenary</a:t>
                      </a:r>
                      <a:endParaRPr lang="en-US" sz="1500" dirty="0"/>
                    </a:p>
                  </a:txBody>
                  <a:tcPr/>
                </a:tc>
                <a:tc>
                  <a:txBody>
                    <a:bodyPr/>
                    <a:lstStyle/>
                    <a:p>
                      <a:r>
                        <a:rPr lang="en-US" sz="1500" dirty="0" smtClean="0"/>
                        <a:t>Tuesday AM2 on 14 November </a:t>
                      </a:r>
                      <a:r>
                        <a:rPr lang="en-US" sz="1500" baseline="0" dirty="0" smtClean="0"/>
                        <a:t>2023</a:t>
                      </a:r>
                      <a:r>
                        <a:rPr lang="en-US" sz="1500" dirty="0" smtClean="0"/>
                        <a:t>, </a:t>
                      </a:r>
                    </a:p>
                    <a:p>
                      <a:r>
                        <a:rPr lang="en-US" sz="1500" dirty="0" smtClean="0"/>
                        <a:t>Thursday AM1 on 16 November 2023</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9689037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2" y="3048000"/>
            <a:ext cx="102123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Type of participations in future mixed-mode plenary/interim</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8498262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a:t>
            </a:r>
            <a:r>
              <a:rPr lang="en-US" sz="1800" dirty="0">
                <a:latin typeface="+mj-lt"/>
              </a:rPr>
              <a:t>2023 </a:t>
            </a:r>
            <a:r>
              <a:rPr lang="en-US" sz="1800" dirty="0" smtClean="0">
                <a:latin typeface="+mj-lt"/>
              </a:rPr>
              <a:t>November plenary session </a:t>
            </a:r>
            <a:r>
              <a:rPr lang="en-US" sz="1800" dirty="0">
                <a:latin typeface="+mj-lt"/>
              </a:rPr>
              <a:t>is held in 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January wireless interim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69656</TotalTime>
  <Words>2590</Words>
  <Application>Microsoft Office PowerPoint</Application>
  <PresentationFormat>Widescreen</PresentationFormat>
  <Paragraphs>550</Paragraphs>
  <Slides>49</Slides>
  <Notes>27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8" baseType="lpstr">
      <vt:lpstr>Arial Unicode MS</vt:lpstr>
      <vt:lpstr>Monotype Sorts</vt:lpstr>
      <vt:lpstr>MS Gothic</vt:lpstr>
      <vt:lpstr>MS PGothic</vt:lpstr>
      <vt:lpstr>Arial</vt:lpstr>
      <vt:lpstr>Calibri</vt:lpstr>
      <vt:lpstr>Times New Roman</vt:lpstr>
      <vt:lpstr>Office Theme</vt:lpstr>
      <vt:lpstr>Document</vt:lpstr>
      <vt:lpstr>2023 September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PowerPoint Presentation</vt:lpstr>
      <vt:lpstr>Review and approve the 2023 July plenary minutes</vt:lpstr>
      <vt:lpstr>PowerPoint Presentation</vt:lpstr>
      <vt:lpstr>PowerPoint Presentation</vt:lpstr>
      <vt:lpstr>UK Ofcom’s consultation (1)</vt:lpstr>
      <vt:lpstr>UK Ofcom’s consultation (2)</vt:lpstr>
      <vt:lpstr>PowerPoint Presentation</vt:lpstr>
      <vt:lpstr>Status of ongoing consultations</vt:lpstr>
      <vt:lpstr>PowerPoint Presentation</vt:lpstr>
      <vt:lpstr>General discussion items (1)</vt:lpstr>
      <vt:lpstr>General discussion items (2)</vt:lpstr>
      <vt:lpstr>General discussion items (3)</vt:lpstr>
      <vt:lpstr>PowerPoint Presentation</vt:lpstr>
      <vt:lpstr>PowerPoint Presentation</vt:lpstr>
      <vt:lpstr>Recess until Thursday AM1, 14 September 2023</vt:lpstr>
      <vt:lpstr>PowerPoint Presentation</vt:lpstr>
      <vt:lpstr>PowerPoint Presentation</vt:lpstr>
      <vt:lpstr>Review and approve the 802.18 closing agenda</vt:lpstr>
      <vt:lpstr>PowerPoint Presentation</vt:lpstr>
      <vt:lpstr>PowerPoint Presentation</vt:lpstr>
      <vt:lpstr>Enrichment activities (1)</vt:lpstr>
      <vt:lpstr>Enrichment activities (2)</vt:lpstr>
      <vt:lpstr>PowerPoint Presentation</vt:lpstr>
      <vt:lpstr>PowerPoint Presentation</vt:lpstr>
      <vt:lpstr>Meeting schedule</vt:lpstr>
      <vt:lpstr>Meeting and hotel reservation for the 2023 November plenary</vt:lpstr>
      <vt:lpstr>PowerPoint Presentation</vt:lpstr>
      <vt:lpstr>Type of participation for the 2023 November plenary</vt:lpstr>
      <vt:lpstr>Type of participation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18-23/0089r1</dc:title>
  <dc:creator>Edward Au</dc:creator>
  <cp:keywords>2023 September RR-TAG Supplementary Materials</cp:keywords>
  <cp:lastModifiedBy>Edward Au</cp:lastModifiedBy>
  <cp:revision>4994</cp:revision>
  <cp:lastPrinted>1601-01-01T00:00:00Z</cp:lastPrinted>
  <dcterms:created xsi:type="dcterms:W3CDTF">2016-03-03T14:54:45Z</dcterms:created>
  <dcterms:modified xsi:type="dcterms:W3CDTF">2023-09-11T12:21:39Z</dcterms:modified>
  <cp:category>IEEE 802.18 RR-TAG </cp:category>
</cp:coreProperties>
</file>