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0"/>
  </p:notesMasterIdLst>
  <p:handoutMasterIdLst>
    <p:handoutMasterId r:id="rId51"/>
  </p:handoutMasterIdLst>
  <p:sldIdLst>
    <p:sldId id="256" r:id="rId2"/>
    <p:sldId id="962" r:id="rId3"/>
    <p:sldId id="892" r:id="rId4"/>
    <p:sldId id="961" r:id="rId5"/>
    <p:sldId id="857" r:id="rId6"/>
    <p:sldId id="329" r:id="rId7"/>
    <p:sldId id="604" r:id="rId8"/>
    <p:sldId id="624" r:id="rId9"/>
    <p:sldId id="605" r:id="rId10"/>
    <p:sldId id="963" r:id="rId11"/>
    <p:sldId id="843" r:id="rId12"/>
    <p:sldId id="923" r:id="rId13"/>
    <p:sldId id="947" r:id="rId14"/>
    <p:sldId id="914" r:id="rId15"/>
    <p:sldId id="971" r:id="rId16"/>
    <p:sldId id="979" r:id="rId17"/>
    <p:sldId id="980" r:id="rId18"/>
    <p:sldId id="1058" r:id="rId19"/>
    <p:sldId id="966" r:id="rId20"/>
    <p:sldId id="845" r:id="rId21"/>
    <p:sldId id="970" r:id="rId22"/>
    <p:sldId id="1052" r:id="rId23"/>
    <p:sldId id="1050" r:id="rId24"/>
    <p:sldId id="1051" r:id="rId25"/>
    <p:sldId id="1053" r:id="rId26"/>
    <p:sldId id="933" r:id="rId27"/>
    <p:sldId id="1026" r:id="rId28"/>
    <p:sldId id="1054" r:id="rId29"/>
    <p:sldId id="1027" r:id="rId30"/>
    <p:sldId id="1029" r:id="rId31"/>
    <p:sldId id="972" r:id="rId32"/>
    <p:sldId id="864" r:id="rId33"/>
    <p:sldId id="973" r:id="rId34"/>
    <p:sldId id="981" r:id="rId35"/>
    <p:sldId id="982" r:id="rId36"/>
    <p:sldId id="1024" r:id="rId37"/>
    <p:sldId id="1055" r:id="rId38"/>
    <p:sldId id="1056" r:id="rId39"/>
    <p:sldId id="1057" r:id="rId40"/>
    <p:sldId id="978" r:id="rId41"/>
    <p:sldId id="1059" r:id="rId42"/>
    <p:sldId id="900" r:id="rId43"/>
    <p:sldId id="1049" r:id="rId44"/>
    <p:sldId id="1060" r:id="rId45"/>
    <p:sldId id="1034" r:id="rId46"/>
    <p:sldId id="1035" r:id="rId47"/>
    <p:sldId id="887" r:id="rId48"/>
    <p:sldId id="888" r:id="rId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00" d="100"/>
        <a:sy n="100" d="100"/>
      </p:scale>
      <p:origin x="0" y="-1146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9/8/2023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sz="1200" b="0" i="0" kern="1200" dirty="0" smtClean="0">
                <a:solidFill>
                  <a:srgbClr val="000000"/>
                </a:solidFill>
                <a:effectLst/>
                <a:latin typeface="Times New Roman" pitchFamily="16" charset="0"/>
                <a:ea typeface="+mn-ea"/>
                <a:cs typeface="+mn-cs"/>
              </a:rPr>
              <a:t/>
            </a:r>
            <a:br>
              <a:rPr lang="en-US" sz="1200" b="0" i="0" kern="1200" dirty="0" smtClean="0">
                <a:solidFill>
                  <a:srgbClr val="000000"/>
                </a:solidFill>
                <a:effectLst/>
                <a:latin typeface="Times New Roman" pitchFamily="16" charset="0"/>
                <a:ea typeface="+mn-ea"/>
                <a:cs typeface="+mn-cs"/>
              </a:rPr>
            </a:b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1903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7911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2665003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4013378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4079236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678897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32991587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298790077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494734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4381216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802.18-23/0089r0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ocuments?is_dcn=38&amp;is_year=2016"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3/18-23-0091-00-0000-rr-tag-july-2023-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hybrid-sharing-to-access-the-upper-6-ghz-band?utm_medium=email&amp;utm_campaign=Weekly%20publications%20update%2025%20August%202023&amp;utm_content=Weekly%20publications%20update%2025%20August%202023+CID_ffdab638da527b02014545d78baf28bd&amp;utm_source=updates&amp;utm_term=Correction%20of%20link%20budget%20analysis%20included%20as%20part%20of%20the%20Hybrid%206%20GHz%20consultatio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03&amp;is_group=0000&amp;is_year=2023"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ocuments?is_dcn=35&amp;is_year=2022"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docs.fcc.gov/public/attachments/FCC-23-63A1.pdf" TargetMode="External"/><Relationship Id="rId5" Type="http://schemas.openxmlformats.org/officeDocument/2006/relationships/hyperlink" Target="https://www.federalregister.gov/documents/2023/08/25/2023-18357/cybersecurity-labeling-for-internet-of-things" TargetMode="External"/><Relationship Id="rId4" Type="http://schemas.openxmlformats.org/officeDocument/2006/relationships/hyperlink" Target="https://www.ofcom.org.uk/consultations-and-statements/category-1/hybrid-sharing-to-access-the-upper-6-ghz-band?utm_medium=email&amp;utm_campaign=Sharing%206%20GHz%20spectrum%20for%20Wi-Fi%20and%20mobile&amp;utm_content=Sharing%206%20GHz%20spectrum%20for%20Wi-Fi%20and%20mobile+CID_d5d87731c29b201f83e1ae761599b562&amp;utm_source=updates&amp;utm_term=new%20approach%20being%20explored%20by%20Ofcom"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news-events/events/2023/09/september-2023-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8/dcn/23/18-23-0078-00-0000-liaison-statement-to-external-organizations-engaged-in-recommendation-itu-r-m-2012-on-the-schedule-for-updating-recommendation-itu-r-m-2012-to-revision-7.docx" TargetMode="External"/><Relationship Id="rId3" Type="http://schemas.openxmlformats.org/officeDocument/2006/relationships/hyperlink" Target="https://www.mcmc.gov.my/skmmgovmy/media/General/pdf2/Class-Assignment-No-1-of-2023.pdf" TargetMode="External"/><Relationship Id="rId7" Type="http://schemas.openxmlformats.org/officeDocument/2006/relationships/hyperlink" Target="https://mentor.ieee.org/802.18/dcn/23/18-23-0075-00-0000-framework-and-overall-objectives-of-the-future-development-of-imt-for-2030-and-beyond.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ntc.gov.ph/wp-content/uploads/2023/HEARING/Notice%20of%20Public%20Hearing_rescheduled.pdf" TargetMode="External"/><Relationship Id="rId5" Type="http://schemas.openxmlformats.org/officeDocument/2006/relationships/hyperlink" Target="https://docs.wto.org/dol2fe/Pages/FE_Search/ExportFile.aspx?id=297960&amp;filename=2023/TBT/CHN/23_12098_00_x.pdf&amp;Open=True" TargetMode="External"/><Relationship Id="rId4" Type="http://schemas.openxmlformats.org/officeDocument/2006/relationships/hyperlink" Target="https://docs.wto.org/dol2fe/Pages/SS/directdoc.aspx?filename=q:/G/TBTN23/CHN1753.pdf&amp;Open=True" TargetMode="External"/><Relationship Id="rId9"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ocuments?is_dcn=38&amp;is_year=201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ocuments?is_dcn=54&amp;is_year=2023"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0&amp;is_year=2023"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8/documents?is_dcn=105&amp;is_group=0000&amp;is_year=20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year=2016"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cvent.me/Pna0qm"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hilton.com/en/attend-my-event/hnlhvhh-avm-e0ca0592-a203-4d79-a09e-5c9c2b65d2e8" TargetMode="Externa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2023 September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September 2023</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147"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Housekeeping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10</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smtClean="0"/>
              <a:t>Highland 4 - LL, </a:t>
            </a:r>
            <a:r>
              <a:rPr lang="en-US" sz="1400" dirty="0" smtClean="0"/>
              <a:t>Grand Hyatt Atlanta Buckhead</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When you want to be on the queue for comment, </a:t>
            </a:r>
            <a:r>
              <a:rPr lang="en-US" sz="1400" spc="-5" dirty="0">
                <a:solidFill>
                  <a:srgbClr val="FF0000"/>
                </a:solidFill>
                <a:cs typeface="Arial"/>
              </a:rPr>
              <a:t>please type “Q” or “q” in the </a:t>
            </a:r>
            <a:r>
              <a:rPr lang="en-US" sz="1400" spc="-5" dirty="0" err="1" smtClean="0">
                <a:solidFill>
                  <a:srgbClr val="FF0000"/>
                </a:solidFill>
                <a:cs typeface="Arial"/>
              </a:rPr>
              <a:t>Webex</a:t>
            </a:r>
            <a:r>
              <a:rPr lang="en-US" sz="1400" spc="-5" dirty="0" smtClean="0">
                <a:solidFill>
                  <a:srgbClr val="FF0000"/>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latin typeface="+mj-lt"/>
              </a:rPr>
              <a:t>is </a:t>
            </a:r>
            <a:r>
              <a:rPr lang="en-US" sz="1800" dirty="0">
                <a:latin typeface="+mj-lt"/>
              </a:rPr>
              <a:t>provided to </a:t>
            </a:r>
            <a:r>
              <a:rPr lang="en-US" sz="1800" dirty="0" smtClean="0">
                <a:latin typeface="+mj-lt"/>
              </a:rPr>
              <a:t>IEEE 802.18 </a:t>
            </a:r>
            <a:r>
              <a:rPr lang="en-US" sz="1800" dirty="0">
                <a:latin typeface="+mj-lt"/>
              </a:rPr>
              <a:t>voters for attendance at </a:t>
            </a:r>
            <a:r>
              <a:rPr lang="en-US" sz="1800" dirty="0" smtClean="0">
                <a:latin typeface="+mj-lt"/>
              </a:rPr>
              <a:t>IEEE 802.11 </a:t>
            </a:r>
            <a:r>
              <a:rPr lang="en-US" sz="1800" dirty="0">
                <a:latin typeface="+mj-lt"/>
              </a:rPr>
              <a:t>on Tuesday AM2 and Thursday </a:t>
            </a:r>
            <a:r>
              <a:rPr lang="en-US" sz="1800" dirty="0" smtClean="0">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1869669459"/>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Highland 4 - LL</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r>
                        <a:rPr lang="en-US" sz="1200" dirty="0" smtClean="0"/>
                        <a:t>Highland 4 - LL</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Supplementary materials for the Opening 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15</a:t>
            </a:r>
            <a:endParaRPr lang="en-US" dirty="0"/>
          </a:p>
        </p:txBody>
      </p:sp>
    </p:spTree>
    <p:extLst>
      <p:ext uri="{BB962C8B-B14F-4D97-AF65-F5344CB8AC3E}">
        <p14:creationId xmlns:p14="http://schemas.microsoft.com/office/powerpoint/2010/main" val="32344225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58279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Opening” tab of the document 18-23/0088r1.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123074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General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44857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2023 July plenary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2023 July plenary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18-23/0091r0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Review and Motion:  UK </a:t>
            </a:r>
            <a:r>
              <a:rPr lang="en-US" kern="0" dirty="0" err="1" smtClean="0">
                <a:latin typeface="Times New Roman" charset="0"/>
              </a:rPr>
              <a:t>Ofcom’s</a:t>
            </a:r>
            <a:r>
              <a:rPr lang="en-US" kern="0" dirty="0" smtClean="0">
                <a:latin typeface="Times New Roman" charset="0"/>
              </a:rPr>
              <a:t> consultation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422387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GB" sz="1800" dirty="0" smtClean="0"/>
              <a:t>Consultation</a:t>
            </a:r>
            <a:r>
              <a:rPr lang="en-US" sz="1800" dirty="0" smtClean="0"/>
              <a:t>: </a:t>
            </a:r>
            <a:r>
              <a:rPr lang="en-US" sz="1800" dirty="0">
                <a:cs typeface="Arial"/>
              </a:rPr>
              <a:t>Hybrid sharing: enabling both licensed mobile and Wi-Fi users to access the upper 6 GHz </a:t>
            </a:r>
            <a:r>
              <a:rPr lang="en-US" sz="1800" dirty="0" smtClean="0">
                <a:cs typeface="Arial"/>
              </a:rPr>
              <a:t>band</a:t>
            </a:r>
            <a:endParaRPr lang="en-US" sz="1800" spc="-5" dirty="0" smtClean="0">
              <a:cs typeface="Arial"/>
            </a:endParaRPr>
          </a:p>
          <a:p>
            <a:pPr marL="630238" marR="117475" lvl="1" indent="-230188" algn="just">
              <a:buChar char="•"/>
              <a:tabLst>
                <a:tab pos="230188" algn="l"/>
              </a:tabLst>
            </a:pPr>
            <a:r>
              <a:rPr lang="en-US" sz="1600" spc="-5" dirty="0" smtClean="0">
                <a:cs typeface="Arial"/>
              </a:rPr>
              <a:t>Publication date:  6 July 2023</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15 September 2023</a:t>
            </a:r>
            <a:endParaRPr lang="en-US" sz="1600" spc="-5" dirty="0">
              <a:cs typeface="Arial"/>
            </a:endParaRPr>
          </a:p>
          <a:p>
            <a:pPr marL="1030288" marR="117475" lvl="2" indent="-230188" algn="just">
              <a:buFont typeface="Times New Roman" pitchFamily="16" charset="0"/>
              <a:buChar char="•"/>
              <a:tabLst>
                <a:tab pos="230188" algn="l"/>
              </a:tabLst>
            </a:pPr>
            <a:r>
              <a:rPr lang="en-US" sz="1400" spc="-5" dirty="0" err="1">
                <a:solidFill>
                  <a:srgbClr val="FF0000"/>
                </a:solidFill>
                <a:cs typeface="Arial"/>
              </a:rPr>
              <a:t>Ofcom</a:t>
            </a:r>
            <a:r>
              <a:rPr lang="en-US" sz="1400" spc="-5" dirty="0">
                <a:solidFill>
                  <a:srgbClr val="FF0000"/>
                </a:solidFill>
                <a:cs typeface="Arial"/>
              </a:rPr>
              <a:t> grants IEEE 802 LMSC an extension deadline to 22 September 2023</a:t>
            </a:r>
          </a:p>
          <a:p>
            <a:pPr marL="1030288" marR="117475" lvl="2" indent="-230188" algn="just">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deadline to allow for </a:t>
            </a:r>
            <a:r>
              <a:rPr lang="en-US" sz="1400" spc="-5" dirty="0" smtClean="0">
                <a:solidFill>
                  <a:srgbClr val="FF0000"/>
                </a:solidFill>
                <a:cs typeface="Arial"/>
              </a:rPr>
              <a:t>a 4-day </a:t>
            </a:r>
            <a:r>
              <a:rPr lang="en-US" sz="1400" spc="-5" dirty="0">
                <a:solidFill>
                  <a:srgbClr val="FF0000"/>
                </a:solidFill>
                <a:cs typeface="Arial"/>
              </a:rPr>
              <a:t>EC </a:t>
            </a:r>
            <a:r>
              <a:rPr lang="en-US" sz="1400" spc="-5" dirty="0" smtClean="0">
                <a:solidFill>
                  <a:srgbClr val="FF0000"/>
                </a:solidFill>
                <a:cs typeface="Arial"/>
              </a:rPr>
              <a:t>review followed by 10-day EC approval:  </a:t>
            </a:r>
            <a:r>
              <a:rPr lang="en-US" sz="1400" spc="-5" dirty="0">
                <a:solidFill>
                  <a:srgbClr val="FF0000"/>
                </a:solidFill>
                <a:cs typeface="Arial"/>
              </a:rPr>
              <a:t>3pm ET, </a:t>
            </a:r>
            <a:r>
              <a:rPr lang="en-US" sz="1400" spc="-5" dirty="0" smtClean="0">
                <a:solidFill>
                  <a:srgbClr val="FF0000"/>
                </a:solidFill>
                <a:cs typeface="Arial"/>
              </a:rPr>
              <a:t>7 September 2023 </a:t>
            </a:r>
          </a:p>
          <a:p>
            <a:pPr marL="230188" marR="117475" indent="-230188" algn="just">
              <a:spcBef>
                <a:spcPts val="1800"/>
              </a:spcBef>
              <a:buChar char="•"/>
              <a:tabLst>
                <a:tab pos="230188" algn="l"/>
              </a:tabLst>
            </a:pPr>
            <a:r>
              <a:rPr lang="en-US" sz="1800" spc="-5" dirty="0" smtClean="0">
                <a:cs typeface="Arial"/>
              </a:rPr>
              <a:t>For </a:t>
            </a:r>
            <a:r>
              <a:rPr lang="en-US" sz="1800" spc="-5" dirty="0">
                <a:cs typeface="Arial"/>
              </a:rPr>
              <a:t>details, please visit</a:t>
            </a:r>
          </a:p>
          <a:p>
            <a:pPr marL="630238" marR="117475" lvl="1" indent="-230188" algn="just">
              <a:buChar char="•"/>
              <a:tabLst>
                <a:tab pos="230188" algn="l"/>
              </a:tabLst>
            </a:pPr>
            <a:r>
              <a:rPr lang="en-US" sz="1600" spc="-5" dirty="0" smtClean="0">
                <a:cs typeface="Arial"/>
                <a:hlinkClick r:id="rId3"/>
              </a:rPr>
              <a:t>Link</a:t>
            </a:r>
            <a:endParaRPr lang="en-US" sz="1600" spc="-5" dirty="0" smtClean="0">
              <a:cs typeface="Arial"/>
            </a:endParaRPr>
          </a:p>
          <a:p>
            <a:pPr marL="230188" marR="117475" indent="-230188" algn="just">
              <a:spcBef>
                <a:spcPts val="1800"/>
              </a:spcBef>
              <a:buChar char="•"/>
              <a:tabLst>
                <a:tab pos="230188" algn="l"/>
              </a:tabLst>
            </a:pPr>
            <a:r>
              <a:rPr lang="en-US" sz="1800" spc="-5" dirty="0" smtClean="0">
                <a:cs typeface="Arial"/>
              </a:rPr>
              <a:t>Proposed response</a:t>
            </a:r>
            <a:endParaRPr lang="en-US" sz="1800" spc="-5" dirty="0">
              <a:cs typeface="Arial"/>
            </a:endParaRPr>
          </a:p>
          <a:p>
            <a:pPr marL="630238" marR="117475" lvl="1" indent="-230188" algn="just">
              <a:buChar char="•"/>
              <a:tabLst>
                <a:tab pos="230188" algn="l"/>
              </a:tabLst>
            </a:pPr>
            <a:r>
              <a:rPr lang="en-US" sz="1600" spc="-5" dirty="0" smtClean="0">
                <a:cs typeface="Arial"/>
                <a:hlinkClick r:id="rId4"/>
              </a:rPr>
              <a:t>18-23/0103</a:t>
            </a:r>
            <a:endParaRPr lang="en-US" sz="1600" spc="-5" dirty="0">
              <a:cs typeface="Arial"/>
            </a:endParaRPr>
          </a:p>
          <a:p>
            <a:pPr marL="630238" marR="117475" lvl="1" indent="-230188" algn="just">
              <a:buChar char="•"/>
              <a:tabLst>
                <a:tab pos="230188" algn="l"/>
              </a:tabLst>
            </a:pPr>
            <a:endParaRPr lang="en-US" sz="1600" spc="-5" dirty="0">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25999290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rPr>
              <a:t>18-23/0103r4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UK </a:t>
            </a:r>
            <a:r>
              <a:rPr lang="en-US" sz="1800" spc="-5" dirty="0" err="1" smtClean="0">
                <a:latin typeface="+mj-lt"/>
                <a:cs typeface="Arial"/>
              </a:rPr>
              <a:t>Ofcom’s</a:t>
            </a:r>
            <a:r>
              <a:rPr lang="en-US" sz="1800" spc="-5" dirty="0" smtClean="0">
                <a:latin typeface="+mj-lt"/>
                <a:cs typeface="Arial"/>
              </a:rPr>
              <a:t> </a:t>
            </a:r>
            <a:r>
              <a:rPr lang="en-US" sz="1800" spc="-5" dirty="0" smtClean="0">
                <a:solidFill>
                  <a:schemeClr val="tx1"/>
                </a:solidFill>
                <a:cs typeface="Arial"/>
              </a:rPr>
              <a:t>consultation “</a:t>
            </a:r>
            <a:r>
              <a:rPr lang="en-US" sz="1800" dirty="0">
                <a:cs typeface="Arial"/>
              </a:rPr>
              <a:t>Hybrid sharing: enabling both licensed mobile and Wi-Fi users to access the upper 6 GHz </a:t>
            </a:r>
            <a:r>
              <a:rPr lang="en-US" sz="1800" dirty="0" smtClean="0">
                <a:cs typeface="Arial"/>
              </a:rPr>
              <a:t>band</a:t>
            </a:r>
            <a:r>
              <a:rPr lang="en-US" sz="1800" dirty="0" smtClean="0"/>
              <a:t>”,</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smtClean="0">
                <a:latin typeface="+mj-lt"/>
                <a:cs typeface="Arial"/>
              </a:rPr>
              <a:t>Seconded: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  </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  </a:t>
            </a:r>
          </a:p>
          <a:p>
            <a:pPr marL="630238" marR="117475" lvl="1" indent="-230188" algn="just">
              <a:buFont typeface="Times New Roman" pitchFamily="16" charset="0"/>
              <a:buChar char="•"/>
              <a:tabLst>
                <a:tab pos="230188" algn="l"/>
              </a:tabLst>
            </a:pPr>
            <a:r>
              <a:rPr lang="en-US" sz="1600" spc="-5" dirty="0" smtClean="0">
                <a:latin typeface="+mj-lt"/>
                <a:cs typeface="Arial"/>
              </a:rPr>
              <a:t>Result:  </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UK </a:t>
            </a:r>
            <a:r>
              <a:rPr lang="en-US" sz="2800" dirty="0" err="1">
                <a:solidFill>
                  <a:srgbClr val="0070C0"/>
                </a:solidFill>
              </a:rPr>
              <a:t>Ofcom’s</a:t>
            </a:r>
            <a:r>
              <a:rPr lang="en-US" sz="2800" dirty="0">
                <a:solidFill>
                  <a:srgbClr val="0070C0"/>
                </a:solidFill>
              </a:rPr>
              <a:t> </a:t>
            </a:r>
            <a:r>
              <a:rPr lang="en-US" sz="2800" dirty="0" smtClean="0">
                <a:solidFill>
                  <a:srgbClr val="0070C0"/>
                </a:solidFill>
              </a:rPr>
              <a:t>consultation (</a:t>
            </a:r>
            <a:r>
              <a:rPr lang="en-US" sz="2800" dirty="0">
                <a:solidFill>
                  <a:srgbClr val="0070C0"/>
                </a:solidFill>
              </a:rPr>
              <a:t>2</a:t>
            </a:r>
            <a:r>
              <a:rPr lang="en-US" sz="2800" dirty="0" smtClean="0">
                <a:solidFill>
                  <a:srgbClr val="0070C0"/>
                </a:solidFill>
              </a:rPr>
              <a:t>)</a:t>
            </a:r>
            <a:endParaRPr lang="en-US" sz="2800" dirty="0">
              <a:solidFill>
                <a:srgbClr val="0070C0"/>
              </a:solidFill>
            </a:endParaRPr>
          </a:p>
        </p:txBody>
      </p:sp>
      <p:sp>
        <p:nvSpPr>
          <p:cNvPr id="8"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468737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Status of ongoing consultations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17674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7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UK </a:t>
            </a:r>
            <a:r>
              <a:rPr lang="en-US" sz="1600" spc="-5" dirty="0" err="1">
                <a:solidFill>
                  <a:schemeClr val="tx1"/>
                </a:solidFill>
                <a:cs typeface="Arial"/>
              </a:rPr>
              <a:t>Ofcom</a:t>
            </a:r>
            <a:r>
              <a:rPr lang="en-US" sz="1600" spc="-5" dirty="0">
                <a:solidFill>
                  <a:schemeClr val="tx1"/>
                </a:solidFill>
                <a:cs typeface="Arial"/>
              </a:rPr>
              <a:t>:  </a:t>
            </a:r>
            <a:r>
              <a:rPr lang="en-US" sz="1600" u="sng" dirty="0">
                <a:cs typeface="Arial"/>
                <a:hlinkClick r:id="rId4"/>
              </a:rPr>
              <a:t>Consultation:  Hybrid sharing: enabling both licensed mobile and Wi-Fi users to access the upper 6 GHz band</a:t>
            </a:r>
            <a:r>
              <a:rPr lang="en-US" sz="1600" dirty="0">
                <a:cs typeface="Arial"/>
              </a:rPr>
              <a:t> </a:t>
            </a:r>
            <a:r>
              <a:rPr lang="en-US" sz="1600" dirty="0">
                <a:solidFill>
                  <a:srgbClr val="FF0000"/>
                </a:solidFill>
                <a:cs typeface="Arial"/>
              </a:rPr>
              <a:t>(</a:t>
            </a:r>
            <a:r>
              <a:rPr lang="en-US" sz="1600" spc="-5" dirty="0" err="1">
                <a:solidFill>
                  <a:srgbClr val="FF0000"/>
                </a:solidFill>
                <a:cs typeface="Arial"/>
              </a:rPr>
              <a:t>Ofcom</a:t>
            </a:r>
            <a:r>
              <a:rPr lang="en-US" sz="1600" spc="-5" dirty="0">
                <a:solidFill>
                  <a:srgbClr val="FF0000"/>
                </a:solidFill>
                <a:cs typeface="Arial"/>
              </a:rPr>
              <a:t> grants IEEE 802 LMSC an extension deadline to 22 September 2023</a:t>
            </a:r>
            <a:r>
              <a:rPr lang="en-US" sz="1600" spc="-5" dirty="0" smtClean="0">
                <a:solidFill>
                  <a:srgbClr val="FF0000"/>
                </a:solidFill>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10:30am </a:t>
            </a:r>
            <a:r>
              <a:rPr lang="en-US" sz="1600" spc="-5" dirty="0">
                <a:solidFill>
                  <a:schemeClr val="tx1"/>
                </a:solidFill>
                <a:cs typeface="Arial"/>
              </a:rPr>
              <a:t>ET, 12 September 2023:</a:t>
            </a: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a:cs typeface="Arial"/>
                <a:hlinkClick r:id="rId5"/>
              </a:rPr>
              <a:t>NPRM:  Cybersecurity labeling for Internet of Things (PS Docket No. 23-239)</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600" spc="-5" dirty="0">
                <a:solidFill>
                  <a:schemeClr val="tx1"/>
                </a:solidFill>
                <a:cs typeface="Arial"/>
              </a:rPr>
              <a:t>US FCC:  </a:t>
            </a:r>
            <a:r>
              <a:rPr lang="en-US" sz="1600" u="sng" dirty="0" err="1">
                <a:cs typeface="Arial"/>
                <a:hlinkClick r:id="rId6"/>
              </a:rPr>
              <a:t>NoI</a:t>
            </a:r>
            <a:r>
              <a:rPr lang="en-US" sz="1600" u="sng" dirty="0">
                <a:cs typeface="Arial"/>
                <a:hlinkClick r:id="rId6"/>
              </a:rPr>
              <a:t>: Advancing understanding of non-federal spectrum usage (WT Docket No. 23-232)</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September 2023</a:t>
            </a:r>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dirty="0" smtClean="0"/>
              <a:t>Update by Guido </a:t>
            </a:r>
            <a:r>
              <a:rPr lang="en-US" sz="1600" dirty="0" err="1" smtClean="0"/>
              <a:t>Hiertz</a:t>
            </a:r>
            <a:r>
              <a:rPr lang="en-US" sz="1600" dirty="0" smtClean="0"/>
              <a:t> (Ericsson, ETSI BRAN chair)</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smtClean="0">
                <a:solidFill>
                  <a:schemeClr val="tx1"/>
                </a:solidFill>
                <a:cs typeface="Arial"/>
              </a:rPr>
              <a:t>Ofcom</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a:t>
            </a:r>
            <a:r>
              <a:rPr lang="en-US" sz="1800" spc="-5" dirty="0">
                <a:solidFill>
                  <a:schemeClr val="tx1"/>
                </a:solidFill>
                <a:cs typeface="Arial"/>
              </a:rPr>
              <a:t>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r>
              <a:rPr lang="en-US" sz="1800" spc="-5" dirty="0" smtClean="0">
                <a:solidFill>
                  <a:schemeClr val="tx1"/>
                </a:solidFill>
                <a:cs typeface="Arial"/>
              </a:rPr>
              <a:t>FCC</a:t>
            </a:r>
          </a:p>
          <a:p>
            <a:pPr marL="1030288" marR="117475" lvl="2" indent="-230188" algn="just">
              <a:buClrTx/>
              <a:buFont typeface="Times New Roman" pitchFamily="16" charset="0"/>
              <a:buChar char="•"/>
              <a:tabLst>
                <a:tab pos="230188" algn="l"/>
              </a:tabLst>
            </a:pPr>
            <a:r>
              <a:rPr lang="en-US" sz="1600" dirty="0" smtClean="0">
                <a:solidFill>
                  <a:schemeClr val="tx1"/>
                </a:solidFill>
              </a:rPr>
              <a:t>The </a:t>
            </a:r>
            <a:r>
              <a:rPr lang="en-US" sz="1600" dirty="0">
                <a:solidFill>
                  <a:schemeClr val="tx1"/>
                </a:solidFill>
                <a:hlinkClick r:id="rId3"/>
              </a:rPr>
              <a:t>September 2023 Open Commission Meeting</a:t>
            </a:r>
            <a:r>
              <a:rPr lang="en-US" sz="1600" dirty="0">
                <a:solidFill>
                  <a:schemeClr val="tx1"/>
                </a:solidFill>
              </a:rPr>
              <a:t> is scheduled at 10:30am ET on 21 September 2023</a:t>
            </a:r>
            <a:r>
              <a:rPr lang="en-US" sz="1600" dirty="0" smtClean="0">
                <a:solidFill>
                  <a:schemeClr val="tx1"/>
                </a:solidFill>
              </a:rPr>
              <a:t>.</a:t>
            </a:r>
            <a:endParaRPr lang="en-US" sz="18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a:t>
            </a:r>
            <a:r>
              <a:rPr lang="en-US" sz="1800" spc="-5" dirty="0">
                <a:solidFill>
                  <a:schemeClr val="tx1"/>
                </a:solidFill>
                <a:cs typeface="Arial"/>
              </a:rPr>
              <a:t>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800" spc="-5" dirty="0" smtClean="0">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2" y="3048000"/>
            <a:ext cx="103647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4.3:  General discussion items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882903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Asia-Pacific Telemetry</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solidFill>
                  <a:schemeClr val="tx1"/>
                </a:solidFill>
              </a:rPr>
              <a:t>On 28 August 2023, Malaysia’s Malaysian Communications and Multimedia Commission published the latest version of </a:t>
            </a:r>
            <a:r>
              <a:rPr lang="en-US" sz="1600" dirty="0">
                <a:solidFill>
                  <a:schemeClr val="tx1"/>
                </a:solidFill>
                <a:hlinkClick r:id="rId3"/>
              </a:rPr>
              <a:t>class assignment</a:t>
            </a:r>
            <a:r>
              <a:rPr lang="en-US" sz="1600" dirty="0">
                <a:solidFill>
                  <a:schemeClr val="tx1"/>
                </a:solidFill>
              </a:rPr>
              <a:t> for different class of devices (e.g., short range devices, UWB) with technical conditions including the maximum transmit power field strengths/conditions.</a:t>
            </a:r>
          </a:p>
          <a:p>
            <a:pPr marL="1030288" marR="117475" lvl="2" indent="-230188" algn="just">
              <a:buClrTx/>
              <a:buFont typeface="Times New Roman" pitchFamily="16" charset="0"/>
              <a:buChar char="•"/>
              <a:tabLst>
                <a:tab pos="230188" algn="l"/>
              </a:tabLst>
            </a:pPr>
            <a:r>
              <a:rPr lang="en-US" sz="1600" dirty="0">
                <a:solidFill>
                  <a:schemeClr val="tx1"/>
                </a:solidFill>
              </a:rPr>
              <a:t>On 31 August 2023, </a:t>
            </a:r>
            <a:r>
              <a:rPr lang="en-US" sz="1600" dirty="0"/>
              <a:t>China sent a </a:t>
            </a:r>
            <a:r>
              <a:rPr lang="en-US" sz="1600" dirty="0">
                <a:hlinkClick r:id="rId4"/>
              </a:rPr>
              <a:t>notification</a:t>
            </a:r>
            <a:r>
              <a:rPr lang="en-US" sz="1600" dirty="0"/>
              <a:t> to WTO on its </a:t>
            </a:r>
            <a:r>
              <a:rPr lang="en-US" sz="1600" dirty="0">
                <a:hlinkClick r:id="rId5"/>
              </a:rPr>
              <a:t>updated radio management regulations on UWB</a:t>
            </a:r>
            <a:r>
              <a:rPr lang="en-US" sz="1600" dirty="0"/>
              <a:t>.  The proposed date of adoption is November 2023 and the proposed date of entry into force is November 2024.  </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Philippines NTC announced a public hearing (</a:t>
            </a:r>
            <a:r>
              <a:rPr lang="en-US" sz="1600" dirty="0">
                <a:solidFill>
                  <a:schemeClr val="tx1"/>
                </a:solidFill>
                <a:hlinkClick r:id="rId6"/>
              </a:rPr>
              <a:t>rescheduled on 8 September 2023</a:t>
            </a:r>
            <a:r>
              <a:rPr lang="en-US" sz="1600" dirty="0">
                <a:solidFill>
                  <a:schemeClr val="tx1"/>
                </a:solidFill>
              </a:rPr>
              <a:t>) for its </a:t>
            </a:r>
            <a:r>
              <a:rPr lang="en-US" sz="1600" dirty="0"/>
              <a:t>draft memorandum circular (MC) entitled “Spectrum users fees for radio frequency bands: 2400MHz to 2483.5MHz, 5150MHz to 5350MHz, and 5470MHz to 5850MHz</a:t>
            </a:r>
            <a:r>
              <a:rPr lang="en-US" sz="1600" dirty="0" smtClean="0"/>
              <a:t>”.</a:t>
            </a:r>
            <a:endParaRPr lang="en-US" sz="1800" dirty="0" smtClean="0">
              <a:solidFill>
                <a:schemeClr val="tx1"/>
              </a:solidFill>
            </a:endParaRP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Liaison statements from Working Party 5D on</a:t>
            </a:r>
          </a:p>
          <a:p>
            <a:pPr marL="1030288" marR="117475" lvl="2" indent="-230188" algn="just">
              <a:buClrTx/>
              <a:buFont typeface="Times New Roman" pitchFamily="16" charset="0"/>
              <a:buChar char="•"/>
              <a:tabLst>
                <a:tab pos="230188" algn="l"/>
              </a:tabLst>
            </a:pPr>
            <a:r>
              <a:rPr lang="en-US" sz="1400" dirty="0">
                <a:hlinkClick r:id="rId7"/>
              </a:rPr>
              <a:t>framework and overall objectives of the future development of IMT for 2030 and beyond</a:t>
            </a:r>
            <a:endParaRPr lang="en-US" sz="1400" dirty="0"/>
          </a:p>
          <a:p>
            <a:pPr marL="1030288" marR="117475" lvl="2" indent="-230188" algn="just">
              <a:buClrTx/>
              <a:buFont typeface="Times New Roman" pitchFamily="16" charset="0"/>
              <a:buChar char="•"/>
              <a:tabLst>
                <a:tab pos="230188" algn="l"/>
              </a:tabLst>
            </a:pPr>
            <a:r>
              <a:rPr lang="en-US" sz="1400" spc="-5" dirty="0">
                <a:solidFill>
                  <a:schemeClr val="tx1"/>
                </a:solidFill>
                <a:cs typeface="Arial"/>
                <a:hlinkClick r:id="rId8"/>
              </a:rPr>
              <a:t>the schedule for updating recommendation ITU-R M.2012 to revision 7</a:t>
            </a:r>
            <a:endParaRPr lang="en-US" sz="1400" spc="-5" dirty="0">
              <a:solidFill>
                <a:schemeClr val="tx1"/>
              </a:solidFill>
              <a:cs typeface="Arial"/>
            </a:endParaRP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2023 September IEEE 802 wireless interim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September 2023 to 15 September 2023.</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web.cvent.com/event/fc97a8df-9809-496b-9a5f-25b524bfd641/summary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Recess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124191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September 2023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to 10:00 ET, 14 September 2023</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18-16/0038</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Supplementary materials </a:t>
            </a:r>
            <a:r>
              <a:rPr lang="en-US" kern="0" dirty="0" smtClean="0">
                <a:latin typeface="Times New Roman" charset="0"/>
              </a:rPr>
              <a:t>for the Closing </a:t>
            </a:r>
            <a:r>
              <a:rPr lang="en-US" kern="0" dirty="0">
                <a:latin typeface="Times New Roman" charset="0"/>
              </a:rPr>
              <a:t>meeting</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36</a:t>
            </a:r>
            <a:endParaRPr lang="en-US" dirty="0"/>
          </a:p>
        </p:txBody>
      </p:sp>
    </p:spTree>
    <p:extLst>
      <p:ext uri="{BB962C8B-B14F-4D97-AF65-F5344CB8AC3E}">
        <p14:creationId xmlns:p14="http://schemas.microsoft.com/office/powerpoint/2010/main" val="35988761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800146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“RR-TAG </a:t>
            </a:r>
            <a:r>
              <a:rPr lang="en-US" sz="1800" spc="-5" dirty="0" smtClean="0">
                <a:latin typeface="+mj-lt"/>
                <a:cs typeface="Arial"/>
              </a:rPr>
              <a:t>Closing” tab of the document </a:t>
            </a:r>
            <a:r>
              <a:rPr lang="en-US" sz="1800" spc="-5" dirty="0" smtClean="0">
                <a:latin typeface="+mj-lt"/>
                <a:cs typeface="Arial"/>
              </a:rPr>
              <a:t>18-23/0088r1.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18758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September 2023</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853783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a:t>
            </a:r>
            <a:r>
              <a:rPr lang="en-US" kern="0" dirty="0" smtClean="0">
                <a:latin typeface="Times New Roman" charset="0"/>
              </a:rPr>
              <a:t>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373394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t>
            </a:r>
            <a:r>
              <a:rPr lang="en-US" sz="2800" dirty="0" smtClean="0">
                <a:solidFill>
                  <a:srgbClr val="0070C0"/>
                </a:solidFill>
              </a:rPr>
              <a:t>activities (1)</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May interim:</a:t>
            </a:r>
            <a:r>
              <a:rPr lang="en-US" sz="1800" dirty="0" smtClean="0"/>
              <a:t>  An </a:t>
            </a:r>
            <a:r>
              <a:rPr lang="en-US" sz="1800" dirty="0"/>
              <a:t>overview of the European spectrum regulation and the </a:t>
            </a:r>
            <a:r>
              <a:rPr lang="en-US" sz="1800" dirty="0" err="1"/>
              <a:t>harmonised</a:t>
            </a:r>
            <a:r>
              <a:rPr lang="en-US" sz="1800" dirty="0"/>
              <a:t> market of the European Union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Guido </a:t>
            </a:r>
            <a:r>
              <a:rPr lang="en-US" sz="1600" spc="-5" dirty="0" err="1" smtClean="0">
                <a:solidFill>
                  <a:schemeClr val="tx1"/>
                </a:solidFill>
                <a:cs typeface="Arial"/>
              </a:rPr>
              <a:t>Hiertz</a:t>
            </a:r>
            <a:r>
              <a:rPr lang="en-US" sz="1600" spc="-5" dirty="0" smtClean="0">
                <a:solidFill>
                  <a:schemeClr val="tx1"/>
                </a:solidFill>
                <a:cs typeface="Arial"/>
              </a:rPr>
              <a:t> (Ericsson) and </a:t>
            </a:r>
            <a:r>
              <a:rPr lang="en-US" sz="1600" dirty="0"/>
              <a:t>Sebastian </a:t>
            </a:r>
            <a:r>
              <a:rPr lang="en-US" sz="1600" dirty="0" smtClean="0"/>
              <a:t>Max (Ericsson)</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18-23/0054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u="sng" spc="-5" dirty="0" smtClean="0">
                <a:latin typeface="+mj-lt"/>
                <a:cs typeface="Arial"/>
              </a:rPr>
              <a:t>July plenary:</a:t>
            </a:r>
            <a:r>
              <a:rPr lang="en-US" sz="1800" spc="-5" dirty="0" smtClean="0">
                <a:latin typeface="+mj-lt"/>
                <a:cs typeface="Arial"/>
              </a:rPr>
              <a:t>  Spectrum Sensibilities</a:t>
            </a:r>
            <a:r>
              <a:rPr lang="en-US" sz="1800" spc="-5" dirty="0">
                <a:latin typeface="+mj-lt"/>
                <a:cs typeface="Arial"/>
              </a:rPr>
              <a:t>: 2030 and Beyond</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Rich Kennedy (Bluetooth SIG)</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4"/>
              </a:rPr>
              <a:t>18-23/0070</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Abstract:  The global RF spectrum maps represent decades of adding licensees and unlicensed/license-exempt spectrum based on available spaces, not optimization of the applications being supported. This had led to a very complicated, and in some cases unworkable situations for new technologies.  The only real solution for the next 100 years is a full study of how best to remap spectrum based on today's understanding of spectrum needs, application optimization, and continued technology advances.</a:t>
            </a:r>
            <a:endParaRPr lang="en-US" sz="1400" dirty="0">
              <a:solidFill>
                <a:srgbClr val="FF0000"/>
              </a:solidFil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337338326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t>
            </a:r>
            <a:r>
              <a:rPr lang="en-US" sz="2800" dirty="0" smtClean="0">
                <a:solidFill>
                  <a:srgbClr val="0070C0"/>
                </a:solidFill>
              </a:rPr>
              <a:t>activities (2)</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smtClean="0"/>
              <a:t>September interim:</a:t>
            </a:r>
            <a:r>
              <a:rPr lang="en-US" sz="1800" dirty="0" smtClean="0"/>
              <a:t>  International spectrum regulatory process</a:t>
            </a:r>
            <a:r>
              <a:rPr lang="en-US" sz="1800" dirty="0"/>
              <a:t> </a:t>
            </a:r>
            <a:endParaRPr lang="en-US" sz="18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Presented by </a:t>
            </a:r>
            <a:r>
              <a:rPr lang="en-US" sz="1600" spc="-5" dirty="0" smtClean="0">
                <a:solidFill>
                  <a:schemeClr val="tx1"/>
                </a:solidFill>
                <a:cs typeface="Arial"/>
              </a:rPr>
              <a:t>Alex </a:t>
            </a:r>
            <a:r>
              <a:rPr lang="en-US" sz="1600" spc="-5" dirty="0" err="1" smtClean="0">
                <a:solidFill>
                  <a:schemeClr val="tx1"/>
                </a:solidFill>
                <a:cs typeface="Arial"/>
              </a:rPr>
              <a:t>Roytblat</a:t>
            </a:r>
            <a:r>
              <a:rPr lang="en-US" sz="1600" spc="-5" dirty="0" smtClean="0">
                <a:solidFill>
                  <a:schemeClr val="tx1"/>
                </a:solidFill>
                <a:cs typeface="Arial"/>
              </a:rPr>
              <a:t> </a:t>
            </a:r>
            <a:r>
              <a:rPr lang="en-US" sz="1600" dirty="0" smtClean="0"/>
              <a:t>(Wi-Fi Alliance)</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Document:  </a:t>
            </a:r>
            <a:r>
              <a:rPr lang="en-US" sz="1400" spc="-5" dirty="0" smtClean="0">
                <a:solidFill>
                  <a:schemeClr val="tx1"/>
                </a:solidFill>
                <a:cs typeface="Arial"/>
                <a:hlinkClick r:id="rId3"/>
              </a:rPr>
              <a:t>18-23/0105</a:t>
            </a:r>
            <a:endParaRPr lang="en-US" sz="1800" spc="-5" dirty="0">
              <a:solidFill>
                <a:srgbClr val="FF0000"/>
              </a:solidFill>
              <a:latin typeface="+mj-lt"/>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57076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a:t>
            </a:r>
            <a:r>
              <a:rPr lang="en-US" dirty="0" smtClean="0"/>
              <a:t>2023</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Future RR-TAG meetings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5424686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September 2023</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577514894"/>
              </p:ext>
            </p:extLst>
          </p:nvPr>
        </p:nvGraphicFramePr>
        <p:xfrm>
          <a:off x="1018592" y="1705690"/>
          <a:ext cx="10339434" cy="338836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2023 through 9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23 November 2023 through 11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25 January 2024</a:t>
                      </a:r>
                      <a:endParaRPr lang="en-US" sz="1500" dirty="0"/>
                    </a:p>
                  </a:txBody>
                  <a:tcPr/>
                </a:tc>
              </a:tr>
              <a:tr h="370840">
                <a:tc>
                  <a:txBody>
                    <a:bodyPr/>
                    <a:lstStyle/>
                    <a:p>
                      <a:r>
                        <a:rPr lang="en-US" sz="1500" dirty="0" smtClean="0"/>
                        <a:t>ISUS ad-hoc</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12:00pm ET to 1:00pm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Fridays,</a:t>
                      </a:r>
                      <a:r>
                        <a:rPr lang="en-US" sz="1500" baseline="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22 September 2023 through 10 November 2023,</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24 November 2023 through 12 January 2024,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26 Januar</a:t>
                      </a:r>
                      <a:r>
                        <a:rPr lang="en-US" sz="1500" baseline="0" dirty="0" smtClean="0"/>
                        <a:t>y 2024</a:t>
                      </a:r>
                      <a:endParaRPr lang="en-US" sz="1500" dirty="0"/>
                    </a:p>
                  </a:txBody>
                  <a:tcPr/>
                </a:tc>
              </a:tr>
              <a:tr h="370840">
                <a:tc>
                  <a:txBody>
                    <a:bodyPr/>
                    <a:lstStyle/>
                    <a:p>
                      <a:r>
                        <a:rPr lang="en-US" sz="1500" dirty="0" smtClean="0"/>
                        <a:t>2023</a:t>
                      </a:r>
                      <a:r>
                        <a:rPr lang="en-US" sz="1500" baseline="0" dirty="0" smtClean="0"/>
                        <a:t> November plenary</a:t>
                      </a:r>
                      <a:endParaRPr lang="en-US" sz="1500" dirty="0"/>
                    </a:p>
                  </a:txBody>
                  <a:tcPr/>
                </a:tc>
                <a:tc>
                  <a:txBody>
                    <a:bodyPr/>
                    <a:lstStyle/>
                    <a:p>
                      <a:r>
                        <a:rPr lang="en-US" sz="1500" dirty="0" smtClean="0"/>
                        <a:t>Tuesday AM2 on 14 November </a:t>
                      </a:r>
                      <a:r>
                        <a:rPr lang="en-US" sz="1500" baseline="0" dirty="0" smtClean="0"/>
                        <a:t>2023</a:t>
                      </a:r>
                      <a:r>
                        <a:rPr lang="en-US" sz="1500" dirty="0" smtClean="0"/>
                        <a:t>, </a:t>
                      </a:r>
                    </a:p>
                    <a:p>
                      <a:r>
                        <a:rPr lang="en-US" sz="1500" dirty="0" smtClean="0"/>
                        <a:t>Thursday AM1 on 16 November 2023</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2023 </a:t>
            </a:r>
            <a:r>
              <a:rPr lang="en-US" sz="2800" dirty="0" smtClean="0">
                <a:solidFill>
                  <a:srgbClr val="0070C0"/>
                </a:solidFill>
              </a:rPr>
              <a:t>November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a:t>
            </a:r>
            <a:r>
              <a:rPr lang="en-US" sz="1800" spc="-5" dirty="0">
                <a:cs typeface="Arial"/>
                <a:hlinkClick r:id="rId3"/>
              </a:rPr>
              <a:t>reservation</a:t>
            </a:r>
            <a:r>
              <a:rPr lang="en-US" sz="1800" spc="-5" dirty="0">
                <a:cs typeface="Arial"/>
              </a:rPr>
              <a:t> begins on </a:t>
            </a:r>
            <a:r>
              <a:rPr lang="en-US" sz="1800" spc="-5" dirty="0" smtClean="0">
                <a:cs typeface="Arial"/>
              </a:rPr>
              <a:t>4 August 2023</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Early </a:t>
            </a:r>
            <a:r>
              <a:rPr lang="en-US" sz="1400" dirty="0">
                <a:solidFill>
                  <a:srgbClr val="FF0000"/>
                </a:solidFill>
                <a:latin typeface="Times New Roman" panose="02020603050405020304" pitchFamily="18" charset="0"/>
                <a:ea typeface="Times New Roman" panose="02020603050405020304" pitchFamily="18" charset="0"/>
              </a:rPr>
              <a:t>Registration 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US$ </a:t>
            </a:r>
            <a:r>
              <a:rPr lang="en-US" sz="1400" dirty="0" smtClean="0">
                <a:solidFill>
                  <a:srgbClr val="FF0000"/>
                </a:solidFill>
                <a:latin typeface="Times New Roman" panose="02020603050405020304" pitchFamily="18" charset="0"/>
                <a:ea typeface="Times New Roman" panose="02020603050405020304" pitchFamily="18" charset="0"/>
              </a:rPr>
              <a:t>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1100.00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1400.00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22 September 2023</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22 September 2023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27 October 2023</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spc="-5" dirty="0" smtClean="0">
                <a:cs typeface="Arial"/>
              </a:rPr>
              <a:t>(</a:t>
            </a:r>
            <a:r>
              <a:rPr lang="es-ES" sz="1800" dirty="0" smtClean="0"/>
              <a:t>Hilton </a:t>
            </a:r>
            <a:r>
              <a:rPr lang="es-ES" sz="1800" dirty="0" err="1" smtClean="0"/>
              <a:t>Hawaiian</a:t>
            </a:r>
            <a:r>
              <a:rPr lang="es-ES" sz="1800" dirty="0" smtClean="0"/>
              <a:t> </a:t>
            </a:r>
            <a:r>
              <a:rPr lang="es-ES" sz="1800" dirty="0" err="1" smtClean="0"/>
              <a:t>Village</a:t>
            </a:r>
            <a:r>
              <a:rPr lang="es-ES" sz="1800" dirty="0" smtClean="0"/>
              <a:t>, Honolulu, </a:t>
            </a:r>
            <a:r>
              <a:rPr lang="es-ES" sz="1800" dirty="0" err="1" smtClean="0"/>
              <a:t>Hawaii</a:t>
            </a:r>
            <a:r>
              <a:rPr lang="es-ES" sz="1800" dirty="0" smtClean="0"/>
              <a:t>, USA</a:t>
            </a:r>
            <a:r>
              <a:rPr lang="en-US" sz="1800" dirty="0" smtClean="0"/>
              <a:t>) </a:t>
            </a:r>
            <a:r>
              <a:rPr lang="en-US" sz="1800" spc="-5" dirty="0">
                <a:cs typeface="Arial"/>
              </a:rPr>
              <a:t>begins </a:t>
            </a:r>
            <a:r>
              <a:rPr lang="en-US" sz="1800" spc="-5" dirty="0" smtClean="0">
                <a:cs typeface="Arial"/>
              </a:rPr>
              <a:t>on 4 August 2023</a:t>
            </a:r>
            <a:endParaRPr lang="en-US" sz="1800" spc="-5" dirty="0">
              <a:cs typeface="Arial"/>
            </a:endParaRPr>
          </a:p>
          <a:p>
            <a:pPr marL="630238" marR="117475" lvl="1"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Group rate is available </a:t>
            </a:r>
            <a:r>
              <a:rPr lang="en-US" sz="1400" dirty="0">
                <a:solidFill>
                  <a:srgbClr val="FF0000"/>
                </a:solidFill>
              </a:rPr>
              <a:t>until sold out or </a:t>
            </a:r>
            <a:r>
              <a:rPr lang="en-US" sz="1400" dirty="0" smtClean="0">
                <a:solidFill>
                  <a:srgbClr val="FF0000"/>
                </a:solidFill>
              </a:rPr>
              <a:t>5pm HST, 20 October 2023.</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Tree>
    <p:extLst>
      <p:ext uri="{BB962C8B-B14F-4D97-AF65-F5344CB8AC3E}">
        <p14:creationId xmlns:p14="http://schemas.microsoft.com/office/powerpoint/2010/main" val="29689037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September </a:t>
            </a:r>
            <a:r>
              <a:rPr lang="en-US" dirty="0" smtClean="0"/>
              <a:t>2023</a:t>
            </a:r>
            <a:endParaRPr lang="en-US" dirty="0"/>
          </a:p>
        </p:txBody>
      </p:sp>
      <p:sp>
        <p:nvSpPr>
          <p:cNvPr id="6" name="Rectangle 1"/>
          <p:cNvSpPr txBox="1">
            <a:spLocks noChangeArrowheads="1"/>
          </p:cNvSpPr>
          <p:nvPr/>
        </p:nvSpPr>
        <p:spPr>
          <a:xfrm>
            <a:off x="989012" y="3048000"/>
            <a:ext cx="10212387"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4.2:  Type of participations in future mixed-mode </a:t>
            </a:r>
            <a:r>
              <a:rPr lang="en-US" kern="0" dirty="0" smtClean="0">
                <a:latin typeface="Times New Roman" charset="0"/>
              </a:rPr>
              <a:t>plenary/interim</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849826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2023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latin typeface="+mj-lt"/>
                <a:cs typeface="Arial"/>
              </a:rPr>
              <a:t>Straw poll 1</a:t>
            </a:r>
            <a:r>
              <a:rPr lang="en-US" sz="1800" dirty="0" smtClean="0">
                <a:latin typeface="+mj-lt"/>
              </a:rPr>
              <a:t>:  The </a:t>
            </a:r>
            <a:r>
              <a:rPr lang="en-US" sz="1800" dirty="0">
                <a:latin typeface="+mj-lt"/>
              </a:rPr>
              <a:t>2023 </a:t>
            </a:r>
            <a:r>
              <a:rPr lang="en-US" sz="1800" dirty="0" smtClean="0">
                <a:latin typeface="+mj-lt"/>
              </a:rPr>
              <a:t>November plenary session </a:t>
            </a:r>
            <a:r>
              <a:rPr lang="en-US" sz="1800" dirty="0">
                <a:latin typeface="+mj-lt"/>
              </a:rPr>
              <a:t>is held in as a mixed-mode </a:t>
            </a:r>
            <a:r>
              <a:rPr lang="en-US" sz="1800" dirty="0" smtClean="0">
                <a:latin typeface="+mj-lt"/>
              </a:rPr>
              <a:t>session.  Will </a:t>
            </a:r>
            <a:r>
              <a:rPr lang="en-US" sz="1800" dirty="0">
                <a:latin typeface="+mj-lt"/>
              </a:rPr>
              <a:t>you attend</a:t>
            </a:r>
            <a:r>
              <a:rPr lang="en-US" sz="1800" dirty="0" smtClean="0">
                <a:latin typeface="+mj-lt"/>
              </a:rPr>
              <a:t>:</a:t>
            </a:r>
          </a:p>
          <a:p>
            <a:pPr marL="285750" marR="117475" indent="-285750" algn="just">
              <a:buFont typeface="Arial" panose="020B0604020202020204" pitchFamily="34" charset="0"/>
              <a:buChar char="•"/>
              <a:tabLst>
                <a:tab pos="230188" algn="l"/>
              </a:tabLst>
            </a:pPr>
            <a:r>
              <a:rPr lang="en-US" sz="1600" b="0" dirty="0" smtClean="0">
                <a:latin typeface="+mj-lt"/>
              </a:rPr>
              <a:t>Attend In-person: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Attend Virtually (remotely</a:t>
            </a:r>
            <a:r>
              <a:rPr lang="en-US" sz="1600" b="0" dirty="0" smtClean="0">
                <a:latin typeface="+mj-lt"/>
              </a:rPr>
              <a:t>):  </a:t>
            </a:r>
            <a:endParaRPr lang="en-US" sz="1600" b="0" dirty="0">
              <a:latin typeface="+mj-lt"/>
            </a:endParaRPr>
          </a:p>
          <a:p>
            <a:pPr marL="285750" marR="117475" indent="-285750" algn="just">
              <a:buFont typeface="Arial" panose="020B0604020202020204" pitchFamily="34" charset="0"/>
              <a:buChar char="•"/>
              <a:tabLst>
                <a:tab pos="230188" algn="l"/>
              </a:tabLst>
            </a:pPr>
            <a:r>
              <a:rPr lang="en-US" sz="1600" b="0" dirty="0">
                <a:latin typeface="+mj-lt"/>
              </a:rPr>
              <a:t>Will not attend </a:t>
            </a:r>
            <a:r>
              <a:rPr lang="en-US" sz="1600" b="0" dirty="0" smtClean="0">
                <a:latin typeface="+mj-lt"/>
              </a:rPr>
              <a:t>interim:   </a:t>
            </a:r>
          </a:p>
          <a:p>
            <a:pPr marL="285750" marR="117475" indent="-285750" algn="just">
              <a:buFont typeface="Arial" panose="020B0604020202020204" pitchFamily="34" charset="0"/>
              <a:buChar char="•"/>
              <a:tabLst>
                <a:tab pos="230188" algn="l"/>
              </a:tabLst>
            </a:pPr>
            <a:r>
              <a:rPr lang="en-US" sz="1600" b="0" dirty="0" smtClean="0">
                <a:latin typeface="+mj-lt"/>
              </a:rPr>
              <a:t>Abstain:  </a:t>
            </a:r>
            <a:endParaRPr lang="en-US" sz="1600" b="0" dirty="0">
              <a:latin typeface="+mj-lt"/>
            </a:endParaRPr>
          </a:p>
          <a:p>
            <a:pPr marL="285750" marR="117475" indent="-285750" algn="just">
              <a:buFont typeface="Arial" panose="020B0604020202020204" pitchFamily="34" charset="0"/>
              <a:buChar char="•"/>
              <a:tabLst>
                <a:tab pos="230188" algn="l"/>
              </a:tabLst>
            </a:pPr>
            <a:endParaRPr lang="en-US" sz="1800" dirty="0" smtClean="0">
              <a:latin typeface="+mj-lt"/>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3343102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for the 2024 January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r>
              <a:rPr lang="en-US" sz="1800" spc="-5" dirty="0" smtClean="0">
                <a:cs typeface="Arial"/>
              </a:rPr>
              <a:t>Straw </a:t>
            </a:r>
            <a:r>
              <a:rPr lang="en-US" sz="1800" spc="-5" dirty="0">
                <a:cs typeface="Arial"/>
              </a:rPr>
              <a:t>poll </a:t>
            </a:r>
            <a:r>
              <a:rPr lang="en-US" sz="1800" spc="-5" dirty="0" smtClean="0">
                <a:cs typeface="Arial"/>
              </a:rPr>
              <a:t>2</a:t>
            </a:r>
            <a:r>
              <a:rPr lang="en-US" sz="1800" dirty="0" smtClean="0"/>
              <a:t>:  If the 2024 January wireless interim session is </a:t>
            </a:r>
            <a:r>
              <a:rPr lang="en-US" sz="1800" dirty="0"/>
              <a:t>held as a mixed-mode session, will you attend</a:t>
            </a:r>
            <a:r>
              <a:rPr lang="en-US" sz="1800" dirty="0" smtClean="0"/>
              <a:t>:</a:t>
            </a:r>
            <a:endParaRPr lang="en-US" sz="1800" dirty="0"/>
          </a:p>
          <a:p>
            <a:pPr marL="285750" marR="117475" indent="-285750" algn="just">
              <a:buFont typeface="Arial" panose="020B0604020202020204" pitchFamily="34" charset="0"/>
              <a:buChar char="•"/>
              <a:tabLst>
                <a:tab pos="230188" algn="l"/>
              </a:tabLst>
            </a:pPr>
            <a:r>
              <a:rPr lang="en-US" sz="1600" b="0" dirty="0"/>
              <a:t>Attend In-person:  </a:t>
            </a:r>
          </a:p>
          <a:p>
            <a:pPr marL="285750" marR="117475" indent="-285750" algn="just">
              <a:buFont typeface="Arial" panose="020B0604020202020204" pitchFamily="34" charset="0"/>
              <a:buChar char="•"/>
              <a:tabLst>
                <a:tab pos="230188" algn="l"/>
              </a:tabLst>
            </a:pPr>
            <a:r>
              <a:rPr lang="en-US" sz="1600" b="0" dirty="0"/>
              <a:t>Attend Virtually (remotely</a:t>
            </a:r>
            <a:r>
              <a:rPr lang="en-US" sz="1600" b="0" dirty="0" smtClean="0"/>
              <a:t>):    </a:t>
            </a:r>
            <a:endParaRPr lang="en-US" sz="1600" b="0" dirty="0"/>
          </a:p>
          <a:p>
            <a:pPr marL="285750" marR="117475" indent="-285750" algn="just">
              <a:buFont typeface="Arial" panose="020B0604020202020204" pitchFamily="34" charset="0"/>
              <a:buChar char="•"/>
              <a:tabLst>
                <a:tab pos="230188" algn="l"/>
              </a:tabLst>
            </a:pPr>
            <a:r>
              <a:rPr lang="en-US" sz="1600" b="0" dirty="0"/>
              <a:t>Will not attend plenary:  </a:t>
            </a:r>
          </a:p>
          <a:p>
            <a:pPr marL="285750" marR="117475" indent="-285750" algn="just">
              <a:buFont typeface="Arial" panose="020B0604020202020204" pitchFamily="34" charset="0"/>
              <a:buChar char="•"/>
              <a:tabLst>
                <a:tab pos="230188" algn="l"/>
              </a:tabLst>
            </a:pPr>
            <a:r>
              <a:rPr lang="en-US" sz="1600" b="0" dirty="0"/>
              <a:t>Abstain: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05110414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TBD</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September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September 2023</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6</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September 2023</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69630</TotalTime>
  <Words>2557</Words>
  <Application>Microsoft Office PowerPoint</Application>
  <PresentationFormat>Widescreen</PresentationFormat>
  <Paragraphs>534</Paragraphs>
  <Slides>48</Slides>
  <Notes>26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48</vt:i4>
      </vt:variant>
    </vt:vector>
  </HeadingPairs>
  <TitlesOfParts>
    <vt:vector size="57" baseType="lpstr">
      <vt:lpstr>Arial Unicode MS</vt:lpstr>
      <vt:lpstr>Monotype Sorts</vt:lpstr>
      <vt:lpstr>MS Gothic</vt:lpstr>
      <vt:lpstr>MS PGothic</vt:lpstr>
      <vt:lpstr>Arial</vt:lpstr>
      <vt:lpstr>Calibri</vt:lpstr>
      <vt:lpstr>Times New Roman</vt:lpstr>
      <vt:lpstr>Office Theme</vt:lpstr>
      <vt:lpstr>Document</vt:lpstr>
      <vt:lpstr>2023 September RR-TAG  Supplementary Materials</vt:lpstr>
      <vt:lpstr>PowerPoint Presentation</vt:lpstr>
      <vt:lpstr>Registration is required to attend this meeting </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PowerPoint Presentation</vt:lpstr>
      <vt:lpstr>Review and approve the 802.18 opening agenda</vt:lpstr>
      <vt:lpstr>PowerPoint Presentation</vt:lpstr>
      <vt:lpstr>PowerPoint Presentation</vt:lpstr>
      <vt:lpstr>Review and approve the 2023 July plenary minutes</vt:lpstr>
      <vt:lpstr>PowerPoint Presentation</vt:lpstr>
      <vt:lpstr>PowerPoint Presentation</vt:lpstr>
      <vt:lpstr>UK Ofcom’s consultation (1)</vt:lpstr>
      <vt:lpstr>UK Ofcom’s consultation (2)</vt:lpstr>
      <vt:lpstr>PowerPoint Presentation</vt:lpstr>
      <vt:lpstr>Status of ongoing consultations</vt:lpstr>
      <vt:lpstr>General discussion items (1)</vt:lpstr>
      <vt:lpstr>PowerPoint Presentation</vt:lpstr>
      <vt:lpstr>General discussion items (2)</vt:lpstr>
      <vt:lpstr>PowerPoint Presentation</vt:lpstr>
      <vt:lpstr>PowerPoint Presentation</vt:lpstr>
      <vt:lpstr>Recess until Thursday AM1, 14 September 2023</vt:lpstr>
      <vt:lpstr>PowerPoint Presentation</vt:lpstr>
      <vt:lpstr>PowerPoint Presentation</vt:lpstr>
      <vt:lpstr>Review and approve the 802.18 closing agenda</vt:lpstr>
      <vt:lpstr>PowerPoint Presentation</vt:lpstr>
      <vt:lpstr>PowerPoint Presentation</vt:lpstr>
      <vt:lpstr>Enrichment activities (1)</vt:lpstr>
      <vt:lpstr>Enrichment activities (2)</vt:lpstr>
      <vt:lpstr>PowerPoint Presentation</vt:lpstr>
      <vt:lpstr>PowerPoint Presentation</vt:lpstr>
      <vt:lpstr>Meeting schedule</vt:lpstr>
      <vt:lpstr>Meeting and hotel reservation for the 2023 November plenary</vt:lpstr>
      <vt:lpstr>PowerPoint Presentation</vt:lpstr>
      <vt:lpstr>Type of participation for the 2023 November plenary</vt:lpstr>
      <vt:lpstr>Type of participation for the 2024 January interim</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18-23/0089r0</dc:title>
  <dc:creator>Edward Au</dc:creator>
  <cp:keywords>2023 September RR-TAG Supplementary Materials</cp:keywords>
  <cp:lastModifiedBy>Edward Au</cp:lastModifiedBy>
  <cp:revision>4986</cp:revision>
  <cp:lastPrinted>1601-01-01T00:00:00Z</cp:lastPrinted>
  <dcterms:created xsi:type="dcterms:W3CDTF">2016-03-03T14:54:45Z</dcterms:created>
  <dcterms:modified xsi:type="dcterms:W3CDTF">2023-09-08T19:55:49Z</dcterms:modified>
  <cp:category>IEEE 802.18 RR-TAG </cp:category>
</cp:coreProperties>
</file>