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915" r:id="rId15"/>
    <p:sldId id="882" r:id="rId16"/>
    <p:sldId id="901" r:id="rId17"/>
    <p:sldId id="898" r:id="rId18"/>
    <p:sldId id="912" r:id="rId19"/>
    <p:sldId id="916"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3271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802.18-23/0087r1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86-00-0000-rr-tag-minutes-3-august-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85-0000-status-of-ongoing-consultations-and-tag-documents-for-approval.docx" TargetMode="External"/><Relationship Id="rId7" Type="http://schemas.openxmlformats.org/officeDocument/2006/relationships/hyperlink" Target="https://docs.fcc.gov/public/attachments/FCC-23-63A1.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5" Type="http://schemas.openxmlformats.org/officeDocument/2006/relationships/hyperlink" Target="https://www.ctu.eu/call-comments-update-radio-spectrum-management-strategy" TargetMode="External"/><Relationship Id="rId4" Type="http://schemas.openxmlformats.org/officeDocument/2006/relationships/hyperlink" Target="https://radio-spectrum-policy-group.ec.europa.eu/document/download/9cea690e-cc9a-4a14-920a-8c79dfa528e2_en?filename=RSPG23-026final-draft_RSPG_Opinion_on_6G_development_with_Annex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5&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00/sg05/cir/R00-SG05-CIR-0108!!PDF-E.pdf"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84&amp;is_group=0000&amp;is_year=2023" TargetMode="External"/><Relationship Id="rId5" Type="http://schemas.openxmlformats.org/officeDocument/2006/relationships/hyperlink" Target="https://mentor.ieee.org/802.18/documents?is_dcn=83&amp;is_group=0000&amp;is_year=2023" TargetMode="External"/><Relationship Id="rId4" Type="http://schemas.openxmlformats.org/officeDocument/2006/relationships/hyperlink" Target="https://mentor.ieee.org/802.18/documents?is_dcn=82&amp;is_group=0000&amp;is_year=202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9/september-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 August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3 August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18-23/0086r0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Font typeface="Times New Roman" pitchFamily="16" charset="0"/>
              <a:buChar char="•"/>
              <a:tabLst>
                <a:tab pos="230188" algn="l"/>
              </a:tabLst>
            </a:pPr>
            <a:r>
              <a:rPr lang="en-US" sz="1600" spc="-5" dirty="0" smtClean="0">
                <a:latin typeface="+mj-lt"/>
                <a:cs typeface="Arial"/>
              </a:rPr>
              <a:t>Vote:</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4"/>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17 August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Czech Republic:  </a:t>
            </a:r>
            <a:r>
              <a:rPr lang="en-US" sz="1600" spc="-5" dirty="0">
                <a:solidFill>
                  <a:schemeClr val="tx1"/>
                </a:solidFill>
                <a:cs typeface="Arial"/>
                <a:hlinkClick r:id="rId5"/>
              </a:rPr>
              <a:t>Call for comments on the update of the Radio Spectrum Management </a:t>
            </a:r>
            <a:r>
              <a:rPr lang="en-US" sz="1600" spc="-5" dirty="0" smtClean="0">
                <a:solidFill>
                  <a:schemeClr val="tx1"/>
                </a:solidFill>
                <a:cs typeface="Arial"/>
                <a:hlinkClick r:id="rId5"/>
              </a:rPr>
              <a:t>Strategy</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ET, </a:t>
            </a:r>
            <a:r>
              <a:rPr lang="en-US" sz="1600" spc="-5" dirty="0" smtClean="0">
                <a:solidFill>
                  <a:srgbClr val="FF0000"/>
                </a:solidFill>
                <a:cs typeface="Arial"/>
              </a:rPr>
              <a:t>31</a:t>
            </a:r>
            <a:r>
              <a:rPr lang="en-US" sz="1600" spc="-5" dirty="0" smtClean="0">
                <a:solidFill>
                  <a:srgbClr val="FF0000"/>
                </a:solidFill>
                <a:cs typeface="Arial"/>
              </a:rPr>
              <a:t> </a:t>
            </a:r>
            <a:r>
              <a:rPr lang="en-US" sz="1600" spc="-5" dirty="0" smtClean="0">
                <a:solidFill>
                  <a:srgbClr val="FF0000"/>
                </a:solidFill>
                <a:cs typeface="Arial"/>
              </a:rPr>
              <a:t>August </a:t>
            </a:r>
            <a:r>
              <a:rPr lang="en-US" sz="1600" spc="-5" dirty="0" smtClean="0">
                <a:solidFill>
                  <a:srgbClr val="FF0000"/>
                </a:solidFill>
                <a:cs typeface="Arial"/>
              </a:rPr>
              <a:t>2023 (extended):</a:t>
            </a:r>
            <a:endParaRPr lang="en-US" sz="1600" spc="-5" dirty="0" smtClean="0">
              <a:solidFill>
                <a:srgbClr val="FF0000"/>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6"/>
              </a:rPr>
              <a:t>Consultation:  Hybrid sharing: enabling both licensed mobile and Wi-Fi users to access the upper 6 GHz </a:t>
            </a:r>
            <a:r>
              <a:rPr lang="en-US" sz="1600" u="sng" dirty="0" smtClean="0">
                <a:cs typeface="Arial"/>
                <a:hlinkClick r:id="rId6"/>
              </a:rPr>
              <a:t>band</a:t>
            </a:r>
            <a:endParaRPr lang="en-US" sz="1600" u="sng" dirty="0" smtClean="0">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ET, </a:t>
            </a:r>
            <a:r>
              <a:rPr lang="en-US" sz="1600" spc="-5" dirty="0" smtClean="0">
                <a:solidFill>
                  <a:schemeClr val="tx1"/>
                </a:solidFill>
                <a:cs typeface="Arial"/>
              </a:rPr>
              <a:t>12 September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US FCC:  </a:t>
            </a:r>
            <a:r>
              <a:rPr lang="en-US" sz="1600" u="sng" dirty="0" smtClean="0">
                <a:cs typeface="Arial"/>
                <a:hlinkClick r:id="rId7"/>
              </a:rPr>
              <a:t>Notice of Inquiry: Advancing understanding of non-federal spectrum usage (WT Docket No. 23-232)</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a:t>Consultation: </a:t>
            </a:r>
            <a:r>
              <a:rPr lang="en-US" sz="1800" dirty="0">
                <a:cs typeface="Arial"/>
              </a:rPr>
              <a:t>The development of 6G and possible implications for spectrum needs and guidance on the rollout of future wireless broadband networks</a:t>
            </a:r>
            <a:endParaRPr lang="en-US" sz="1800" spc="-5" dirty="0">
              <a:cs typeface="Arial"/>
            </a:endParaRPr>
          </a:p>
          <a:p>
            <a:pPr marL="630238" marR="117475" lvl="1" indent="-230188" algn="just">
              <a:buChar char="•"/>
              <a:tabLst>
                <a:tab pos="230188" algn="l"/>
              </a:tabLst>
            </a:pPr>
            <a:r>
              <a:rPr lang="en-US" sz="1600" spc="-5" dirty="0">
                <a:cs typeface="Arial"/>
              </a:rPr>
              <a:t>Publication date:  16 June 2023</a:t>
            </a:r>
          </a:p>
          <a:p>
            <a:pPr marL="630238" marR="117475" lvl="1" indent="-230188" algn="just">
              <a:buChar char="•"/>
              <a:tabLst>
                <a:tab pos="230188" algn="l"/>
              </a:tabLst>
            </a:pPr>
            <a:r>
              <a:rPr lang="en-US" sz="1600" spc="-5" dirty="0">
                <a:cs typeface="Arial"/>
              </a:rPr>
              <a:t>Closing date for response:  25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a:cs typeface="Arial"/>
                <a:hlinkClick r:id="rId3"/>
              </a:rPr>
              <a:t>https://radio-spectrum-policy-group.ec.europa.eu/system/files/2023-06/RSPG23-026final-draft_RSPG_Opinion_on_6G_development_with_Annexes.pdf</a:t>
            </a:r>
            <a:r>
              <a:rPr lang="en-US" sz="1600" spc="-5" dirty="0">
                <a:cs typeface="Arial"/>
              </a:rPr>
              <a:t> </a:t>
            </a:r>
          </a:p>
          <a:p>
            <a:pPr marL="230188" marR="117475" indent="-230188" algn="just">
              <a:spcBef>
                <a:spcPts val="1800"/>
              </a:spcBef>
              <a:buChar char="•"/>
              <a:tabLst>
                <a:tab pos="230188" algn="l"/>
              </a:tabLst>
            </a:pPr>
            <a:r>
              <a:rPr lang="en-US" sz="1800" spc="-5" dirty="0" smtClean="0">
                <a:cs typeface="Arial"/>
              </a:rPr>
              <a:t>Proposed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18-23/0085</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18-23/0085r2 </a:t>
            </a:r>
            <a:r>
              <a:rPr lang="en-US" sz="1800" spc="-5" dirty="0" smtClean="0">
                <a:solidFill>
                  <a:srgbClr val="3333CC"/>
                </a:solidFill>
                <a:latin typeface="+mj-lt"/>
                <a:cs typeface="Arial"/>
              </a:rPr>
              <a:t>[Placeholder]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European Commission (EC) Radio Spectrum Policy Group (RSPG)’s </a:t>
            </a:r>
            <a:r>
              <a:rPr lang="en-US" sz="1800" spc="-5" dirty="0" smtClean="0">
                <a:solidFill>
                  <a:schemeClr val="tx1"/>
                </a:solidFill>
                <a:cs typeface="Arial"/>
              </a:rPr>
              <a:t>consultation “</a:t>
            </a:r>
            <a:r>
              <a:rPr lang="en-US" sz="1800" dirty="0">
                <a:cs typeface="Arial"/>
              </a:rPr>
              <a:t>The development of 6G and possible implications for spectrum needs and guidance on the rollout of future wireless broadband </a:t>
            </a:r>
            <a:r>
              <a:rPr lang="en-US" sz="1800" dirty="0" smtClean="0">
                <a:cs typeface="Arial"/>
              </a:rPr>
              <a:t>networks</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EC RSPG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p>
          <a:p>
            <a:pPr marL="630238" marR="117475" lvl="1" indent="-230188" algn="just">
              <a:buChar char="•"/>
              <a:tabLst>
                <a:tab pos="230188" algn="l"/>
              </a:tabLst>
            </a:pPr>
            <a:r>
              <a:rPr lang="en-US" sz="1600" spc="-5" dirty="0" smtClean="0">
                <a:latin typeface="+mj-lt"/>
                <a:cs typeface="Arial"/>
              </a:rPr>
              <a:t>Attendees:  </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smtClean="0">
                <a:cs typeface="Arial"/>
              </a:rPr>
              <a:t>13 to 22 September, </a:t>
            </a:r>
            <a:r>
              <a:rPr lang="en-US" sz="1600" spc="-5" dirty="0">
                <a:cs typeface="Arial"/>
              </a:rPr>
              <a:t>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a:t>
            </a:r>
            <a:r>
              <a:rPr lang="en-US" sz="1600" spc="-5" dirty="0" smtClean="0">
                <a:cs typeface="Arial"/>
              </a:rPr>
              <a:t>UTC, 6 September,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17 August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://www.itu.int/dms_pub/itu-r/md/00/sg05/cir/R00-SG05-CIR-0108!!</a:t>
            </a:r>
            <a:r>
              <a:rPr lang="en-US" sz="1600" spc="-5" dirty="0" smtClean="0">
                <a:cs typeface="Arial"/>
                <a:hlinkClick r:id="rId3"/>
              </a:rPr>
              <a:t>PDF-E.pdf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4"/>
              </a:rPr>
              <a:t>18-23/0082</a:t>
            </a:r>
            <a:r>
              <a:rPr lang="en-US" sz="1600" spc="-5" dirty="0" smtClean="0">
                <a:latin typeface="+mj-lt"/>
                <a:cs typeface="Arial"/>
              </a:rPr>
              <a:t>:  </a:t>
            </a:r>
            <a:r>
              <a:rPr lang="en-US" sz="1600" dirty="0">
                <a:latin typeface="+mj-lt"/>
              </a:rPr>
              <a:t>Proposed modifications to ITU-R M.1450-5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5"/>
              </a:rPr>
              <a:t>18-23/0083</a:t>
            </a:r>
            <a:r>
              <a:rPr lang="en-US" sz="1600" spc="-5" dirty="0" smtClean="0">
                <a:latin typeface="+mj-lt"/>
                <a:cs typeface="Arial"/>
              </a:rPr>
              <a:t>:  </a:t>
            </a:r>
            <a:r>
              <a:rPr lang="en-US" sz="1600" dirty="0">
                <a:latin typeface="+mj-lt"/>
              </a:rPr>
              <a:t>Proposed modifications to ITU-R M.1801-2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6"/>
              </a:rPr>
              <a:t>18-23/0084</a:t>
            </a:r>
            <a:r>
              <a:rPr lang="en-US" sz="1600" spc="-5" dirty="0" smtClean="0">
                <a:latin typeface="+mj-lt"/>
                <a:cs typeface="Arial"/>
              </a:rPr>
              <a:t>:  </a:t>
            </a:r>
            <a:r>
              <a:rPr lang="en-US" sz="1600" dirty="0">
                <a:latin typeface="+mj-lt"/>
              </a:rPr>
              <a:t>IEEE </a:t>
            </a:r>
            <a:r>
              <a:rPr lang="en-US" sz="1600" dirty="0" smtClean="0">
                <a:latin typeface="+mj-lt"/>
              </a:rPr>
              <a:t>802’s </a:t>
            </a:r>
            <a:r>
              <a:rPr lang="en-US" sz="1600" dirty="0">
                <a:latin typeface="+mj-lt"/>
              </a:rPr>
              <a:t>v</a:t>
            </a:r>
            <a:r>
              <a:rPr lang="en-US" sz="1600" dirty="0" smtClean="0">
                <a:latin typeface="+mj-lt"/>
              </a:rPr>
              <a:t>iews </a:t>
            </a:r>
            <a:r>
              <a:rPr lang="en-US" sz="1600" dirty="0">
                <a:latin typeface="+mj-lt"/>
              </a:rPr>
              <a:t>on Annex 17 to Document 5A/597-E for Sep 2023 WP5A Meeting</a:t>
            </a:r>
            <a:endParaRPr lang="en-US" sz="1600" spc="-5" dirty="0">
              <a:latin typeface="+mj-lt"/>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193059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September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21 September 2023.</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a:t>
            </a:r>
            <a:r>
              <a:rPr lang="en-US" sz="1400" smtClean="0">
                <a:solidFill>
                  <a:schemeClr val="tx1"/>
                </a:solidFill>
              </a:rPr>
              <a:t>late 2022</a:t>
            </a:r>
            <a:r>
              <a:rPr lang="en-US" sz="1400" dirty="0" smtClean="0">
                <a:solidFill>
                  <a:schemeClr val="tx1"/>
                </a:solidFill>
              </a:rPr>
              <a:t>.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smtClean="0">
                <a:hlinkClick r:id="rId5"/>
              </a:rPr>
              <a:t>framework </a:t>
            </a:r>
            <a:r>
              <a:rPr lang="en-US" sz="1400" dirty="0">
                <a:hlinkClick r:id="rId5"/>
              </a:rPr>
              <a:t>and overall objectives of the future development of IMT for 2030 and </a:t>
            </a:r>
            <a:r>
              <a:rPr lang="en-US" sz="1400" dirty="0" smtClean="0">
                <a:hlinkClick r:id="rId5"/>
              </a:rPr>
              <a:t>beyond</a:t>
            </a:r>
            <a:endParaRPr lang="en-US" sz="1400" dirty="0" smtClean="0"/>
          </a:p>
          <a:p>
            <a:pPr marL="1030288" marR="117475" lvl="2" indent="-230188" algn="just">
              <a:buClrTx/>
              <a:buFont typeface="Times New Roman" pitchFamily="16" charset="0"/>
              <a:buChar char="•"/>
              <a:tabLst>
                <a:tab pos="230188" algn="l"/>
              </a:tabLst>
            </a:pPr>
            <a:r>
              <a:rPr lang="en-US" sz="1400" spc="-5" dirty="0" smtClean="0">
                <a:solidFill>
                  <a:schemeClr val="tx1"/>
                </a:solidFill>
                <a:cs typeface="Arial"/>
                <a:hlinkClick r:id="rId6"/>
              </a:rPr>
              <a:t>the </a:t>
            </a:r>
            <a:r>
              <a:rPr lang="en-US" sz="1400" spc="-5" dirty="0">
                <a:solidFill>
                  <a:schemeClr val="tx1"/>
                </a:solidFill>
                <a:cs typeface="Arial"/>
                <a:hlinkClick r:id="rId6"/>
              </a:rPr>
              <a:t>schedule for updating recommendation ITU-R M.2012 to revision 7</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03139685"/>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11 August 2023</a:t>
                      </a:r>
                      <a:r>
                        <a:rPr lang="en-US" sz="1500" strike="noStrike" baseline="0" dirty="0">
                          <a:solidFill>
                            <a:schemeClr val="tx1"/>
                          </a:solidFill>
                        </a:rPr>
                        <a:t>,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17 August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18 August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July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August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22 September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22 September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22 September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EC RSPG’s consultation</a:t>
            </a:r>
          </a:p>
          <a:p>
            <a:pPr marL="230188" marR="117475" indent="-230188" algn="just">
              <a:buFont typeface="Times New Roman" pitchFamily="16" charset="0"/>
              <a:buChar char="•"/>
              <a:tabLst>
                <a:tab pos="230188" algn="l"/>
              </a:tabLst>
            </a:pPr>
            <a:r>
              <a:rPr lang="en-US" sz="1800" i="1" dirty="0" smtClean="0">
                <a:solidFill>
                  <a:srgbClr val="00B050"/>
                </a:solidFill>
              </a:rPr>
              <a:t>Review:  </a:t>
            </a:r>
            <a:r>
              <a:rPr lang="en-US" sz="1800" i="1" dirty="0">
                <a:solidFill>
                  <a:srgbClr val="00B050"/>
                </a:solidFill>
              </a:rPr>
              <a:t>ITU-R Working Party 5A </a:t>
            </a:r>
            <a:r>
              <a:rPr lang="en-US" sz="1800" i="1" dirty="0" smtClean="0">
                <a:solidFill>
                  <a:srgbClr val="00B050"/>
                </a:solidFill>
              </a:rPr>
              <a:t>submissions (if time permits)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72402</TotalTime>
  <Words>2096</Words>
  <Application>Microsoft Office PowerPoint</Application>
  <PresentationFormat>Widescreen</PresentationFormat>
  <Paragraphs>406</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EC RSPG’s consultation (1)</vt:lpstr>
      <vt:lpstr>EC RSPG’s consultation (2)</vt:lpstr>
      <vt:lpstr>ITU-R Working Party 5A submissions</vt:lpstr>
      <vt:lpstr>General discussion items (1)</vt:lpstr>
      <vt:lpstr>General discussion items (2)</vt:lpstr>
      <vt:lpstr>Meeting schedule in the next 8 days</vt:lpstr>
      <vt:lpstr>Meeting and hotel reservation for the 2023 September interim</vt:lpstr>
      <vt:lpstr>Meeting and hotel reservation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18-23/0087r1</dc:title>
  <dc:creator/>
  <cp:keywords>10 August 2023</cp:keywords>
  <cp:lastModifiedBy>Edward Au</cp:lastModifiedBy>
  <cp:revision>5509</cp:revision>
  <cp:lastPrinted>1601-01-01T00:00:00Z</cp:lastPrinted>
  <dcterms:created xsi:type="dcterms:W3CDTF">2016-03-03T14:54:45Z</dcterms:created>
  <dcterms:modified xsi:type="dcterms:W3CDTF">2023-08-10T14:51:21Z</dcterms:modified>
  <cp:category>IEEE 802.18 RR-TAG agenda</cp:category>
</cp:coreProperties>
</file>