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877" r:id="rId12"/>
    <p:sldId id="913" r:id="rId13"/>
    <p:sldId id="914" r:id="rId14"/>
    <p:sldId id="915" r:id="rId15"/>
    <p:sldId id="882" r:id="rId16"/>
    <p:sldId id="901" r:id="rId17"/>
    <p:sldId id="898" r:id="rId18"/>
    <p:sldId id="912"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5747" autoAdjust="0"/>
    <p:restoredTop sz="95405" autoAdjust="0"/>
  </p:normalViewPr>
  <p:slideViewPr>
    <p:cSldViewPr>
      <p:cViewPr varScale="1">
        <p:scale>
          <a:sx n="86" d="100"/>
          <a:sy n="86" d="100"/>
        </p:scale>
        <p:origin x="912"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136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42793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13271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13994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0265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802.18-23/0079r3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80-00-0000-rr-tag-minutes-27-jul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 Id="rId3" Type="http://schemas.openxmlformats.org/officeDocument/2006/relationships/hyperlink" Target="https://mentor.ieee.org/802.18/dcn/22/18-22-0035-84-0000-status-of-ongoing-consultations-and-tag-documents-for-approval.docx" TargetMode="External"/><Relationship Id="rId7" Type="http://schemas.openxmlformats.org/officeDocument/2006/relationships/hyperlink" Target="https://www.ctu.eu/call-comments-update-radio-spectrum-management-strategy"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radio-spectrum-policy-group.ec.europa.eu/document/download/9cea690e-cc9a-4a14-920a-8c79dfa528e2_en?filename=RSPG23-026final-draft_RSPG_Opinion_on_6G_development_with_Annexes.pdf" TargetMode="External"/><Relationship Id="rId5" Type="http://schemas.openxmlformats.org/officeDocument/2006/relationships/hyperlink" Target="https://www.mcmc.gov.my/en/media/announcements/public-consultation-on-proposed-malaysia%E2%80%99s-pos-1" TargetMode="External"/><Relationship Id="rId4" Type="http://schemas.openxmlformats.org/officeDocument/2006/relationships/hyperlink" Target="https://www.soumu.go.jp/menu_news/s-news/01kiban12_02000151.html" TargetMode="External"/><Relationship Id="rId9"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s://www.soumu.go.jp/menu_news/s-news/01kiban12_02000151.htm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81&amp;is_group=0000&amp;is_year=202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dms_pub/itu-r/md/00/sg05/cir/R00-SG05-CIR-0108!!PDF-E.pdf" TargetMode="Externa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ocuments?is_dcn=84&amp;is_group=0000&amp;is_year=2023" TargetMode="External"/><Relationship Id="rId5" Type="http://schemas.openxmlformats.org/officeDocument/2006/relationships/hyperlink" Target="https://mentor.ieee.org/802.18/documents?is_dcn=83&amp;is_group=0000&amp;is_year=2023" TargetMode="External"/><Relationship Id="rId4" Type="http://schemas.openxmlformats.org/officeDocument/2006/relationships/hyperlink" Target="https://mentor.ieee.org/802.18/documents?is_dcn=82&amp;is_group=0000&amp;is_year=2023"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3/08/august-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whitehouse.gov/briefing-room/statements-releases/2023/07/18/biden-harris-administration-announces-cybersecurity-labeling-program-for-smart-devices-to-protect-american-consumer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coms-auth.hk/filemanager/en/content_711/cp20230718.pdf" TargetMode="External"/><Relationship Id="rId7"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 Id="rId5" Type="http://schemas.openxmlformats.org/officeDocument/2006/relationships/hyperlink" Target="https://mentor.ieee.org/802.18/dcn/23/18-23-0075-00-0000-framework-and-overall-objectives-of-the-future-development-of-imt-for-2030-and-beyond.docx" TargetMode="External"/><Relationship Id="rId4" Type="http://schemas.openxmlformats.org/officeDocument/2006/relationships/hyperlink" Target="https://www.trai.gov.in/sites/default/files/Recommendation_20072023_0.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hyatt.com/en-US/group-booking/ATLGH/G-IE23"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August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3 August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89530022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27 July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18-23/0080r0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  Stuart Kerry</a:t>
            </a:r>
          </a:p>
          <a:p>
            <a:pPr marL="630238" marR="117475" lvl="1" indent="-230188" algn="just">
              <a:buChar char="•"/>
              <a:tabLst>
                <a:tab pos="230188" algn="l"/>
              </a:tabLst>
            </a:pPr>
            <a:r>
              <a:rPr lang="en-US" sz="1600" spc="-5" dirty="0" smtClean="0">
                <a:latin typeface="+mj-lt"/>
                <a:cs typeface="Arial"/>
              </a:rPr>
              <a:t>Discussion:  None.</a:t>
            </a:r>
          </a:p>
          <a:p>
            <a:pPr marL="630238" marR="117475" lvl="1" indent="-230188" algn="just">
              <a:buFont typeface="Times New Roman" pitchFamily="16" charset="0"/>
              <a:buChar char="•"/>
              <a:tabLst>
                <a:tab pos="230188" algn="l"/>
              </a:tabLst>
            </a:pPr>
            <a:r>
              <a:rPr lang="en-US" sz="1600" spc="-5" dirty="0" smtClean="0">
                <a:latin typeface="+mj-lt"/>
                <a:cs typeface="Arial"/>
              </a:rPr>
              <a:t>Vote:  </a:t>
            </a:r>
            <a:r>
              <a:rPr lang="en-US" sz="1600" spc="-5" dirty="0">
                <a:cs typeface="Arial"/>
              </a:rPr>
              <a:t>Approved with unanimous consent</a:t>
            </a: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18-22/0035r84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3</a:t>
            </a:r>
            <a:r>
              <a:rPr lang="en-US" sz="1600" spc="-5" dirty="0" smtClean="0">
                <a:solidFill>
                  <a:schemeClr val="tx1"/>
                </a:solidFill>
                <a:cs typeface="Arial"/>
              </a:rPr>
              <a:t> </a:t>
            </a:r>
            <a:r>
              <a:rPr lang="en-US" sz="1600" spc="-5" dirty="0">
                <a:solidFill>
                  <a:schemeClr val="tx1"/>
                </a:solidFill>
                <a:cs typeface="Arial"/>
              </a:rPr>
              <a:t>August </a:t>
            </a:r>
            <a:r>
              <a:rPr lang="en-US" sz="1600" spc="-5" dirty="0" smtClean="0">
                <a:solidFill>
                  <a:schemeClr val="tx1"/>
                </a:solidFill>
                <a:cs typeface="Arial"/>
              </a:rPr>
              <a:t>2023:</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Japan MIC:  </a:t>
            </a:r>
            <a:r>
              <a:rPr lang="en-US" sz="1600" dirty="0" smtClean="0">
                <a:hlinkClick r:id="rId4"/>
              </a:rPr>
              <a:t>Call </a:t>
            </a:r>
            <a:r>
              <a:rPr lang="en-US" sz="1600" dirty="0">
                <a:hlinkClick r:id="rId4"/>
              </a:rPr>
              <a:t>for comments on “Technical conditions for introduction of broadband wireless LAN” and “Technical conditions for advanced use of wireless LAN systems</a:t>
            </a:r>
            <a:r>
              <a:rPr lang="en-US" sz="1600" dirty="0" smtClean="0">
                <a:hlinkClick r:id="rId4"/>
              </a:rPr>
              <a:t>”</a:t>
            </a:r>
            <a:endParaRPr lang="en-US" sz="1600" dirty="0" smtClean="0"/>
          </a:p>
          <a:p>
            <a:pPr marL="1030288" marR="117475" lvl="2" indent="-230188" algn="just">
              <a:spcBef>
                <a:spcPts val="600"/>
              </a:spcBef>
              <a:buFont typeface="Times New Roman" pitchFamily="16" charset="0"/>
              <a:buChar char="•"/>
              <a:tabLst>
                <a:tab pos="230188" algn="l"/>
              </a:tabLst>
            </a:pPr>
            <a:r>
              <a:rPr lang="en-US" sz="1600" dirty="0" smtClean="0"/>
              <a:t>Malaysia </a:t>
            </a:r>
            <a:r>
              <a:rPr lang="en-US" sz="1600" dirty="0"/>
              <a:t>MCMC:  </a:t>
            </a:r>
            <a:r>
              <a:rPr lang="en-US" sz="1600" dirty="0">
                <a:hlinkClick r:id="rId5"/>
              </a:rPr>
              <a:t>Public consultation on proposed Malaysia's positions for World </a:t>
            </a:r>
            <a:r>
              <a:rPr lang="en-US" sz="1600" dirty="0" err="1" smtClean="0">
                <a:hlinkClick r:id="rId5"/>
              </a:rPr>
              <a:t>Radiocommunication</a:t>
            </a:r>
            <a:r>
              <a:rPr lang="en-US" sz="1600" dirty="0" smtClean="0">
                <a:hlinkClick r:id="rId5"/>
              </a:rPr>
              <a:t> </a:t>
            </a:r>
            <a:r>
              <a:rPr lang="en-US" sz="1600" dirty="0">
                <a:hlinkClick r:id="rId5"/>
              </a:rPr>
              <a:t>Conference 2023 (WRC-23) agenda items</a:t>
            </a:r>
            <a:endParaRPr lang="en-GB" sz="1600" dirty="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10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EC RSPG:  </a:t>
            </a:r>
            <a:r>
              <a:rPr lang="en-US" sz="1600" u="sng" dirty="0">
                <a:cs typeface="Arial"/>
                <a:hlinkClick r:id="rId6"/>
              </a:rPr>
              <a:t>Public Consultation on the Draft RSPG Opinion “The development of 6G and possible implications for spectrum needs and guidance on the rollout of future wireless broadband networks”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a:t>
            </a:r>
            <a:r>
              <a:rPr lang="en-US" sz="1600" spc="-5" dirty="0" smtClean="0">
                <a:solidFill>
                  <a:schemeClr val="tx1"/>
                </a:solidFill>
                <a:cs typeface="Arial"/>
              </a:rPr>
              <a:t>17 August </a:t>
            </a:r>
            <a:r>
              <a:rPr lang="en-US" sz="1600" spc="-5" dirty="0">
                <a:solidFill>
                  <a:schemeClr val="tx1"/>
                </a:solidFill>
                <a:cs typeface="Arial"/>
              </a:rPr>
              <a:t>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Czech Republic:  </a:t>
            </a:r>
            <a:r>
              <a:rPr lang="en-US" sz="1600" spc="-5" dirty="0">
                <a:solidFill>
                  <a:schemeClr val="tx1"/>
                </a:solidFill>
                <a:cs typeface="Arial"/>
                <a:hlinkClick r:id="rId7"/>
              </a:rPr>
              <a:t>Call for comments on the update of the Radio Spectrum Management </a:t>
            </a:r>
            <a:r>
              <a:rPr lang="en-US" sz="1600" spc="-5" dirty="0" smtClean="0">
                <a:solidFill>
                  <a:schemeClr val="tx1"/>
                </a:solidFill>
                <a:cs typeface="Arial"/>
                <a:hlinkClick r:id="rId7"/>
              </a:rPr>
              <a:t>Strategy</a:t>
            </a: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ET, 24 August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UK </a:t>
            </a:r>
            <a:r>
              <a:rPr lang="en-US" sz="1600" spc="-5" dirty="0" err="1">
                <a:solidFill>
                  <a:schemeClr val="tx1"/>
                </a:solidFill>
                <a:cs typeface="Arial"/>
              </a:rPr>
              <a:t>Ofcom</a:t>
            </a:r>
            <a:r>
              <a:rPr lang="en-US" sz="1600" spc="-5" dirty="0">
                <a:solidFill>
                  <a:schemeClr val="tx1"/>
                </a:solidFill>
                <a:cs typeface="Arial"/>
              </a:rPr>
              <a:t>:  </a:t>
            </a:r>
            <a:r>
              <a:rPr lang="en-US" sz="1600" u="sng" dirty="0">
                <a:cs typeface="Arial"/>
                <a:hlinkClick r:id="rId8"/>
              </a:rPr>
              <a:t>Consultation:  Hybrid sharing: enabling both licensed mobile and Wi-Fi users to access the upper 6 GHz band</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dirty="0" smtClean="0"/>
              <a:t>Call </a:t>
            </a:r>
            <a:r>
              <a:rPr lang="en-US" sz="1800" dirty="0"/>
              <a:t>for comments on “Technical conditions for introduction of broadband wireless LAN” and “Technical conditions for advanced use of wireless LAN systems”</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14 July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 18 August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 August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www.soumu.go.jp/menu_news/s-news/01kiban12_02000151.html</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Proposed response</a:t>
            </a:r>
          </a:p>
          <a:p>
            <a:pPr marL="630238" marR="117475" lvl="1" indent="-230188" algn="just">
              <a:buFont typeface="Times New Roman" pitchFamily="16" charset="0"/>
              <a:buChar char="•"/>
              <a:tabLst>
                <a:tab pos="230188" algn="l"/>
              </a:tabLst>
            </a:pPr>
            <a:r>
              <a:rPr lang="en-US" sz="1600" spc="-5" dirty="0" smtClean="0">
                <a:cs typeface="Arial"/>
                <a:hlinkClick r:id="rId4"/>
              </a:rPr>
              <a:t>18-23/0081</a:t>
            </a:r>
            <a:endParaRPr lang="en-US" sz="1600" dirty="0"/>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Tree>
    <p:extLst>
      <p:ext uri="{BB962C8B-B14F-4D97-AF65-F5344CB8AC3E}">
        <p14:creationId xmlns:p14="http://schemas.microsoft.com/office/powerpoint/2010/main" val="28874941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18-23/0081r2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Japan Ministry of Internal Affairs and Communications (MIC)’s </a:t>
            </a:r>
            <a:r>
              <a:rPr lang="en-US" sz="1800" spc="-5" dirty="0" smtClean="0">
                <a:solidFill>
                  <a:schemeClr val="tx1"/>
                </a:solidFill>
                <a:cs typeface="Arial"/>
              </a:rPr>
              <a:t>consultation, </a:t>
            </a:r>
            <a:r>
              <a:rPr lang="en-US" sz="1800" dirty="0" smtClean="0"/>
              <a:t>Call </a:t>
            </a:r>
            <a:r>
              <a:rPr lang="en-US" sz="1800" dirty="0"/>
              <a:t>for comments on “Technical conditions for introduction of broadband wireless LAN” and “Technical conditions for advanced use of wireless LAN systems</a:t>
            </a:r>
            <a:r>
              <a:rPr lang="en-US" sz="1800" dirty="0" smtClean="0"/>
              <a:t>”,</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Japan MIC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p>
          <a:p>
            <a:pPr marL="630238" marR="117475" lvl="1" indent="-230188" algn="just">
              <a:buChar char="•"/>
              <a:tabLst>
                <a:tab pos="230188" algn="l"/>
              </a:tabLst>
            </a:pPr>
            <a:r>
              <a:rPr lang="en-US" sz="1600" spc="-5" dirty="0" smtClean="0">
                <a:latin typeface="+mj-lt"/>
                <a:cs typeface="Arial"/>
              </a:rPr>
              <a:t>Attendees:  17</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  15</a:t>
            </a:r>
          </a:p>
          <a:p>
            <a:pPr marL="630238" marR="117475" lvl="1" indent="-230188" algn="just">
              <a:buFont typeface="Times New Roman" pitchFamily="16" charset="0"/>
              <a:buChar char="•"/>
              <a:tabLst>
                <a:tab pos="230188" algn="l"/>
              </a:tabLst>
            </a:pPr>
            <a:r>
              <a:rPr lang="en-US" sz="1600" spc="-5" dirty="0" smtClean="0">
                <a:latin typeface="+mj-lt"/>
                <a:cs typeface="Arial"/>
              </a:rPr>
              <a:t>Result:  Approved (10 Yes; 0 No; 1 Abstain)</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11"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(2)</a:t>
            </a:r>
            <a:endParaRPr lang="en-US" sz="2800" dirty="0">
              <a:solidFill>
                <a:srgbClr val="0070C0"/>
              </a:solidFill>
            </a:endParaRPr>
          </a:p>
        </p:txBody>
      </p:sp>
    </p:spTree>
    <p:extLst>
      <p:ext uri="{BB962C8B-B14F-4D97-AF65-F5344CB8AC3E}">
        <p14:creationId xmlns:p14="http://schemas.microsoft.com/office/powerpoint/2010/main" val="29165040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5A </a:t>
            </a:r>
            <a:r>
              <a:rPr lang="en-US" sz="2800" dirty="0" smtClean="0">
                <a:solidFill>
                  <a:srgbClr val="0070C0"/>
                </a:solidFill>
              </a:rPr>
              <a:t>submissions</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cs typeface="Arial"/>
              </a:rPr>
              <a:t>Next ITU-R Working Party 5A meeting:  </a:t>
            </a:r>
          </a:p>
          <a:p>
            <a:pPr marL="630238" marR="117475" lvl="1" indent="-230188" algn="just">
              <a:buChar char="•"/>
              <a:tabLst>
                <a:tab pos="230188" algn="l"/>
              </a:tabLst>
            </a:pPr>
            <a:r>
              <a:rPr lang="en-US" sz="1600" spc="-5" dirty="0" smtClean="0">
                <a:cs typeface="Arial"/>
              </a:rPr>
              <a:t>13 to 22 September, </a:t>
            </a:r>
            <a:r>
              <a:rPr lang="en-US" sz="1600" spc="-5" dirty="0">
                <a:cs typeface="Arial"/>
              </a:rPr>
              <a:t>2023</a:t>
            </a:r>
          </a:p>
          <a:p>
            <a:pPr marL="230188" marR="117475" indent="-230188" algn="just">
              <a:spcBef>
                <a:spcPts val="1800"/>
              </a:spcBef>
              <a:buChar char="•"/>
              <a:tabLst>
                <a:tab pos="230188" algn="l"/>
              </a:tabLst>
            </a:pPr>
            <a:r>
              <a:rPr lang="en-US" sz="1800" spc="-5" dirty="0">
                <a:cs typeface="Arial"/>
              </a:rPr>
              <a:t>Deadline for contribution submission:  </a:t>
            </a:r>
          </a:p>
          <a:p>
            <a:pPr marL="630238" marR="117475" lvl="1" indent="-230188" algn="just">
              <a:buChar char="•"/>
              <a:tabLst>
                <a:tab pos="230188" algn="l"/>
              </a:tabLst>
            </a:pPr>
            <a:r>
              <a:rPr lang="en-US" sz="1600" spc="-5" dirty="0">
                <a:cs typeface="Arial"/>
              </a:rPr>
              <a:t>16:00 </a:t>
            </a:r>
            <a:r>
              <a:rPr lang="en-US" sz="1600" spc="-5" dirty="0" smtClean="0">
                <a:cs typeface="Arial"/>
              </a:rPr>
              <a:t>UTC, 6 September,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17 August 2023</a:t>
            </a:r>
            <a:endParaRPr lang="en-US" sz="16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://www.itu.int/dms_pub/itu-r/md/00/sg05/cir/R00-SG05-CIR-0108!!</a:t>
            </a:r>
            <a:r>
              <a:rPr lang="en-US" sz="1600" spc="-5" dirty="0" smtClean="0">
                <a:cs typeface="Arial"/>
                <a:hlinkClick r:id="rId3"/>
              </a:rPr>
              <a:t>PDF-E.pdf</a:t>
            </a:r>
            <a:r>
              <a:rPr lang="en-US" sz="1600" spc="-5" dirty="0" smtClean="0">
                <a:cs typeface="Arial"/>
              </a:rPr>
              <a:t> </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submission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4"/>
              </a:rPr>
              <a:t>18-23/0082</a:t>
            </a:r>
            <a:r>
              <a:rPr lang="en-US" sz="1600" spc="-5" dirty="0" smtClean="0">
                <a:latin typeface="+mj-lt"/>
                <a:cs typeface="Arial"/>
              </a:rPr>
              <a:t>:  </a:t>
            </a:r>
            <a:r>
              <a:rPr lang="en-US" sz="1600" dirty="0">
                <a:latin typeface="+mj-lt"/>
              </a:rPr>
              <a:t>Proposed modifications to ITU-R M.1450-5 for Sep 2023 WP5A </a:t>
            </a:r>
            <a:r>
              <a:rPr lang="en-US" sz="1600" dirty="0" smtClean="0">
                <a:latin typeface="+mj-lt"/>
              </a:rPr>
              <a:t>Meeting</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5"/>
              </a:rPr>
              <a:t>18-23/0083</a:t>
            </a:r>
            <a:r>
              <a:rPr lang="en-US" sz="1600" spc="-5" dirty="0" smtClean="0">
                <a:latin typeface="+mj-lt"/>
                <a:cs typeface="Arial"/>
              </a:rPr>
              <a:t>:  </a:t>
            </a:r>
            <a:r>
              <a:rPr lang="en-US" sz="1600" dirty="0">
                <a:latin typeface="+mj-lt"/>
              </a:rPr>
              <a:t>Proposed modifications to ITU-R M.1801-2 for Sep 2023 WP5A </a:t>
            </a:r>
            <a:r>
              <a:rPr lang="en-US" sz="1600" dirty="0" smtClean="0">
                <a:latin typeface="+mj-lt"/>
              </a:rPr>
              <a:t>Meeting</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6"/>
              </a:rPr>
              <a:t>18-23/0084</a:t>
            </a:r>
            <a:r>
              <a:rPr lang="en-US" sz="1600" spc="-5" dirty="0" smtClean="0">
                <a:latin typeface="+mj-lt"/>
                <a:cs typeface="Arial"/>
              </a:rPr>
              <a:t>:  </a:t>
            </a:r>
            <a:r>
              <a:rPr lang="en-US" sz="1600" dirty="0">
                <a:latin typeface="+mj-lt"/>
              </a:rPr>
              <a:t>IEEE </a:t>
            </a:r>
            <a:r>
              <a:rPr lang="en-US" sz="1600" dirty="0" smtClean="0">
                <a:latin typeface="+mj-lt"/>
              </a:rPr>
              <a:t>802’s </a:t>
            </a:r>
            <a:r>
              <a:rPr lang="en-US" sz="1600" dirty="0">
                <a:latin typeface="+mj-lt"/>
              </a:rPr>
              <a:t>v</a:t>
            </a:r>
            <a:r>
              <a:rPr lang="en-US" sz="1600" dirty="0" smtClean="0">
                <a:latin typeface="+mj-lt"/>
              </a:rPr>
              <a:t>iews </a:t>
            </a:r>
            <a:r>
              <a:rPr lang="en-US" sz="1600" dirty="0">
                <a:latin typeface="+mj-lt"/>
              </a:rPr>
              <a:t>on Annex 17 to Document 5A/597-E for Sep 2023 WP5A Meeting</a:t>
            </a:r>
            <a:endParaRPr lang="en-US" sz="1600" spc="-5" dirty="0">
              <a:latin typeface="+mj-lt"/>
              <a:cs typeface="Arial"/>
            </a:endParaRPr>
          </a:p>
          <a:p>
            <a:pPr marL="400050" marR="117475" lvl="1" indent="0" algn="just">
              <a:tabLst>
                <a:tab pos="230188" algn="l"/>
              </a:tabLst>
            </a:pPr>
            <a:endParaRPr lang="en-US" sz="14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Tree>
    <p:extLst>
      <p:ext uri="{BB962C8B-B14F-4D97-AF65-F5344CB8AC3E}">
        <p14:creationId xmlns:p14="http://schemas.microsoft.com/office/powerpoint/2010/main" val="21930593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August </a:t>
            </a:r>
            <a:r>
              <a:rPr lang="en-US" sz="1600" dirty="0">
                <a:solidFill>
                  <a:schemeClr val="tx1"/>
                </a:solidFill>
                <a:hlinkClick r:id="rId3"/>
              </a:rPr>
              <a:t>2023 Open Commission Meeting</a:t>
            </a:r>
            <a:r>
              <a:rPr lang="en-US" sz="1600" dirty="0">
                <a:solidFill>
                  <a:schemeClr val="tx1"/>
                </a:solidFill>
              </a:rPr>
              <a:t> is scheduled at 10:30am ET on </a:t>
            </a:r>
            <a:r>
              <a:rPr lang="en-US" sz="1600" dirty="0" smtClean="0">
                <a:solidFill>
                  <a:schemeClr val="tx1"/>
                </a:solidFill>
              </a:rPr>
              <a:t>3 August 2023.</a:t>
            </a:r>
          </a:p>
          <a:p>
            <a:pPr marL="1030288" marR="117475" lvl="2" indent="-230188" algn="just">
              <a:buClrTx/>
              <a:buFont typeface="Times New Roman" pitchFamily="16" charset="0"/>
              <a:buChar char="•"/>
              <a:tabLst>
                <a:tab pos="230188" algn="l"/>
              </a:tabLst>
            </a:pPr>
            <a:r>
              <a:rPr lang="en-US" sz="1600" dirty="0" smtClean="0">
                <a:solidFill>
                  <a:schemeClr val="tx1"/>
                </a:solidFill>
              </a:rPr>
              <a:t>On 18 July 2023, the White House announces </a:t>
            </a:r>
            <a:r>
              <a:rPr lang="en-US" sz="1600" dirty="0" smtClean="0">
                <a:solidFill>
                  <a:schemeClr val="tx1"/>
                </a:solidFill>
                <a:hlinkClick r:id="rId4"/>
              </a:rPr>
              <a:t>Cybersecurity Labeling Program</a:t>
            </a:r>
            <a:r>
              <a:rPr lang="en-US" sz="1600" dirty="0" smtClean="0">
                <a:solidFill>
                  <a:schemeClr val="tx1"/>
                </a:solidFill>
              </a:rPr>
              <a:t> for smart devices.</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400" dirty="0" smtClean="0">
                <a:solidFill>
                  <a:schemeClr val="tx1"/>
                </a:solidFill>
              </a:rPr>
              <a:t>Hong Kong Communications Authority begins a </a:t>
            </a:r>
            <a:r>
              <a:rPr lang="en-US" sz="1400" dirty="0" smtClean="0">
                <a:solidFill>
                  <a:schemeClr val="tx1"/>
                </a:solidFill>
                <a:hlinkClick r:id="rId3"/>
              </a:rPr>
              <a:t>consultation</a:t>
            </a:r>
            <a:r>
              <a:rPr lang="en-US" sz="1400" dirty="0" smtClean="0">
                <a:solidFill>
                  <a:schemeClr val="tx1"/>
                </a:solidFill>
              </a:rPr>
              <a:t> asking for public opinion </a:t>
            </a:r>
            <a:r>
              <a:rPr lang="en-US" sz="1400" dirty="0"/>
              <a:t>on its proposed arrangement in assigning 6570 MHz to 6770 MHz as well as 6925 MHz to 7125 MHz for public mobile services and its proposed methods for setting the related spectrum </a:t>
            </a:r>
            <a:r>
              <a:rPr lang="en-US" sz="1400" dirty="0" err="1"/>
              <a:t>utilisation</a:t>
            </a:r>
            <a:r>
              <a:rPr lang="en-US" sz="1400" dirty="0"/>
              <a:t> </a:t>
            </a:r>
            <a:r>
              <a:rPr lang="en-US" sz="1400" dirty="0" smtClean="0"/>
              <a:t>fee.  The comment submission deadline is 15 August 2023.</a:t>
            </a:r>
          </a:p>
          <a:p>
            <a:pPr marL="1030288" marR="117475" lvl="2" indent="-230188" algn="just">
              <a:buClrTx/>
              <a:buFont typeface="Times New Roman" pitchFamily="16" charset="0"/>
              <a:buChar char="•"/>
              <a:tabLst>
                <a:tab pos="230188" algn="l"/>
              </a:tabLst>
            </a:pPr>
            <a:r>
              <a:rPr lang="en-US" sz="1400" dirty="0" smtClean="0">
                <a:solidFill>
                  <a:schemeClr val="tx1"/>
                </a:solidFill>
              </a:rPr>
              <a:t>On 20 July 2023, India TRAI published its </a:t>
            </a:r>
            <a:r>
              <a:rPr lang="en-US" sz="1400" dirty="0" smtClean="0">
                <a:solidFill>
                  <a:schemeClr val="tx1"/>
                </a:solidFill>
                <a:hlinkClick r:id="rId4"/>
              </a:rPr>
              <a:t>recommendation</a:t>
            </a:r>
            <a:r>
              <a:rPr lang="en-US" sz="1400" dirty="0" smtClean="0">
                <a:solidFill>
                  <a:schemeClr val="tx1"/>
                </a:solidFill>
              </a:rPr>
              <a:t> following its consultation “Leveraging Artificial Intelligence and Big Data in Telecommunication Sector” in late 202.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smtClean="0">
                <a:solidFill>
                  <a:schemeClr val="tx1"/>
                </a:solidFill>
                <a:cs typeface="Arial"/>
              </a:rPr>
              <a:t>Liaison statements </a:t>
            </a:r>
            <a:r>
              <a:rPr lang="en-US" sz="1800" spc="-5" dirty="0" smtClean="0">
                <a:solidFill>
                  <a:schemeClr val="tx1"/>
                </a:solidFill>
                <a:cs typeface="Arial"/>
              </a:rPr>
              <a:t>from Working Party 5D on</a:t>
            </a:r>
          </a:p>
          <a:p>
            <a:pPr marL="1030288" marR="117475" lvl="2" indent="-230188" algn="just">
              <a:buClrTx/>
              <a:buFont typeface="Times New Roman" pitchFamily="16" charset="0"/>
              <a:buChar char="•"/>
              <a:tabLst>
                <a:tab pos="230188" algn="l"/>
              </a:tabLst>
            </a:pPr>
            <a:r>
              <a:rPr lang="en-US" sz="1600" dirty="0" smtClean="0">
                <a:hlinkClick r:id="rId5"/>
              </a:rPr>
              <a:t>framework </a:t>
            </a:r>
            <a:r>
              <a:rPr lang="en-US" sz="1600" dirty="0">
                <a:hlinkClick r:id="rId5"/>
              </a:rPr>
              <a:t>and overall objectives of the future development of IMT for 2030 and </a:t>
            </a:r>
            <a:r>
              <a:rPr lang="en-US" sz="1600" dirty="0" smtClean="0">
                <a:hlinkClick r:id="rId5"/>
              </a:rPr>
              <a:t>beyond</a:t>
            </a:r>
            <a:endParaRPr lang="en-US" sz="1600" dirty="0" smtClean="0"/>
          </a:p>
          <a:p>
            <a:pPr marL="1030288" marR="117475" lvl="2" indent="-230188" algn="just">
              <a:buClrTx/>
              <a:buFont typeface="Times New Roman" pitchFamily="16" charset="0"/>
              <a:buChar char="•"/>
              <a:tabLst>
                <a:tab pos="230188" algn="l"/>
              </a:tabLst>
            </a:pPr>
            <a:r>
              <a:rPr lang="en-US" sz="1600" spc="-5" dirty="0" smtClean="0">
                <a:solidFill>
                  <a:schemeClr val="tx1"/>
                </a:solidFill>
                <a:cs typeface="Arial"/>
                <a:hlinkClick r:id="rId6"/>
              </a:rPr>
              <a:t>the </a:t>
            </a:r>
            <a:r>
              <a:rPr lang="en-US" sz="1600" spc="-5" dirty="0">
                <a:solidFill>
                  <a:schemeClr val="tx1"/>
                </a:solidFill>
                <a:cs typeface="Arial"/>
                <a:hlinkClick r:id="rId6"/>
              </a:rPr>
              <a:t>schedule for updating recommendation ITU-R M.2012 to revision 7</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749188798"/>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 xmlns:a16="http://schemas.microsoft.com/office/drawing/2014/main" val="20000"/>
                    </a:ext>
                  </a:extLst>
                </a:gridCol>
                <a:gridCol w="67818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[CANCELLED]</a:t>
                      </a: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4 August 2023</a:t>
                      </a:r>
                      <a:r>
                        <a:rPr lang="en-US" sz="1500" strike="noStrike" baseline="0" dirty="0">
                          <a:solidFill>
                            <a:schemeClr val="tx1"/>
                          </a:solidFill>
                        </a:rPr>
                        <a:t>, 12:00pm ET to 1:00pm ET</a:t>
                      </a:r>
                    </a:p>
                  </a:txBody>
                  <a:tcPr/>
                </a:tc>
                <a:extLst>
                  <a:ext uri="{0D108BD9-81ED-4DB2-BD59-A6C34878D82A}">
                    <a16:rowId xmlns=""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10 August 2023</a:t>
                      </a:r>
                      <a:r>
                        <a:rPr lang="en-US" sz="1500" baseline="0" dirty="0"/>
                        <a:t>, 3:00pm ET to 3:55pm ET</a:t>
                      </a:r>
                      <a:endParaRPr lang="en-US" sz="1500" dirty="0"/>
                    </a:p>
                  </a:txBody>
                  <a:tcPr/>
                </a:tc>
                <a:extLst>
                  <a:ext uri="{0D108BD9-81ED-4DB2-BD59-A6C34878D82A}">
                    <a16:rowId xmlns="" xmlns:a16="http://schemas.microsoft.com/office/drawing/2014/main"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smtClean="0"/>
                        <a:t>Friday 11 August 2023</a:t>
                      </a:r>
                      <a:r>
                        <a:rPr lang="en-US" sz="1500" strike="noStrike" baseline="0" dirty="0"/>
                        <a:t>, 12:00pm ET to 1:00pm ET</a:t>
                      </a:r>
                    </a:p>
                  </a:txBody>
                  <a:tcPr/>
                </a:tc>
                <a:extLst>
                  <a:ext uri="{0D108BD9-81ED-4DB2-BD59-A6C34878D82A}">
                    <a16:rowId xmlns=""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a:t>
            </a:r>
            <a:r>
              <a:rPr lang="en-US" dirty="0" smtClean="0"/>
              <a:t>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September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session</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a:t>
            </a:r>
            <a:endParaRPr lang="en-US" sz="18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13 June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28 July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a:t>
            </a:r>
            <a:r>
              <a:rPr lang="en-US" sz="1400" strike="sngStrike" dirty="0" smtClean="0">
                <a:solidFill>
                  <a:schemeClr val="tx1"/>
                </a:solidFill>
                <a:latin typeface="Times New Roman" panose="02020603050405020304" pitchFamily="18" charset="0"/>
                <a:ea typeface="Times New Roman" panose="02020603050405020304" pitchFamily="18" charset="0"/>
              </a:rPr>
              <a:t>600.00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28 August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800.00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July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July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Grand Hyatt at </a:t>
            </a:r>
            <a:r>
              <a:rPr lang="es-ES" sz="1800" dirty="0" err="1" smtClean="0"/>
              <a:t>Buckhead</a:t>
            </a:r>
            <a:r>
              <a:rPr lang="es-ES" sz="1800" dirty="0" smtClean="0"/>
              <a:t>, Atlanta, Georgia, USA</a:t>
            </a:r>
            <a:r>
              <a:rPr lang="en-US" sz="1800" dirty="0" smtClean="0"/>
              <a:t>) </a:t>
            </a:r>
            <a:r>
              <a:rPr lang="en-US" sz="1800" spc="-5" dirty="0">
                <a:cs typeface="Arial"/>
              </a:rPr>
              <a:t>begins </a:t>
            </a:r>
            <a:r>
              <a:rPr lang="en-US" sz="1800" spc="-5" dirty="0" smtClean="0">
                <a:cs typeface="Arial"/>
              </a:rPr>
              <a:t>on 13 June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ET, 25 August 2023 </a:t>
            </a:r>
            <a:r>
              <a:rPr lang="en-US" sz="1400" dirty="0">
                <a:solidFill>
                  <a:srgbClr val="FF0000"/>
                </a:solidFill>
              </a:rPr>
              <a:t>whichever comes first</a:t>
            </a:r>
            <a:r>
              <a:rPr lang="en-US" sz="1400" dirty="0" smtClean="0">
                <a:solidFill>
                  <a:srgbClr val="FF0000"/>
                </a:solidFill>
              </a:rPr>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Tree>
    <p:extLst>
      <p:ext uri="{BB962C8B-B14F-4D97-AF65-F5344CB8AC3E}">
        <p14:creationId xmlns:p14="http://schemas.microsoft.com/office/powerpoint/2010/main" val="15114201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August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a:solidFill>
                  <a:srgbClr val="FF0000"/>
                </a:solidFill>
                <a:latin typeface="+mj-lt"/>
                <a:cs typeface="Arial" panose="020B0604020202020204" pitchFamily="34" charset="0"/>
              </a:rPr>
              <a:t>Secretary:  </a:t>
            </a:r>
            <a:r>
              <a:rPr lang="en-US" altLang="en-US" sz="1600" dirty="0" smtClean="0">
                <a:solidFill>
                  <a:srgbClr val="FF0000"/>
                </a:solidFill>
                <a:latin typeface="+mj-lt"/>
                <a:cs typeface="Arial" panose="020B0604020202020204" pitchFamily="34" charset="0"/>
              </a:rPr>
              <a:t>VACANT</a:t>
            </a:r>
            <a:endParaRPr lang="en-US" altLang="en-US" sz="1600"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14 July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55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11</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17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15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interim from 10 September to 15 September, 2023, an credited session</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None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15:59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August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August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a:t>
            </a:r>
            <a:r>
              <a:rPr lang="en-US" sz="1600" b="0" i="1" spc="-5" dirty="0" smtClean="0">
                <a:latin typeface="+mj-lt"/>
                <a:cs typeface="Arial"/>
              </a:rPr>
              <a:t>by </a:t>
            </a:r>
            <a:r>
              <a:rPr lang="en-US" sz="1600" b="0" i="1" spc="-5" dirty="0">
                <a:latin typeface="+mj-lt"/>
                <a:cs typeface="Arial"/>
              </a:rPr>
              <a:t>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a:t>
            </a:r>
            <a:r>
              <a:rPr lang="en-US" sz="1800" i="1" spc="-5" dirty="0" smtClean="0">
                <a:solidFill>
                  <a:srgbClr val="00B050"/>
                </a:solidFill>
                <a:cs typeface="Arial"/>
              </a:rPr>
              <a:t>Japan MIC’s consultation</a:t>
            </a:r>
          </a:p>
          <a:p>
            <a:pPr marL="230188" marR="117475" indent="-230188" algn="just">
              <a:buFont typeface="Times New Roman" pitchFamily="16" charset="0"/>
              <a:buChar char="•"/>
              <a:tabLst>
                <a:tab pos="230188" algn="l"/>
              </a:tabLst>
            </a:pPr>
            <a:r>
              <a:rPr lang="en-US" sz="1800" i="1" dirty="0" smtClean="0">
                <a:solidFill>
                  <a:srgbClr val="00B050"/>
                </a:solidFill>
              </a:rPr>
              <a:t>Review:  </a:t>
            </a:r>
            <a:r>
              <a:rPr lang="en-US" sz="1800" i="1" dirty="0">
                <a:solidFill>
                  <a:srgbClr val="00B050"/>
                </a:solidFill>
              </a:rPr>
              <a:t>ITU-R Working Party 5A </a:t>
            </a:r>
            <a:r>
              <a:rPr lang="en-US" sz="1800" i="1" dirty="0" smtClean="0">
                <a:solidFill>
                  <a:srgbClr val="00B050"/>
                </a:solidFill>
              </a:rPr>
              <a:t>submissions (if time permits)</a:t>
            </a: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(weekly meeting schedule and mixed-mode meeting reservation) </a:t>
            </a:r>
          </a:p>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72378</TotalTime>
  <Words>2021</Words>
  <Application>Microsoft Office PowerPoint</Application>
  <PresentationFormat>Widescreen</PresentationFormat>
  <Paragraphs>379</Paragraphs>
  <Slides>20</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Japan MIC’s consultation (1)</vt:lpstr>
      <vt:lpstr>Japan MIC’s consultation (2)</vt:lpstr>
      <vt:lpstr>ITU-R Working Party 5A submissions</vt:lpstr>
      <vt:lpstr>General discussion items (1)</vt:lpstr>
      <vt:lpstr>General discussion items (2)</vt:lpstr>
      <vt:lpstr>Meeting schedule in the next 8 days</vt:lpstr>
      <vt:lpstr>Meeting and hotel reservation for the 2023 September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18-23/0079r3</dc:title>
  <dc:creator/>
  <cp:keywords>3 August 2023</cp:keywords>
  <cp:lastModifiedBy>Edward Au</cp:lastModifiedBy>
  <cp:revision>5496</cp:revision>
  <cp:lastPrinted>1601-01-01T00:00:00Z</cp:lastPrinted>
  <dcterms:created xsi:type="dcterms:W3CDTF">2016-03-03T14:54:45Z</dcterms:created>
  <dcterms:modified xsi:type="dcterms:W3CDTF">2023-08-04T15:46:44Z</dcterms:modified>
  <cp:category>IEEE 802.18 RR-TAG agenda</cp:category>
</cp:coreProperties>
</file>