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13" r:id="rId13"/>
    <p:sldId id="914" r:id="rId14"/>
    <p:sldId id="882" r:id="rId15"/>
    <p:sldId id="901" r:id="rId16"/>
    <p:sldId id="898" r:id="rId17"/>
    <p:sldId id="912"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42793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13994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2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802.18-23/0074r1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76-01-0000-rr-tag-minutes-22-june-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83-0000-status-of-ongoing-consultations-and-tag-documents-for-approval.docx" TargetMode="External"/><Relationship Id="rId7"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mcmc.gov.my/en/media/announcements/public-consultation-on-proposed-malaysia%E2%80%99s-pos-1" TargetMode="External"/><Relationship Id="rId4" Type="http://schemas.openxmlformats.org/officeDocument/2006/relationships/hyperlink" Target="https://www.soumu.go.jp/menu_news/s-news/01kiban12_02000151.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mcmc.gov.my/en/media/announcements/public-consultation-on-proposed-malaysia%E2%80%99s-pos-1"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3/18-23-0077-04-0000-proposed-response-to-malaysia-mcmc-s-consultation-on-wrc-23.doc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8/august-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whitehouse.gov/briefing-room/statements-releases/2023/07/18/biden-harris-administration-announces-cybersecurity-labeling-program-for-smart-devices-to-protect-american-consumer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coms-auth.hk/filemanager/en/content_711/cp20230718.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trai.gov.in/sites/default/files/Recommendation_20072023_0.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yatt.com/en-US/group-booking/ATLGH/G-IE23"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27 July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22 June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18-23/0076r1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Seconded:  </a:t>
            </a:r>
          </a:p>
          <a:p>
            <a:pPr marL="630238" marR="117475" lvl="1" indent="-230188" algn="just">
              <a:buChar char="•"/>
              <a:tabLst>
                <a:tab pos="230188" algn="l"/>
              </a:tabLst>
            </a:pPr>
            <a:r>
              <a:rPr lang="en-US" sz="1600" spc="-5" dirty="0" smtClean="0">
                <a:latin typeface="+mj-lt"/>
                <a:cs typeface="Arial"/>
              </a:rPr>
              <a:t>Discussion:  </a:t>
            </a:r>
          </a:p>
          <a:p>
            <a:pPr marL="630238" marR="117475" lvl="1" indent="-230188" algn="just">
              <a:buChar char="•"/>
              <a:tabLst>
                <a:tab pos="230188" algn="l"/>
              </a:tabLst>
            </a:pPr>
            <a:r>
              <a:rPr lang="en-US" sz="1600" spc="-5" dirty="0" smtClean="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18-22/0035r83</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a:t>
            </a:r>
            <a:r>
              <a:rPr lang="en-US" sz="1600" spc="-5" dirty="0" smtClean="0">
                <a:solidFill>
                  <a:schemeClr val="tx1"/>
                </a:solidFill>
                <a:cs typeface="Arial"/>
              </a:rPr>
              <a:t> </a:t>
            </a:r>
            <a:r>
              <a:rPr lang="en-US" sz="1600" spc="-5" dirty="0">
                <a:solidFill>
                  <a:schemeClr val="tx1"/>
                </a:solidFill>
                <a:cs typeface="Arial"/>
              </a:rPr>
              <a:t>August </a:t>
            </a:r>
            <a:r>
              <a:rPr lang="en-US" sz="1600" spc="-5" dirty="0" smtClean="0">
                <a:solidFill>
                  <a:schemeClr val="tx1"/>
                </a:solidFill>
                <a:cs typeface="Arial"/>
              </a:rPr>
              <a:t>2023:</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Japan MIC:  </a:t>
            </a:r>
            <a:r>
              <a:rPr lang="en-US" sz="1600" dirty="0" smtClean="0">
                <a:hlinkClick r:id="rId4"/>
              </a:rPr>
              <a:t>Call </a:t>
            </a:r>
            <a:r>
              <a:rPr lang="en-US" sz="1600" dirty="0">
                <a:hlinkClick r:id="rId4"/>
              </a:rPr>
              <a:t>for comments on “Technical conditions for introduction of broadband wireless LAN” and “Technical conditions for advanced use of wireless LAN systems</a:t>
            </a:r>
            <a:r>
              <a:rPr lang="en-US" sz="1600" dirty="0" smtClean="0">
                <a:hlinkClick r:id="rId4"/>
              </a:rPr>
              <a:t>”</a:t>
            </a:r>
            <a:endParaRPr lang="en-US" sz="1600" dirty="0" smtClean="0"/>
          </a:p>
          <a:p>
            <a:pPr marL="1030288" marR="117475" lvl="2" indent="-230188" algn="just">
              <a:spcBef>
                <a:spcPts val="600"/>
              </a:spcBef>
              <a:buFont typeface="Times New Roman" pitchFamily="16" charset="0"/>
              <a:buChar char="•"/>
              <a:tabLst>
                <a:tab pos="230188" algn="l"/>
              </a:tabLst>
            </a:pPr>
            <a:r>
              <a:rPr lang="en-US" sz="1600" dirty="0" smtClean="0"/>
              <a:t>Malaysia </a:t>
            </a:r>
            <a:r>
              <a:rPr lang="en-US" sz="1600" dirty="0"/>
              <a:t>MCMC:  </a:t>
            </a:r>
            <a:r>
              <a:rPr lang="en-US" sz="1600" dirty="0">
                <a:hlinkClick r:id="rId5"/>
              </a:rPr>
              <a:t>Public consultation on proposed Malaysia's positions for World </a:t>
            </a:r>
            <a:r>
              <a:rPr lang="en-US" sz="1600" dirty="0" err="1">
                <a:hlinkClick r:id="rId5"/>
              </a:rPr>
              <a:t>Radiocommnication</a:t>
            </a:r>
            <a:r>
              <a:rPr lang="en-US" sz="1600" dirty="0">
                <a:hlinkClick r:id="rId5"/>
              </a:rPr>
              <a:t> Conference 2023 (WRC-23) agenda items</a:t>
            </a:r>
            <a:endParaRPr lang="en-GB" sz="16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24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7"/>
              </a:rPr>
              <a:t>Consultation:  Hybrid sharing: enabling both licensed mobile and Wi-Fi users to access the upper 6 GHz band</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Malaysia MCMC’s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t>Public </a:t>
            </a:r>
            <a:r>
              <a:rPr lang="en-US" sz="1800" dirty="0"/>
              <a:t>consultation on proposed Malaysia's positions for World </a:t>
            </a:r>
            <a:r>
              <a:rPr lang="en-US" sz="1800" dirty="0" err="1"/>
              <a:t>Radiocommunication</a:t>
            </a:r>
            <a:r>
              <a:rPr lang="en-US" sz="1800" dirty="0"/>
              <a:t> Conference 2023 (WRC-23) agenda items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17 July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 16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www.mcmc.gov.my/en/media/announcements/public-consultation-on-proposed-malaysia%E2%80%99s-pos-1</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18-23/0077r4</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87494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18-23/0077r4 </a:t>
            </a:r>
            <a:r>
              <a:rPr lang="en-US" sz="1800" spc="-5" dirty="0" smtClean="0">
                <a:solidFill>
                  <a:srgbClr val="3333CC"/>
                </a:solidFill>
                <a:latin typeface="+mj-lt"/>
                <a:cs typeface="Arial"/>
              </a:rPr>
              <a:t>[Placeholder]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Malaysia Malaysian Communications and Multimedia Commission (MCMC)’s </a:t>
            </a:r>
            <a:r>
              <a:rPr lang="en-US" sz="1800" spc="-5" dirty="0">
                <a:solidFill>
                  <a:schemeClr val="tx1"/>
                </a:solidFill>
                <a:cs typeface="Arial"/>
              </a:rPr>
              <a:t>consultation </a:t>
            </a:r>
            <a:r>
              <a:rPr lang="en-US" sz="1800" spc="-5" dirty="0" smtClean="0">
                <a:solidFill>
                  <a:schemeClr val="tx1"/>
                </a:solidFill>
                <a:cs typeface="Arial"/>
              </a:rPr>
              <a:t>“</a:t>
            </a:r>
            <a:r>
              <a:rPr lang="en-US" sz="1800" dirty="0"/>
              <a:t>Public consultation on proposed Malaysia's positions for World </a:t>
            </a:r>
            <a:r>
              <a:rPr lang="en-US" sz="1800" dirty="0" err="1"/>
              <a:t>Radiocommunication</a:t>
            </a:r>
            <a:r>
              <a:rPr lang="en-US" sz="1800" dirty="0"/>
              <a:t> Conference 2023 (WRC-23) agenda </a:t>
            </a:r>
            <a:r>
              <a:rPr lang="en-US" sz="1800" dirty="0" smtClean="0"/>
              <a:t>items”</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Malaysia MCMC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Malaysia MCMC’s consultation (2)</a:t>
            </a:r>
            <a:endParaRPr lang="en-US" sz="2800" dirty="0">
              <a:solidFill>
                <a:srgbClr val="0070C0"/>
              </a:solidFill>
            </a:endParaRPr>
          </a:p>
        </p:txBody>
      </p:sp>
    </p:spTree>
    <p:extLst>
      <p:ext uri="{BB962C8B-B14F-4D97-AF65-F5344CB8AC3E}">
        <p14:creationId xmlns:p14="http://schemas.microsoft.com/office/powerpoint/2010/main" val="2916504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August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3 August 2023</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smtClean="0">
                <a:solidFill>
                  <a:schemeClr val="tx1"/>
                </a:solidFill>
              </a:rPr>
              <a:t>On 18 July 2023, the White House announces </a:t>
            </a:r>
            <a:r>
              <a:rPr lang="en-US" sz="1600" dirty="0" smtClean="0">
                <a:solidFill>
                  <a:schemeClr val="tx1"/>
                </a:solidFill>
                <a:hlinkClick r:id="rId4"/>
              </a:rPr>
              <a:t>Cybersecurity Labeling Program</a:t>
            </a:r>
            <a:r>
              <a:rPr lang="en-US" sz="1600" dirty="0" smtClean="0">
                <a:solidFill>
                  <a:schemeClr val="tx1"/>
                </a:solidFill>
              </a:rPr>
              <a:t> for smart devices.</a:t>
            </a:r>
            <a:endParaRPr lang="en-US" sz="16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400" dirty="0" smtClean="0">
                <a:solidFill>
                  <a:schemeClr val="tx1"/>
                </a:solidFill>
              </a:rPr>
              <a:t>Hong Kong Communications Authority begins a </a:t>
            </a:r>
            <a:r>
              <a:rPr lang="en-US" sz="1400" dirty="0" smtClean="0">
                <a:solidFill>
                  <a:schemeClr val="tx1"/>
                </a:solidFill>
                <a:hlinkClick r:id="rId3"/>
              </a:rPr>
              <a:t>consultation</a:t>
            </a:r>
            <a:r>
              <a:rPr lang="en-US" sz="1400" dirty="0" smtClean="0">
                <a:solidFill>
                  <a:schemeClr val="tx1"/>
                </a:solidFill>
              </a:rPr>
              <a:t> asking for public opinion </a:t>
            </a:r>
            <a:r>
              <a:rPr lang="en-US" sz="1400" dirty="0"/>
              <a:t>on its proposed arrangement in assigning 6570 MHz to 6770 MHz as well as 6925 MHz to 7125 MHz for public mobile services and its proposed methods for setting the related spectrum </a:t>
            </a:r>
            <a:r>
              <a:rPr lang="en-US" sz="1400" dirty="0" err="1"/>
              <a:t>utilisation</a:t>
            </a:r>
            <a:r>
              <a:rPr lang="en-US" sz="1400" dirty="0"/>
              <a:t> </a:t>
            </a:r>
            <a:r>
              <a:rPr lang="en-US" sz="1400" dirty="0" smtClean="0"/>
              <a:t>fee.  The comment submission deadline is 15 August 2023.</a:t>
            </a:r>
          </a:p>
          <a:p>
            <a:pPr marL="1030288" marR="117475" lvl="2" indent="-230188" algn="just">
              <a:buClrTx/>
              <a:buFont typeface="Times New Roman" pitchFamily="16" charset="0"/>
              <a:buChar char="•"/>
              <a:tabLst>
                <a:tab pos="230188" algn="l"/>
              </a:tabLst>
            </a:pPr>
            <a:r>
              <a:rPr lang="en-US" sz="1400" dirty="0" smtClean="0">
                <a:solidFill>
                  <a:schemeClr val="tx1"/>
                </a:solidFill>
              </a:rPr>
              <a:t>On 20 July 2023, India TRAI published its </a:t>
            </a:r>
            <a:r>
              <a:rPr lang="en-US" sz="1400" dirty="0" smtClean="0">
                <a:solidFill>
                  <a:schemeClr val="tx1"/>
                </a:solidFill>
                <a:hlinkClick r:id="rId4"/>
              </a:rPr>
              <a:t>recommendation</a:t>
            </a:r>
            <a:r>
              <a:rPr lang="en-US" sz="1400" dirty="0" smtClean="0">
                <a:solidFill>
                  <a:schemeClr val="tx1"/>
                </a:solidFill>
              </a:rPr>
              <a:t> following its consultation “Leveraging Artificial Intelligence and Big Data in Telecommunication Sector” in late 202.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hlinkClick r:id="rId5"/>
              </a:rPr>
              <a:t>Liaison statement</a:t>
            </a:r>
            <a:r>
              <a:rPr lang="en-US" sz="1800" spc="-5" dirty="0" smtClean="0">
                <a:solidFill>
                  <a:schemeClr val="tx1"/>
                </a:solidFill>
                <a:cs typeface="Arial"/>
              </a:rPr>
              <a:t> from Working Party 5D on IMT-2030</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88822254"/>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smtClean="0">
                          <a:solidFill>
                            <a:schemeClr val="tx1"/>
                          </a:solidFill>
                        </a:rPr>
                        <a:t>[CANCELLED]</a:t>
                      </a:r>
                      <a:endParaRPr lang="en-US" sz="1500" strike="noStrike" baseline="0"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28 July 2023</a:t>
                      </a:r>
                      <a:r>
                        <a:rPr lang="en-US" sz="1500" strike="noStrike" baseline="0" dirty="0">
                          <a:solidFill>
                            <a:schemeClr val="tx1"/>
                          </a:solidFill>
                        </a:rPr>
                        <a:t>,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3 August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4 August 2023</a:t>
                      </a:r>
                      <a:r>
                        <a:rPr lang="en-US" sz="1500" strike="no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28 July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1511420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interim from 10 September to 15 September,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July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a:solidFill>
                  <a:srgbClr val="FF0000"/>
                </a:solidFill>
                <a:latin typeface="+mj-lt"/>
                <a:cs typeface="Arial" panose="020B0604020202020204" pitchFamily="34" charset="0"/>
              </a:rPr>
              <a:t>Secretary:  </a:t>
            </a:r>
            <a:r>
              <a:rPr lang="en-US" altLang="en-US" sz="1600" dirty="0" smtClean="0">
                <a:solidFill>
                  <a:srgbClr val="FF0000"/>
                </a:solidFill>
                <a:latin typeface="+mj-lt"/>
                <a:cs typeface="Arial" panose="020B0604020202020204" pitchFamily="34" charset="0"/>
              </a:rPr>
              <a:t>VACANT</a:t>
            </a:r>
            <a:endParaRPr lang="en-US" altLang="en-US" sz="1600"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14 July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11</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July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Malaysia MCMC’s consultation</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630238" marR="117475" lvl="1" indent="-230188" algn="just">
              <a:buFont typeface="Times New Roman" pitchFamily="16" charset="0"/>
              <a:buChar char="•"/>
              <a:tabLst>
                <a:tab pos="230188" algn="l"/>
              </a:tabLst>
            </a:pPr>
            <a:r>
              <a:rPr lang="en-US" sz="1600" spc="-5" dirty="0">
                <a:cs typeface="Arial"/>
              </a:rPr>
              <a:t>Liaison from ITU-R Working Party 5D on </a:t>
            </a:r>
            <a:r>
              <a:rPr lang="en-US" sz="1600" spc="-5" dirty="0" smtClean="0">
                <a:cs typeface="Arial"/>
              </a:rPr>
              <a:t>IMT-2030</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72167</TotalTime>
  <Words>1819</Words>
  <Application>Microsoft Office PowerPoint</Application>
  <PresentationFormat>Widescreen</PresentationFormat>
  <Paragraphs>357</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Malaysia MCMC’s consultation (1)</vt:lpstr>
      <vt:lpstr>Malaysia MCMC’s consultation (2)</vt:lpstr>
      <vt:lpstr>General discussion items (1)</vt:lpstr>
      <vt:lpstr>General discussion items (2)</vt:lpstr>
      <vt:lpstr>Meeting schedule in the next 8 days</vt:lpstr>
      <vt:lpstr>Meeting and hotel reservation for the 2023 September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18-23/0074r1</dc:title>
  <dc:creator/>
  <cp:keywords>27 July 2023</cp:keywords>
  <cp:lastModifiedBy>Edward Au</cp:lastModifiedBy>
  <cp:revision>5456</cp:revision>
  <cp:lastPrinted>1601-01-01T00:00:00Z</cp:lastPrinted>
  <dcterms:created xsi:type="dcterms:W3CDTF">2016-03-03T14:54:45Z</dcterms:created>
  <dcterms:modified xsi:type="dcterms:W3CDTF">2023-07-27T13:21:02Z</dcterms:modified>
  <cp:category>IEEE 802.18 RR-TAG agenda</cp:category>
</cp:coreProperties>
</file>