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1" r:id="rId5"/>
    <p:sldId id="394" r:id="rId6"/>
    <p:sldId id="688" r:id="rId7"/>
    <p:sldId id="683" r:id="rId8"/>
    <p:sldId id="694" r:id="rId9"/>
    <p:sldId id="257" r:id="rId10"/>
    <p:sldId id="693" r:id="rId11"/>
    <p:sldId id="695" r:id="rId12"/>
    <p:sldId id="691" r:id="rId13"/>
    <p:sldId id="692" r:id="rId14"/>
    <p:sldId id="696" r:id="rId15"/>
    <p:sldId id="690" r:id="rId16"/>
    <p:sldId id="689" r:id="rId17"/>
    <p:sldId id="684" r:id="rId18"/>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851224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2447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04151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8</a:t>
            </a:fld>
            <a:endParaRPr lang="en-GB" altLang="en-US"/>
          </a:p>
        </p:txBody>
      </p:sp>
    </p:spTree>
    <p:extLst>
      <p:ext uri="{BB962C8B-B14F-4D97-AF65-F5344CB8AC3E}">
        <p14:creationId xmlns:p14="http://schemas.microsoft.com/office/powerpoint/2010/main" val="2080951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July 2023</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(Self)</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July 2023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2023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(Self)</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July 2023</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(Self)</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804498" y="331014"/>
            <a:ext cx="34111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802.18-23/0070r2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ransition.fcc.gov/oet/spectrum/table/fcctable.pdf" TargetMode="External"/><Relationship Id="rId2" Type="http://schemas.openxmlformats.org/officeDocument/2006/relationships/hyperlink" Target="https://www.ntia.doc.gov/files/ntia/publications/2003-allochrt.pdf" TargetMode="External"/><Relationship Id="rId1" Type="http://schemas.openxmlformats.org/officeDocument/2006/relationships/slideLayout" Target="../slideLayouts/slideLayout2.xml"/><Relationship Id="rId6" Type="http://schemas.openxmlformats.org/officeDocument/2006/relationships/hyperlink" Target="https://www.itu.int/en/ITU-D/Spectrum-Broadcasting/Documents/Publications/Guidelines-NTFA-E.pdf" TargetMode="External"/><Relationship Id="rId5" Type="http://schemas.openxmlformats.org/officeDocument/2006/relationships/hyperlink" Target="https://www.itu.int/dms_pub/itu-r/opb/reg/R-REG-RR-2020-ZPF-E.zip" TargetMode="External"/><Relationship Id="rId4" Type="http://schemas.openxmlformats.org/officeDocument/2006/relationships/hyperlink" Target="https://www.itu.int/ITU-D/study_groups/SGP_2002-2006/JGRES09/CEPT2.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18" Type="http://schemas.openxmlformats.org/officeDocument/2006/relationships/image" Target="../media/image19.jpeg"/><Relationship Id="rId3" Type="http://schemas.openxmlformats.org/officeDocument/2006/relationships/image" Target="../media/image4.jpeg"/><Relationship Id="rId21" Type="http://schemas.openxmlformats.org/officeDocument/2006/relationships/image" Target="../media/image22.jpeg"/><Relationship Id="rId7" Type="http://schemas.openxmlformats.org/officeDocument/2006/relationships/image" Target="../media/image8.jpeg"/><Relationship Id="rId12" Type="http://schemas.openxmlformats.org/officeDocument/2006/relationships/image" Target="../media/image13.jpeg"/><Relationship Id="rId17" Type="http://schemas.openxmlformats.org/officeDocument/2006/relationships/image" Target="../media/image18.jpeg"/><Relationship Id="rId2" Type="http://schemas.openxmlformats.org/officeDocument/2006/relationships/image" Target="../media/image3.jpeg"/><Relationship Id="rId16" Type="http://schemas.openxmlformats.org/officeDocument/2006/relationships/image" Target="../media/image17.jpeg"/><Relationship Id="rId20" Type="http://schemas.openxmlformats.org/officeDocument/2006/relationships/image" Target="../media/image21.jpeg"/><Relationship Id="rId1" Type="http://schemas.openxmlformats.org/officeDocument/2006/relationships/slideLayout" Target="../slideLayouts/slideLayout6.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5" Type="http://schemas.openxmlformats.org/officeDocument/2006/relationships/image" Target="../media/image16.jpeg"/><Relationship Id="rId23" Type="http://schemas.openxmlformats.org/officeDocument/2006/relationships/image" Target="../media/image24.jpeg"/><Relationship Id="rId10" Type="http://schemas.openxmlformats.org/officeDocument/2006/relationships/image" Target="../media/image11.jpeg"/><Relationship Id="rId19" Type="http://schemas.openxmlformats.org/officeDocument/2006/relationships/image" Target="../media/image20.jpeg"/><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image" Target="../media/image15.jpeg"/><Relationship Id="rId22" Type="http://schemas.openxmlformats.org/officeDocument/2006/relationships/image" Target="../media/image2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5.jpeg"/><Relationship Id="rId7" Type="http://schemas.openxmlformats.org/officeDocument/2006/relationships/image" Target="../media/image29.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(Self)</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dirty="0"/>
              <a:t>Spectrum Sensibilities: 2030 and Beyond</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2023-07-11</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206180568"/>
              </p:ext>
            </p:extLst>
          </p:nvPr>
        </p:nvGraphicFramePr>
        <p:xfrm>
          <a:off x="1497013" y="2608263"/>
          <a:ext cx="7897812" cy="2286000"/>
        </p:xfrm>
        <a:graphic>
          <a:graphicData uri="http://schemas.openxmlformats.org/presentationml/2006/ole">
            <mc:AlternateContent xmlns:mc="http://schemas.openxmlformats.org/markup-compatibility/2006">
              <mc:Choice xmlns:v="urn:schemas-microsoft-com:vml" Requires="v">
                <p:oleObj name="Document" r:id="rId3" imgW="8091212" imgH="2353187" progId="Word.Document.8">
                  <p:embed/>
                </p:oleObj>
              </mc:Choice>
              <mc:Fallback>
                <p:oleObj name="Document" r:id="rId3" imgW="8091212" imgH="2353187"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497013" y="2608263"/>
                        <a:ext cx="789781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F2A9370F-25ED-AD25-9B6F-138F181E6136}"/>
              </a:ext>
            </a:extLst>
          </p:cNvPr>
          <p:cNvSpPr>
            <a:spLocks noGrp="1"/>
          </p:cNvSpPr>
          <p:nvPr>
            <p:ph type="dt" sz="half" idx="10"/>
          </p:nvPr>
        </p:nvSpPr>
        <p:spPr>
          <a:xfrm>
            <a:off x="928688" y="324135"/>
            <a:ext cx="1224694" cy="276999"/>
          </a:xfrm>
        </p:spPr>
        <p:txBody>
          <a:bodyPr/>
          <a:lstStyle/>
          <a:p>
            <a:pPr>
              <a:defRPr/>
            </a:pPr>
            <a:r>
              <a:rPr lang="en-US" altLang="en-US"/>
              <a:t>July 2023</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A784-CC72-1E9C-10C3-DF3F586442E2}"/>
              </a:ext>
            </a:extLst>
          </p:cNvPr>
          <p:cNvSpPr>
            <a:spLocks noGrp="1"/>
          </p:cNvSpPr>
          <p:nvPr>
            <p:ph type="title"/>
          </p:nvPr>
        </p:nvSpPr>
        <p:spPr/>
        <p:txBody>
          <a:bodyPr/>
          <a:lstStyle/>
          <a:p>
            <a:r>
              <a:rPr lang="en-US" dirty="0"/>
              <a:t>Things To Consider for Remapping</a:t>
            </a:r>
          </a:p>
        </p:txBody>
      </p:sp>
      <p:sp>
        <p:nvSpPr>
          <p:cNvPr id="3" name="Content Placeholder 2">
            <a:extLst>
              <a:ext uri="{FF2B5EF4-FFF2-40B4-BE49-F238E27FC236}">
                <a16:creationId xmlns:a16="http://schemas.microsoft.com/office/drawing/2014/main" id="{4524BB86-C585-08F2-E4B2-0860A8C8F745}"/>
              </a:ext>
            </a:extLst>
          </p:cNvPr>
          <p:cNvSpPr>
            <a:spLocks noGrp="1"/>
          </p:cNvSpPr>
          <p:nvPr>
            <p:ph idx="1"/>
          </p:nvPr>
        </p:nvSpPr>
        <p:spPr/>
        <p:txBody>
          <a:bodyPr/>
          <a:lstStyle/>
          <a:p>
            <a:r>
              <a:rPr lang="en-US" dirty="0"/>
              <a:t>Link range requirements</a:t>
            </a:r>
          </a:p>
          <a:p>
            <a:r>
              <a:rPr lang="en-US" dirty="0"/>
              <a:t>Link capacity requirements</a:t>
            </a:r>
          </a:p>
          <a:p>
            <a:r>
              <a:rPr lang="en-US" dirty="0"/>
              <a:t>Link resilience requirements</a:t>
            </a:r>
          </a:p>
          <a:p>
            <a:r>
              <a:rPr lang="en-US" dirty="0"/>
              <a:t>Need for 24/7/365 operation</a:t>
            </a:r>
          </a:p>
          <a:p>
            <a:r>
              <a:rPr lang="en-US" dirty="0"/>
              <a:t>Transmitter power source</a:t>
            </a:r>
          </a:p>
          <a:p>
            <a:pPr lvl="1"/>
            <a:r>
              <a:rPr lang="en-US" dirty="0"/>
              <a:t>Mains vs batteries vs solar vs ambient, etc.</a:t>
            </a:r>
          </a:p>
          <a:p>
            <a:r>
              <a:rPr lang="en-US" dirty="0"/>
              <a:t>Is fiber a better alternative?</a:t>
            </a:r>
          </a:p>
          <a:p>
            <a:r>
              <a:rPr lang="en-US" dirty="0"/>
              <a:t>Broadcast vs Internet</a:t>
            </a:r>
          </a:p>
          <a:p>
            <a:r>
              <a:rPr lang="en-US" dirty="0"/>
              <a:t>Point-to-Point vs Internet</a:t>
            </a:r>
          </a:p>
          <a:p>
            <a:r>
              <a:rPr lang="en-US" dirty="0"/>
              <a:t>Ideas?</a:t>
            </a:r>
          </a:p>
        </p:txBody>
      </p:sp>
      <p:sp>
        <p:nvSpPr>
          <p:cNvPr id="4" name="Footer Placeholder 3">
            <a:extLst>
              <a:ext uri="{FF2B5EF4-FFF2-40B4-BE49-F238E27FC236}">
                <a16:creationId xmlns:a16="http://schemas.microsoft.com/office/drawing/2014/main" id="{E8862EC7-F250-A750-94B3-11469FBB9773}"/>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D1D03B0C-7813-D82D-C954-1659098FAD5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10</a:t>
            </a:fld>
            <a:endParaRPr lang="en-GB" altLang="en-US"/>
          </a:p>
        </p:txBody>
      </p:sp>
      <p:sp>
        <p:nvSpPr>
          <p:cNvPr id="6" name="Date Placeholder 5">
            <a:extLst>
              <a:ext uri="{FF2B5EF4-FFF2-40B4-BE49-F238E27FC236}">
                <a16:creationId xmlns:a16="http://schemas.microsoft.com/office/drawing/2014/main" id="{4565F3B6-634A-5987-777C-DDDB78562D57}"/>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74174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FD52-275D-1B36-7AB1-FFD3980E6991}"/>
              </a:ext>
            </a:extLst>
          </p:cNvPr>
          <p:cNvSpPr>
            <a:spLocks noGrp="1"/>
          </p:cNvSpPr>
          <p:nvPr>
            <p:ph type="title"/>
          </p:nvPr>
        </p:nvSpPr>
        <p:spPr/>
        <p:txBody>
          <a:bodyPr/>
          <a:lstStyle/>
          <a:p>
            <a:r>
              <a:rPr lang="en-US" dirty="0"/>
              <a:t>Spectrum Inventory is the First Step</a:t>
            </a:r>
          </a:p>
        </p:txBody>
      </p:sp>
      <p:sp>
        <p:nvSpPr>
          <p:cNvPr id="3" name="Content Placeholder 2">
            <a:extLst>
              <a:ext uri="{FF2B5EF4-FFF2-40B4-BE49-F238E27FC236}">
                <a16:creationId xmlns:a16="http://schemas.microsoft.com/office/drawing/2014/main" id="{E31C0DD3-FBA6-D51B-95FF-7A890F73A70D}"/>
              </a:ext>
            </a:extLst>
          </p:cNvPr>
          <p:cNvSpPr>
            <a:spLocks noGrp="1"/>
          </p:cNvSpPr>
          <p:nvPr>
            <p:ph idx="1"/>
          </p:nvPr>
        </p:nvSpPr>
        <p:spPr/>
        <p:txBody>
          <a:bodyPr/>
          <a:lstStyle/>
          <a:p>
            <a:r>
              <a:rPr lang="en-US" dirty="0"/>
              <a:t>Regulators must first know what actually is on the map</a:t>
            </a:r>
          </a:p>
          <a:p>
            <a:pPr lvl="1"/>
            <a:r>
              <a:rPr lang="en-US" dirty="0"/>
              <a:t>Transmitters may be still in useful operation or have gone</a:t>
            </a:r>
          </a:p>
          <a:p>
            <a:pPr lvl="2"/>
            <a:r>
              <a:rPr lang="en-US" dirty="0"/>
              <a:t>e.g. Transmitters wiped off the geographical map by hurricane Katrina remained on the spectrum map</a:t>
            </a:r>
          </a:p>
          <a:p>
            <a:pPr lvl="1"/>
            <a:r>
              <a:rPr lang="en-US" dirty="0"/>
              <a:t>Expired experimental licenses</a:t>
            </a:r>
          </a:p>
          <a:p>
            <a:r>
              <a:rPr lang="en-US" dirty="0"/>
              <a:t>Review legacy protection criteria</a:t>
            </a:r>
          </a:p>
          <a:p>
            <a:pPr lvl="1"/>
            <a:r>
              <a:rPr lang="en-US" dirty="0"/>
              <a:t>No interference or no harmful interference</a:t>
            </a:r>
          </a:p>
          <a:p>
            <a:r>
              <a:rPr lang="en-US" dirty="0"/>
              <a:t>When will the system’s useful life end?</a:t>
            </a:r>
          </a:p>
          <a:p>
            <a:endParaRPr lang="en-US" dirty="0"/>
          </a:p>
          <a:p>
            <a:pPr lvl="1"/>
            <a:endParaRPr lang="en-US" dirty="0"/>
          </a:p>
        </p:txBody>
      </p:sp>
      <p:sp>
        <p:nvSpPr>
          <p:cNvPr id="4" name="Date Placeholder 3">
            <a:extLst>
              <a:ext uri="{FF2B5EF4-FFF2-40B4-BE49-F238E27FC236}">
                <a16:creationId xmlns:a16="http://schemas.microsoft.com/office/drawing/2014/main" id="{D94AA903-12F6-209C-4F09-925F4D97C556}"/>
              </a:ext>
            </a:extLst>
          </p:cNvPr>
          <p:cNvSpPr>
            <a:spLocks noGrp="1"/>
          </p:cNvSpPr>
          <p:nvPr>
            <p:ph type="dt" sz="half" idx="10"/>
          </p:nvPr>
        </p:nvSpPr>
        <p:spPr/>
        <p:txBody>
          <a:bodyPr/>
          <a:lstStyle/>
          <a:p>
            <a:pPr>
              <a:defRPr/>
            </a:pPr>
            <a:r>
              <a:rPr lang="en-US" altLang="en-US"/>
              <a:t>July 2023</a:t>
            </a:r>
            <a:endParaRPr lang="en-GB" altLang="en-US"/>
          </a:p>
        </p:txBody>
      </p:sp>
      <p:sp>
        <p:nvSpPr>
          <p:cNvPr id="5" name="Footer Placeholder 4">
            <a:extLst>
              <a:ext uri="{FF2B5EF4-FFF2-40B4-BE49-F238E27FC236}">
                <a16:creationId xmlns:a16="http://schemas.microsoft.com/office/drawing/2014/main" id="{14C63D40-48D4-818F-5D3F-0AEC15DCDC7D}"/>
              </a:ext>
            </a:extLst>
          </p:cNvPr>
          <p:cNvSpPr>
            <a:spLocks noGrp="1"/>
          </p:cNvSpPr>
          <p:nvPr>
            <p:ph type="ftr" sz="quarter" idx="11"/>
          </p:nvPr>
        </p:nvSpPr>
        <p:spPr/>
        <p:txBody>
          <a:bodyPr/>
          <a:lstStyle/>
          <a:p>
            <a:pPr>
              <a:defRPr/>
            </a:pPr>
            <a:r>
              <a:rPr lang="en-GB"/>
              <a:t>Rich Kennedy (Self)</a:t>
            </a:r>
          </a:p>
        </p:txBody>
      </p:sp>
      <p:sp>
        <p:nvSpPr>
          <p:cNvPr id="6" name="Slide Number Placeholder 5">
            <a:extLst>
              <a:ext uri="{FF2B5EF4-FFF2-40B4-BE49-F238E27FC236}">
                <a16:creationId xmlns:a16="http://schemas.microsoft.com/office/drawing/2014/main" id="{A69F9C09-279F-456B-A569-DC3A180E0707}"/>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11</a:t>
            </a:fld>
            <a:endParaRPr lang="en-GB" altLang="en-US"/>
          </a:p>
        </p:txBody>
      </p:sp>
    </p:spTree>
    <p:extLst>
      <p:ext uri="{BB962C8B-B14F-4D97-AF65-F5344CB8AC3E}">
        <p14:creationId xmlns:p14="http://schemas.microsoft.com/office/powerpoint/2010/main" val="3484987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0C2D-93B0-E775-051C-18FFD77241BC}"/>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B0246D11-8C50-3F73-7EE7-58687B62BE5C}"/>
              </a:ext>
            </a:extLst>
          </p:cNvPr>
          <p:cNvSpPr>
            <a:spLocks noGrp="1"/>
          </p:cNvSpPr>
          <p:nvPr>
            <p:ph idx="1"/>
          </p:nvPr>
        </p:nvSpPr>
        <p:spPr/>
        <p:txBody>
          <a:bodyPr/>
          <a:lstStyle/>
          <a:p>
            <a:r>
              <a:rPr lang="en-US" dirty="0"/>
              <a:t>NOW is the time for long-term thinking and planning (a 40-year plan?)</a:t>
            </a:r>
          </a:p>
          <a:p>
            <a:pPr lvl="1"/>
            <a:r>
              <a:rPr lang="en-US" dirty="0"/>
              <a:t>This will be hard, expensive and very time consuming, but is the only real solution for future efficient spectrum utilization</a:t>
            </a:r>
          </a:p>
          <a:p>
            <a:endParaRPr lang="en-US" dirty="0"/>
          </a:p>
        </p:txBody>
      </p:sp>
      <p:sp>
        <p:nvSpPr>
          <p:cNvPr id="4" name="Footer Placeholder 3">
            <a:extLst>
              <a:ext uri="{FF2B5EF4-FFF2-40B4-BE49-F238E27FC236}">
                <a16:creationId xmlns:a16="http://schemas.microsoft.com/office/drawing/2014/main" id="{1E011D46-6280-59E5-F3A6-38A7A3104F02}"/>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9148DEB3-E0F9-F432-3812-D1D6A1F39CC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12</a:t>
            </a:fld>
            <a:endParaRPr lang="en-GB" altLang="en-US"/>
          </a:p>
        </p:txBody>
      </p:sp>
      <p:sp>
        <p:nvSpPr>
          <p:cNvPr id="6" name="Date Placeholder 5">
            <a:extLst>
              <a:ext uri="{FF2B5EF4-FFF2-40B4-BE49-F238E27FC236}">
                <a16:creationId xmlns:a16="http://schemas.microsoft.com/office/drawing/2014/main" id="{10668AB4-D445-A090-A793-3099327261D3}"/>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251677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417D-1253-39EC-4A37-DE094846F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94581F6-3D53-8632-657C-FC8CFB974815}"/>
              </a:ext>
            </a:extLst>
          </p:cNvPr>
          <p:cNvSpPr>
            <a:spLocks noGrp="1"/>
          </p:cNvSpPr>
          <p:nvPr>
            <p:ph idx="1"/>
          </p:nvPr>
        </p:nvSpPr>
        <p:spPr/>
        <p:txBody>
          <a:bodyPr/>
          <a:lstStyle/>
          <a:p>
            <a:r>
              <a:rPr lang="en-US" dirty="0"/>
              <a:t>Do you agree that IEEE 802.18 Radio Regulatory TAG should consider a study of remapping of the RF spectrum with the objective of supporting better, more efficient utilization measures (such as greater capacity) and encouraging members to submit contributions on the structuring and scoping of the study? </a:t>
            </a:r>
          </a:p>
          <a:p>
            <a:endParaRPr lang="en-US" dirty="0"/>
          </a:p>
          <a:p>
            <a:r>
              <a:rPr lang="en-US" dirty="0"/>
              <a:t>Vote:  13 Yes, 0 No, 2 Abstain</a:t>
            </a:r>
          </a:p>
        </p:txBody>
      </p:sp>
      <p:sp>
        <p:nvSpPr>
          <p:cNvPr id="4" name="Footer Placeholder 3">
            <a:extLst>
              <a:ext uri="{FF2B5EF4-FFF2-40B4-BE49-F238E27FC236}">
                <a16:creationId xmlns:a16="http://schemas.microsoft.com/office/drawing/2014/main" id="{92F03A69-E57B-39A7-CDE6-504E4237B7BF}"/>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29720D50-A60D-C875-2D4C-709058147A9C}"/>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13</a:t>
            </a:fld>
            <a:endParaRPr lang="en-GB" altLang="en-US"/>
          </a:p>
        </p:txBody>
      </p:sp>
      <p:sp>
        <p:nvSpPr>
          <p:cNvPr id="6" name="Date Placeholder 5">
            <a:extLst>
              <a:ext uri="{FF2B5EF4-FFF2-40B4-BE49-F238E27FC236}">
                <a16:creationId xmlns:a16="http://schemas.microsoft.com/office/drawing/2014/main" id="{C722034D-5631-8E74-BEF6-495A802E7609}"/>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564158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1800" dirty="0"/>
              <a:t>United States FCC Frequency Allocation Chart</a:t>
            </a:r>
          </a:p>
          <a:p>
            <a:pPr lvl="1"/>
            <a:r>
              <a:rPr lang="en-US" sz="1400" dirty="0">
                <a:hlinkClick r:id="rId2"/>
              </a:rPr>
              <a:t>https://www.ntia.doc.gov/files/ntia/publications/2003-allochrt.pdf</a:t>
            </a:r>
            <a:endParaRPr lang="en-US" sz="1400" dirty="0"/>
          </a:p>
          <a:p>
            <a:r>
              <a:rPr lang="en-US" sz="1800" dirty="0"/>
              <a:t>United States FCC Table of Frequency Allocations</a:t>
            </a:r>
          </a:p>
          <a:p>
            <a:pPr lvl="1"/>
            <a:r>
              <a:rPr lang="en-US" sz="1400" dirty="0">
                <a:hlinkClick r:id="rId3"/>
              </a:rPr>
              <a:t>https://transition.fcc.gov/oet/spectrum/table/fcctable.pdf</a:t>
            </a:r>
            <a:r>
              <a:rPr lang="en-US" sz="1400" dirty="0"/>
              <a:t> </a:t>
            </a:r>
          </a:p>
          <a:p>
            <a:r>
              <a:rPr lang="en-US" sz="1800" dirty="0"/>
              <a:t>European Union Table of Frequency Allocations</a:t>
            </a:r>
          </a:p>
          <a:p>
            <a:pPr lvl="1"/>
            <a:r>
              <a:rPr lang="en-US" sz="1400" dirty="0">
                <a:hlinkClick r:id="rId4"/>
              </a:rPr>
              <a:t>https://www.itu.int/ITU-D/study_groups/SGP_2002-2006/JGRES09/CEPT2.pdf</a:t>
            </a:r>
            <a:endParaRPr lang="en-US" sz="1400" dirty="0"/>
          </a:p>
          <a:p>
            <a:r>
              <a:rPr lang="en-US" sz="1800" dirty="0"/>
              <a:t>ITU-R Radio Regulations</a:t>
            </a:r>
          </a:p>
          <a:p>
            <a:pPr lvl="1"/>
            <a:r>
              <a:rPr lang="en-US" sz="1400" dirty="0">
                <a:hlinkClick r:id="rId5"/>
              </a:rPr>
              <a:t>https://www.itu.int/dms_pub/itu-r/opb/reg/R-REG-RR-2020-ZPF-E.zip</a:t>
            </a:r>
            <a:r>
              <a:rPr lang="en-US" sz="1400" dirty="0"/>
              <a:t> </a:t>
            </a:r>
          </a:p>
          <a:p>
            <a:r>
              <a:rPr lang="en-US" sz="1800" dirty="0"/>
              <a:t>ITU-R Guidelines for the preparation of a NATIONAL TABLE OF REQUENCY ALLOCATIONS (NTFA)</a:t>
            </a:r>
          </a:p>
          <a:p>
            <a:pPr lvl="1"/>
            <a:r>
              <a:rPr lang="en-US" sz="1400" dirty="0">
                <a:hlinkClick r:id="rId6"/>
              </a:rPr>
              <a:t>https://www.itu.int/en/ITU-D/Spectrum-Broadcasting/Documents/Publications/Guidelines-NTFA-E.pdf</a:t>
            </a:r>
            <a:r>
              <a:rPr lang="en-US" sz="1400" dirty="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14</a:t>
            </a:fld>
            <a:endParaRPr lang="en-GB" altLang="en-US"/>
          </a:p>
        </p:txBody>
      </p:sp>
      <p:sp>
        <p:nvSpPr>
          <p:cNvPr id="8" name="Date Placeholder 7">
            <a:extLst>
              <a:ext uri="{FF2B5EF4-FFF2-40B4-BE49-F238E27FC236}">
                <a16:creationId xmlns:a16="http://schemas.microsoft.com/office/drawing/2014/main" id="{6A83D03A-F3ED-A20D-76EF-8B47DF57BD8B}"/>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3610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(Self)</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39283" y="21161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altLang="en-US" kern="0" dirty="0"/>
              <a:t>The global RF Spectrum maps represent decades of adding licensees and unlicensed/license-exempt spectrum based on available spaces, not on the optimization of the applications being supported. This has led to a very complicated, and in some cases unworkable situations for new technologies. </a:t>
            </a:r>
          </a:p>
          <a:p>
            <a:pPr marL="0" indent="0" algn="ctr">
              <a:buNone/>
            </a:pPr>
            <a:r>
              <a:rPr lang="en-US" altLang="en-US" kern="0" dirty="0"/>
              <a:t>The only real solution for the next 100 years is a full study of how best to remap spectrum based on today’s understanding of spectrum needs, application optimization and continued technology advances.</a:t>
            </a:r>
          </a:p>
          <a:p>
            <a:pPr marL="0" indent="0" algn="ctr">
              <a:buNone/>
            </a:pPr>
            <a:endParaRPr lang="en-US" altLang="en-US" kern="0" dirty="0"/>
          </a:p>
          <a:p>
            <a:pPr marL="0" indent="0" algn="ctr">
              <a:buNone/>
            </a:pPr>
            <a:r>
              <a:rPr lang="en-US" altLang="en-US" kern="0" dirty="0"/>
              <a:t>This is a first look – please provide your feedback and get involved!</a:t>
            </a:r>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53E0AF2A-CCEB-CCD2-E23B-7CC70733E1A1}"/>
              </a:ext>
            </a:extLst>
          </p:cNvPr>
          <p:cNvSpPr>
            <a:spLocks noGrp="1"/>
          </p:cNvSpPr>
          <p:nvPr>
            <p:ph type="dt" sz="half" idx="10"/>
          </p:nvPr>
        </p:nvSpPr>
        <p:spPr/>
        <p:txBody>
          <a:bodyPr/>
          <a:lstStyle/>
          <a:p>
            <a:pPr>
              <a:defRPr/>
            </a:pPr>
            <a:r>
              <a:rPr lang="en-US" altLang="en-US"/>
              <a:t>July 2023</a:t>
            </a:r>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Introduction</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(Self)</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Where we are and how we got here</a:t>
            </a:r>
          </a:p>
          <a:p>
            <a:r>
              <a:rPr lang="en-US" altLang="en-US" kern="0" dirty="0"/>
              <a:t>Technology limitations, not sensibility misconfigured the RF spectrum</a:t>
            </a:r>
          </a:p>
          <a:p>
            <a:r>
              <a:rPr lang="en-US" altLang="en-US" kern="0" dirty="0"/>
              <a:t>Change is hard (and time-consuming and expensive)</a:t>
            </a:r>
          </a:p>
          <a:p>
            <a:r>
              <a:rPr lang="en-US" altLang="en-US" kern="0" dirty="0"/>
              <a:t>Cost of reconfiguration vs cost of not doing it</a:t>
            </a:r>
          </a:p>
          <a:p>
            <a:r>
              <a:rPr lang="en-US" altLang="en-US" kern="0" dirty="0"/>
              <a:t>Positive trends</a:t>
            </a:r>
          </a:p>
          <a:p>
            <a:r>
              <a:rPr lang="en-US" dirty="0"/>
              <a:t>Things to consider for remapping</a:t>
            </a:r>
          </a:p>
          <a:p>
            <a:r>
              <a:rPr lang="en-US" dirty="0"/>
              <a:t>Spectrum inventory is the first step</a:t>
            </a: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4042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Where We Are and How We Got Here</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endParaRPr lang="en-US" dirty="0"/>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(Self)</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3" name="Date Placeholder 2">
            <a:extLst>
              <a:ext uri="{FF2B5EF4-FFF2-40B4-BE49-F238E27FC236}">
                <a16:creationId xmlns:a16="http://schemas.microsoft.com/office/drawing/2014/main" id="{FB1BDB28-39BA-8DB7-48CA-E40C6DB47501}"/>
              </a:ext>
            </a:extLst>
          </p:cNvPr>
          <p:cNvSpPr>
            <a:spLocks noGrp="1"/>
          </p:cNvSpPr>
          <p:nvPr>
            <p:ph type="dt" sz="half" idx="10"/>
          </p:nvPr>
        </p:nvSpPr>
        <p:spPr/>
        <p:txBody>
          <a:bodyPr/>
          <a:lstStyle/>
          <a:p>
            <a:pPr>
              <a:defRPr/>
            </a:pPr>
            <a:r>
              <a:rPr lang="en-US" altLang="en-US"/>
              <a:t>July 2023</a:t>
            </a:r>
            <a:endParaRPr lang="en-GB" altLang="en-US"/>
          </a:p>
        </p:txBody>
      </p:sp>
      <p:pic>
        <p:nvPicPr>
          <p:cNvPr id="1026" name="Picture 2" descr="United States Spectrum Allocation Chart - IEEE Reach">
            <a:extLst>
              <a:ext uri="{FF2B5EF4-FFF2-40B4-BE49-F238E27FC236}">
                <a16:creationId xmlns:a16="http://schemas.microsoft.com/office/drawing/2014/main" id="{5CA0EB70-7D49-7F4F-1D2C-F672BB902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934" y="1659969"/>
            <a:ext cx="7459132" cy="47731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E8D0562-21A6-F92C-2506-D2B8D307FDFB}"/>
              </a:ext>
            </a:extLst>
          </p:cNvPr>
          <p:cNvSpPr txBox="1"/>
          <p:nvPr/>
        </p:nvSpPr>
        <p:spPr>
          <a:xfrm>
            <a:off x="8610600" y="1854200"/>
            <a:ext cx="3107267" cy="4247317"/>
          </a:xfrm>
          <a:prstGeom prst="rect">
            <a:avLst/>
          </a:prstGeom>
          <a:noFill/>
        </p:spPr>
        <p:txBody>
          <a:bodyPr wrap="square" rtlCol="0">
            <a:spAutoFit/>
          </a:bodyPr>
          <a:lstStyle/>
          <a:p>
            <a:pPr marL="171450" indent="-171450">
              <a:buFont typeface="Arial" panose="020B0604020202020204" pitchFamily="34" charset="0"/>
              <a:buChar char="•"/>
            </a:pPr>
            <a:r>
              <a:rPr lang="en-US" sz="1800" dirty="0"/>
              <a:t>This is the US map, but it is typical for global spectrum maps</a:t>
            </a:r>
          </a:p>
          <a:p>
            <a:pPr marL="171450" indent="-171450">
              <a:buFont typeface="Arial" panose="020B0604020202020204" pitchFamily="34" charset="0"/>
              <a:buChar char="•"/>
            </a:pPr>
            <a:r>
              <a:rPr lang="en-US" sz="1800" dirty="0"/>
              <a:t>Is there any way this leads to effective spectrum utilization for the next 100 years?</a:t>
            </a:r>
          </a:p>
          <a:p>
            <a:pPr marL="171450" indent="-171450">
              <a:buFont typeface="Arial" panose="020B0604020202020204" pitchFamily="34" charset="0"/>
              <a:buChar char="•"/>
            </a:pPr>
            <a:r>
              <a:rPr lang="en-US" sz="1800" dirty="0"/>
              <a:t>When will technology advancements be “ground stopped” (air stopped) by zero available spectrum?</a:t>
            </a:r>
          </a:p>
          <a:p>
            <a:pPr marL="171450" indent="-171450">
              <a:buFont typeface="Arial" panose="020B0604020202020204" pitchFamily="34" charset="0"/>
              <a:buChar char="•"/>
            </a:pPr>
            <a:r>
              <a:rPr lang="en-US" sz="1800" dirty="0"/>
              <a:t>Spectrum sharing must be accompanied by application considerations and remapping for proper placement of radio technologies</a:t>
            </a:r>
          </a:p>
        </p:txBody>
      </p:sp>
    </p:spTree>
    <p:extLst>
      <p:ext uri="{BB962C8B-B14F-4D97-AF65-F5344CB8AC3E}">
        <p14:creationId xmlns:p14="http://schemas.microsoft.com/office/powerpoint/2010/main" val="121243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4D9F8-3408-15CC-7F5D-F7731E592DA1}"/>
              </a:ext>
            </a:extLst>
          </p:cNvPr>
          <p:cNvSpPr>
            <a:spLocks noGrp="1"/>
          </p:cNvSpPr>
          <p:nvPr>
            <p:ph type="title"/>
          </p:nvPr>
        </p:nvSpPr>
        <p:spPr/>
        <p:txBody>
          <a:bodyPr/>
          <a:lstStyle/>
          <a:p>
            <a:r>
              <a:rPr lang="en-US" altLang="en-US" dirty="0"/>
              <a:t>Where We Are and How We Got Here [2]</a:t>
            </a:r>
            <a:endParaRPr lang="en-US" dirty="0"/>
          </a:p>
        </p:txBody>
      </p:sp>
      <p:sp>
        <p:nvSpPr>
          <p:cNvPr id="3" name="Content Placeholder 2">
            <a:extLst>
              <a:ext uri="{FF2B5EF4-FFF2-40B4-BE49-F238E27FC236}">
                <a16:creationId xmlns:a16="http://schemas.microsoft.com/office/drawing/2014/main" id="{64402BA5-13F1-A574-5583-13E52A8451B6}"/>
              </a:ext>
            </a:extLst>
          </p:cNvPr>
          <p:cNvSpPr>
            <a:spLocks noGrp="1"/>
          </p:cNvSpPr>
          <p:nvPr>
            <p:ph idx="1"/>
          </p:nvPr>
        </p:nvSpPr>
        <p:spPr/>
        <p:txBody>
          <a:bodyPr/>
          <a:lstStyle/>
          <a:p>
            <a:r>
              <a:rPr lang="en-US" dirty="0"/>
              <a:t>Technology limitations misconfigured the RF spectrum of today</a:t>
            </a:r>
          </a:p>
          <a:p>
            <a:pPr lvl="1"/>
            <a:r>
              <a:rPr lang="en-US" dirty="0"/>
              <a:t>Early mapping was based on what was possible, not the long-term, application-dependencies</a:t>
            </a:r>
          </a:p>
          <a:p>
            <a:pPr lvl="2"/>
            <a:r>
              <a:rPr lang="en-US" dirty="0"/>
              <a:t>Legacy allocations are not all optimized based on application requirements</a:t>
            </a:r>
          </a:p>
          <a:p>
            <a:pPr lvl="2"/>
            <a:r>
              <a:rPr lang="en-US" dirty="0"/>
              <a:t>Regulators are forced to work around this status quo</a:t>
            </a:r>
          </a:p>
          <a:p>
            <a:pPr lvl="1"/>
            <a:r>
              <a:rPr lang="en-US" dirty="0"/>
              <a:t>This will continue to cripple technologies looking for appropriate frequency bands unless remapping is considered</a:t>
            </a:r>
          </a:p>
          <a:p>
            <a:r>
              <a:rPr lang="en-US" dirty="0"/>
              <a:t>As technology makes terahertz an option, there is room to set this right</a:t>
            </a:r>
          </a:p>
          <a:p>
            <a:endParaRPr lang="en-US" dirty="0"/>
          </a:p>
        </p:txBody>
      </p:sp>
      <p:sp>
        <p:nvSpPr>
          <p:cNvPr id="4" name="Date Placeholder 3">
            <a:extLst>
              <a:ext uri="{FF2B5EF4-FFF2-40B4-BE49-F238E27FC236}">
                <a16:creationId xmlns:a16="http://schemas.microsoft.com/office/drawing/2014/main" id="{97B840CC-E51D-5477-D57E-5094ECF93CA9}"/>
              </a:ext>
            </a:extLst>
          </p:cNvPr>
          <p:cNvSpPr>
            <a:spLocks noGrp="1"/>
          </p:cNvSpPr>
          <p:nvPr>
            <p:ph type="dt" sz="half" idx="10"/>
          </p:nvPr>
        </p:nvSpPr>
        <p:spPr/>
        <p:txBody>
          <a:bodyPr/>
          <a:lstStyle/>
          <a:p>
            <a:pPr>
              <a:defRPr/>
            </a:pPr>
            <a:r>
              <a:rPr lang="en-US" altLang="en-US"/>
              <a:t>July 2023</a:t>
            </a:r>
            <a:endParaRPr lang="en-GB" altLang="en-US"/>
          </a:p>
        </p:txBody>
      </p:sp>
      <p:sp>
        <p:nvSpPr>
          <p:cNvPr id="5" name="Footer Placeholder 4">
            <a:extLst>
              <a:ext uri="{FF2B5EF4-FFF2-40B4-BE49-F238E27FC236}">
                <a16:creationId xmlns:a16="http://schemas.microsoft.com/office/drawing/2014/main" id="{462D9B18-F586-831D-77C1-34EB11C13741}"/>
              </a:ext>
            </a:extLst>
          </p:cNvPr>
          <p:cNvSpPr>
            <a:spLocks noGrp="1"/>
          </p:cNvSpPr>
          <p:nvPr>
            <p:ph type="ftr" sz="quarter" idx="11"/>
          </p:nvPr>
        </p:nvSpPr>
        <p:spPr/>
        <p:txBody>
          <a:bodyPr/>
          <a:lstStyle/>
          <a:p>
            <a:pPr>
              <a:defRPr/>
            </a:pPr>
            <a:r>
              <a:rPr lang="en-GB"/>
              <a:t>Rich Kennedy (Self)</a:t>
            </a:r>
          </a:p>
        </p:txBody>
      </p:sp>
      <p:sp>
        <p:nvSpPr>
          <p:cNvPr id="6" name="Slide Number Placeholder 5">
            <a:extLst>
              <a:ext uri="{FF2B5EF4-FFF2-40B4-BE49-F238E27FC236}">
                <a16:creationId xmlns:a16="http://schemas.microsoft.com/office/drawing/2014/main" id="{92DA38CF-520B-1221-7489-60166FC9206F}"/>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5</a:t>
            </a:fld>
            <a:endParaRPr lang="en-GB" altLang="en-US"/>
          </a:p>
        </p:txBody>
      </p:sp>
    </p:spTree>
    <p:extLst>
      <p:ext uri="{BB962C8B-B14F-4D97-AF65-F5344CB8AC3E}">
        <p14:creationId xmlns:p14="http://schemas.microsoft.com/office/powerpoint/2010/main" val="322596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alpha val="85000"/>
          </a:srgbClr>
        </a:solidFill>
        <a:effectLst/>
      </p:bgPr>
    </p:bg>
    <p:spTree>
      <p:nvGrpSpPr>
        <p:cNvPr id="1" name=""/>
        <p:cNvGrpSpPr/>
        <p:nvPr/>
      </p:nvGrpSpPr>
      <p:grpSpPr>
        <a:xfrm>
          <a:off x="0" y="0"/>
          <a:ext cx="0" cy="0"/>
          <a:chOff x="0" y="0"/>
          <a:chExt cx="0" cy="0"/>
        </a:xfrm>
      </p:grpSpPr>
      <p:pic>
        <p:nvPicPr>
          <p:cNvPr id="3086" name="Picture 14" descr="Amazon.com: BlackBerry Classic Factory Unlocked Cellphone, Black : Cell  Phones &amp; Accessories">
            <a:extLst>
              <a:ext uri="{FF2B5EF4-FFF2-40B4-BE49-F238E27FC236}">
                <a16:creationId xmlns:a16="http://schemas.microsoft.com/office/drawing/2014/main" id="{090F24E0-F6F4-DFD1-A9E6-DEACF91BA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28" y="1547774"/>
            <a:ext cx="1196159" cy="1493711"/>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Who invented the cell phone? | HowStuffWorks">
            <a:extLst>
              <a:ext uri="{FF2B5EF4-FFF2-40B4-BE49-F238E27FC236}">
                <a16:creationId xmlns:a16="http://schemas.microsoft.com/office/drawing/2014/main" id="{0A054EB1-A328-1A35-2512-67F149F05A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2330" y="5163079"/>
            <a:ext cx="984032" cy="1478736"/>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Did most people in the 1950s and 60s install their own TV antennas on the  roofs of their houses? - Quora">
            <a:extLst>
              <a:ext uri="{FF2B5EF4-FFF2-40B4-BE49-F238E27FC236}">
                <a16:creationId xmlns:a16="http://schemas.microsoft.com/office/drawing/2014/main" id="{B4BDD484-B761-3B49-EF01-6A0FC3A082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329" y="5163756"/>
            <a:ext cx="1321336" cy="132133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Tv antennas house hi-res stock photography and images - Alamy">
            <a:extLst>
              <a:ext uri="{FF2B5EF4-FFF2-40B4-BE49-F238E27FC236}">
                <a16:creationId xmlns:a16="http://schemas.microsoft.com/office/drawing/2014/main" id="{0F43417E-7BF0-44B3-2FED-033F3E62D6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6610" y="2509574"/>
            <a:ext cx="1136532" cy="1141606"/>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a:extLst>
              <a:ext uri="{FF2B5EF4-FFF2-40B4-BE49-F238E27FC236}">
                <a16:creationId xmlns:a16="http://schemas.microsoft.com/office/drawing/2014/main" id="{CFFB4AF6-7152-B2FE-7B01-9D70A191FF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3239" y="2184235"/>
            <a:ext cx="2571750" cy="1714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EBBB449-87C1-46BF-29CF-8B9FF8C434E8}"/>
              </a:ext>
            </a:extLst>
          </p:cNvPr>
          <p:cNvSpPr>
            <a:spLocks noGrp="1"/>
          </p:cNvSpPr>
          <p:nvPr>
            <p:ph type="title"/>
          </p:nvPr>
        </p:nvSpPr>
        <p:spPr/>
        <p:txBody>
          <a:bodyPr/>
          <a:lstStyle/>
          <a:p>
            <a:r>
              <a:rPr lang="en-US" dirty="0"/>
              <a:t>Just a Few of the Residents</a:t>
            </a:r>
          </a:p>
        </p:txBody>
      </p:sp>
      <p:pic>
        <p:nvPicPr>
          <p:cNvPr id="1026" name="Picture 2">
            <a:extLst>
              <a:ext uri="{FF2B5EF4-FFF2-40B4-BE49-F238E27FC236}">
                <a16:creationId xmlns:a16="http://schemas.microsoft.com/office/drawing/2014/main" id="{0B9D4243-229D-8D56-D589-BA61B38EB093}"/>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68780" y="3429216"/>
            <a:ext cx="1645920" cy="108160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41256940-321D-75F4-B86E-124015B787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67020" y="3838796"/>
            <a:ext cx="4091940" cy="111362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685AC2D3-FD23-02B1-A93A-15174906EB2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44556" y="1861477"/>
            <a:ext cx="1459230" cy="200975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2EDD9A31-21C3-7B70-D551-8077605C8C9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17108" y="4445830"/>
            <a:ext cx="1507704" cy="113077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E14D87E9-49F0-58CF-E705-F5D297C475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66990" y="818236"/>
            <a:ext cx="1152525" cy="2312441"/>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2578B274-F6A7-6E93-62B7-05ED5814DAC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93892" y="4817198"/>
            <a:ext cx="2164556" cy="1623417"/>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363FDA5F-16F6-6085-3001-9BEFAF28D82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7582" y="1578475"/>
            <a:ext cx="1946910" cy="1052384"/>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180FFA98-F14A-A86B-FCAF-3E9451AE550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43647" y="3914407"/>
            <a:ext cx="1988346" cy="1325564"/>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F95C9434-E9CA-C77D-0B18-CBAAEE155BB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53335" y="1726720"/>
            <a:ext cx="2441532" cy="1793779"/>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a:extLst>
              <a:ext uri="{FF2B5EF4-FFF2-40B4-BE49-F238E27FC236}">
                <a16:creationId xmlns:a16="http://schemas.microsoft.com/office/drawing/2014/main" id="{63799815-8B08-C178-B618-5087D3F46FA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60253" y="4118700"/>
            <a:ext cx="2661726" cy="1478736"/>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a:extLst>
              <a:ext uri="{FF2B5EF4-FFF2-40B4-BE49-F238E27FC236}">
                <a16:creationId xmlns:a16="http://schemas.microsoft.com/office/drawing/2014/main" id="{01C41F58-6C33-C441-930C-02D1AB8908A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020175" y="2199907"/>
            <a:ext cx="27813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a:extLst>
              <a:ext uri="{FF2B5EF4-FFF2-40B4-BE49-F238E27FC236}">
                <a16:creationId xmlns:a16="http://schemas.microsoft.com/office/drawing/2014/main" id="{04157A25-6E33-BCB5-5FAC-BFC7DDD449A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480990" y="5213271"/>
            <a:ext cx="2040256" cy="1375453"/>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a:extLst>
              <a:ext uri="{FF2B5EF4-FFF2-40B4-BE49-F238E27FC236}">
                <a16:creationId xmlns:a16="http://schemas.microsoft.com/office/drawing/2014/main" id="{0611D9AF-0631-8D10-4554-E20DE8B26B22}"/>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0455" y="4107694"/>
            <a:ext cx="1816653" cy="122471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a:extLst>
              <a:ext uri="{FF2B5EF4-FFF2-40B4-BE49-F238E27FC236}">
                <a16:creationId xmlns:a16="http://schemas.microsoft.com/office/drawing/2014/main" id="{2D27182A-3633-BD44-8CD1-C942494486A5}"/>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019979" y="5574537"/>
            <a:ext cx="4565379" cy="1148735"/>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a:extLst>
              <a:ext uri="{FF2B5EF4-FFF2-40B4-BE49-F238E27FC236}">
                <a16:creationId xmlns:a16="http://schemas.microsoft.com/office/drawing/2014/main" id="{60949979-E666-D08F-600E-919AE354869A}"/>
              </a:ext>
            </a:extLst>
          </p:cNvPr>
          <p:cNvSpPr>
            <a:spLocks noGrp="1"/>
          </p:cNvSpPr>
          <p:nvPr>
            <p:ph type="dt" sz="half" idx="10"/>
          </p:nvPr>
        </p:nvSpPr>
        <p:spPr/>
        <p:txBody>
          <a:bodyPr/>
          <a:lstStyle/>
          <a:p>
            <a:pPr>
              <a:defRPr/>
            </a:pPr>
            <a:r>
              <a:rPr lang="en-US" altLang="en-US"/>
              <a:t>July 2023</a:t>
            </a:r>
            <a:endParaRPr lang="en-GB" altLang="en-US"/>
          </a:p>
        </p:txBody>
      </p:sp>
      <p:sp>
        <p:nvSpPr>
          <p:cNvPr id="4" name="Footer Placeholder 3">
            <a:extLst>
              <a:ext uri="{FF2B5EF4-FFF2-40B4-BE49-F238E27FC236}">
                <a16:creationId xmlns:a16="http://schemas.microsoft.com/office/drawing/2014/main" id="{A2C0C88B-21D7-F087-D2D3-6B59F72F0CD0}"/>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533683C9-AAD4-4B48-01AB-A2D5A230F15F}"/>
              </a:ext>
            </a:extLst>
          </p:cNvPr>
          <p:cNvSpPr>
            <a:spLocks noGrp="1"/>
          </p:cNvSpPr>
          <p:nvPr>
            <p:ph type="sldNum" sz="quarter" idx="12"/>
          </p:nvPr>
        </p:nvSpPr>
        <p:spPr/>
        <p:txBody>
          <a:bodyPr/>
          <a:lstStyle/>
          <a:p>
            <a:pPr>
              <a:defRPr/>
            </a:pPr>
            <a:r>
              <a:rPr lang="en-GB" altLang="en-US"/>
              <a:t>Slide </a:t>
            </a:r>
            <a:fld id="{B0BD6BA7-8125-4068-88D7-758CD7708217}" type="slidenum">
              <a:rPr lang="en-GB" altLang="en-US" smtClean="0"/>
              <a:pPr>
                <a:defRPr/>
              </a:pPr>
              <a:t>6</a:t>
            </a:fld>
            <a:endParaRPr lang="en-GB" altLang="en-US"/>
          </a:p>
        </p:txBody>
      </p:sp>
      <p:pic>
        <p:nvPicPr>
          <p:cNvPr id="3074" name="Picture 2" descr="Earth observation satellite - Wikipedia">
            <a:extLst>
              <a:ext uri="{FF2B5EF4-FFF2-40B4-BE49-F238E27FC236}">
                <a16:creationId xmlns:a16="http://schemas.microsoft.com/office/drawing/2014/main" id="{871D8EA2-A3AF-C01A-8183-A0FAB5D014FA}"/>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162094" y="1202005"/>
            <a:ext cx="1943815" cy="131011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5 Best Outdoor TV Antennas and Attic Antennas 2020 | The Strategist">
            <a:extLst>
              <a:ext uri="{FF2B5EF4-FFF2-40B4-BE49-F238E27FC236}">
                <a16:creationId xmlns:a16="http://schemas.microsoft.com/office/drawing/2014/main" id="{8E2EA068-AFB8-0AFB-5C10-514A32D294E1}"/>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88710" y="3028870"/>
            <a:ext cx="2001467" cy="10523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25D84E1-31B6-2E96-0D0B-B9103C483A2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04078" y="3853101"/>
            <a:ext cx="2040255" cy="136017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a:extLst>
              <a:ext uri="{FF2B5EF4-FFF2-40B4-BE49-F238E27FC236}">
                <a16:creationId xmlns:a16="http://schemas.microsoft.com/office/drawing/2014/main" id="{971AA734-F7A4-387D-5338-AC9936F155E4}"/>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341564" y="3544364"/>
            <a:ext cx="2249340" cy="55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30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07B1E-4D64-0354-C8DD-940783FF49AF}"/>
              </a:ext>
            </a:extLst>
          </p:cNvPr>
          <p:cNvSpPr>
            <a:spLocks noGrp="1"/>
          </p:cNvSpPr>
          <p:nvPr>
            <p:ph type="title"/>
          </p:nvPr>
        </p:nvSpPr>
        <p:spPr/>
        <p:txBody>
          <a:bodyPr/>
          <a:lstStyle/>
          <a:p>
            <a:r>
              <a:rPr lang="en-US" dirty="0"/>
              <a:t>Climate Change and Spectrum Congestion</a:t>
            </a:r>
          </a:p>
        </p:txBody>
      </p:sp>
      <p:sp>
        <p:nvSpPr>
          <p:cNvPr id="3" name="Content Placeholder 2">
            <a:extLst>
              <a:ext uri="{FF2B5EF4-FFF2-40B4-BE49-F238E27FC236}">
                <a16:creationId xmlns:a16="http://schemas.microsoft.com/office/drawing/2014/main" id="{FA37F6B7-6224-35E2-0BF9-1666457E4046}"/>
              </a:ext>
            </a:extLst>
          </p:cNvPr>
          <p:cNvSpPr>
            <a:spLocks noGrp="1"/>
          </p:cNvSpPr>
          <p:nvPr>
            <p:ph idx="1"/>
          </p:nvPr>
        </p:nvSpPr>
        <p:spPr/>
        <p:txBody>
          <a:bodyPr/>
          <a:lstStyle/>
          <a:p>
            <a:r>
              <a:rPr lang="en-US" dirty="0"/>
              <a:t>In the 1970s automotive exhaust was seen as a hazard for long-term climate stability</a:t>
            </a:r>
          </a:p>
          <a:p>
            <a:pPr lvl="1"/>
            <a:r>
              <a:rPr lang="en-US" dirty="0"/>
              <a:t>Instead of moving away from fossil fuels, the internal combustion engine was kludged almost to death</a:t>
            </a:r>
          </a:p>
          <a:p>
            <a:pPr lvl="1"/>
            <a:r>
              <a:rPr lang="en-US" dirty="0"/>
              <a:t>It took 40 years for the automotive industry to start making the needed big change to EVs, etc.</a:t>
            </a:r>
          </a:p>
          <a:p>
            <a:r>
              <a:rPr lang="en-US" dirty="0"/>
              <a:t>RF Spectrum stability is on a parallel course</a:t>
            </a:r>
          </a:p>
          <a:p>
            <a:pPr lvl="1"/>
            <a:r>
              <a:rPr lang="en-US" dirty="0"/>
              <a:t>In the 20 years since I began this campaign, various kludges have substituted for a long-term solution, creating problems for spectrum users</a:t>
            </a:r>
          </a:p>
          <a:p>
            <a:pPr lvl="2"/>
            <a:r>
              <a:rPr lang="en-US" dirty="0"/>
              <a:t>e.g., A recent 5G C-band startup created hazard for radio altimeters onboard commercial aircraft</a:t>
            </a:r>
          </a:p>
          <a:p>
            <a:pPr lvl="1"/>
            <a:r>
              <a:rPr lang="en-US" dirty="0"/>
              <a:t>Regulators must start sooner than 2030 to address the coming spectrum “ground stop”</a:t>
            </a:r>
          </a:p>
        </p:txBody>
      </p:sp>
      <p:sp>
        <p:nvSpPr>
          <p:cNvPr id="4" name="Date Placeholder 3">
            <a:extLst>
              <a:ext uri="{FF2B5EF4-FFF2-40B4-BE49-F238E27FC236}">
                <a16:creationId xmlns:a16="http://schemas.microsoft.com/office/drawing/2014/main" id="{6CC4065D-A505-62E2-8CD4-18F7C0BC5655}"/>
              </a:ext>
            </a:extLst>
          </p:cNvPr>
          <p:cNvSpPr>
            <a:spLocks noGrp="1"/>
          </p:cNvSpPr>
          <p:nvPr>
            <p:ph type="dt" sz="half" idx="10"/>
          </p:nvPr>
        </p:nvSpPr>
        <p:spPr/>
        <p:txBody>
          <a:bodyPr/>
          <a:lstStyle/>
          <a:p>
            <a:pPr>
              <a:defRPr/>
            </a:pPr>
            <a:r>
              <a:rPr lang="en-US" altLang="en-US"/>
              <a:t>July 2023</a:t>
            </a:r>
            <a:endParaRPr lang="en-GB" altLang="en-US"/>
          </a:p>
        </p:txBody>
      </p:sp>
      <p:sp>
        <p:nvSpPr>
          <p:cNvPr id="5" name="Footer Placeholder 4">
            <a:extLst>
              <a:ext uri="{FF2B5EF4-FFF2-40B4-BE49-F238E27FC236}">
                <a16:creationId xmlns:a16="http://schemas.microsoft.com/office/drawing/2014/main" id="{A0F1CB5A-BBEC-26F5-698C-192DE2F10320}"/>
              </a:ext>
            </a:extLst>
          </p:cNvPr>
          <p:cNvSpPr>
            <a:spLocks noGrp="1"/>
          </p:cNvSpPr>
          <p:nvPr>
            <p:ph type="ftr" sz="quarter" idx="11"/>
          </p:nvPr>
        </p:nvSpPr>
        <p:spPr/>
        <p:txBody>
          <a:bodyPr/>
          <a:lstStyle/>
          <a:p>
            <a:pPr>
              <a:defRPr/>
            </a:pPr>
            <a:r>
              <a:rPr lang="en-GB"/>
              <a:t>Rich Kennedy (Self)</a:t>
            </a:r>
          </a:p>
        </p:txBody>
      </p:sp>
      <p:sp>
        <p:nvSpPr>
          <p:cNvPr id="6" name="Slide Number Placeholder 5">
            <a:extLst>
              <a:ext uri="{FF2B5EF4-FFF2-40B4-BE49-F238E27FC236}">
                <a16:creationId xmlns:a16="http://schemas.microsoft.com/office/drawing/2014/main" id="{EA523EAF-F0BB-CA42-91AA-2EB882FE304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194569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A6B5E9-A3DA-9A48-6A7A-E63DAF413AC1}"/>
              </a:ext>
            </a:extLst>
          </p:cNvPr>
          <p:cNvSpPr>
            <a:spLocks noGrp="1"/>
          </p:cNvSpPr>
          <p:nvPr>
            <p:ph type="title"/>
          </p:nvPr>
        </p:nvSpPr>
        <p:spPr/>
        <p:txBody>
          <a:bodyPr/>
          <a:lstStyle/>
          <a:p>
            <a:r>
              <a:rPr lang="en-US" dirty="0"/>
              <a:t>The Evolution of Automotive Pollution Control</a:t>
            </a:r>
          </a:p>
        </p:txBody>
      </p:sp>
      <p:sp>
        <p:nvSpPr>
          <p:cNvPr id="4" name="Date Placeholder 3">
            <a:extLst>
              <a:ext uri="{FF2B5EF4-FFF2-40B4-BE49-F238E27FC236}">
                <a16:creationId xmlns:a16="http://schemas.microsoft.com/office/drawing/2014/main" id="{003A859D-62E9-BD9E-A1A1-FE209AFEB998}"/>
              </a:ext>
            </a:extLst>
          </p:cNvPr>
          <p:cNvSpPr>
            <a:spLocks noGrp="1"/>
          </p:cNvSpPr>
          <p:nvPr>
            <p:ph type="dt" sz="half" idx="10"/>
          </p:nvPr>
        </p:nvSpPr>
        <p:spPr/>
        <p:txBody>
          <a:bodyPr/>
          <a:lstStyle/>
          <a:p>
            <a:pPr>
              <a:defRPr/>
            </a:pPr>
            <a:r>
              <a:rPr lang="en-US" altLang="en-US"/>
              <a:t>July 2023</a:t>
            </a:r>
            <a:endParaRPr lang="en-GB" altLang="en-US"/>
          </a:p>
        </p:txBody>
      </p:sp>
      <p:sp>
        <p:nvSpPr>
          <p:cNvPr id="5" name="Footer Placeholder 4">
            <a:extLst>
              <a:ext uri="{FF2B5EF4-FFF2-40B4-BE49-F238E27FC236}">
                <a16:creationId xmlns:a16="http://schemas.microsoft.com/office/drawing/2014/main" id="{435BB22E-3600-EB26-BF38-D4474A50EF6A}"/>
              </a:ext>
            </a:extLst>
          </p:cNvPr>
          <p:cNvSpPr>
            <a:spLocks noGrp="1"/>
          </p:cNvSpPr>
          <p:nvPr>
            <p:ph type="ftr" sz="quarter" idx="11"/>
          </p:nvPr>
        </p:nvSpPr>
        <p:spPr/>
        <p:txBody>
          <a:bodyPr/>
          <a:lstStyle/>
          <a:p>
            <a:pPr>
              <a:defRPr/>
            </a:pPr>
            <a:r>
              <a:rPr lang="en-GB"/>
              <a:t>Rich Kennedy (Self)</a:t>
            </a:r>
          </a:p>
        </p:txBody>
      </p:sp>
      <p:sp>
        <p:nvSpPr>
          <p:cNvPr id="6" name="Slide Number Placeholder 5">
            <a:extLst>
              <a:ext uri="{FF2B5EF4-FFF2-40B4-BE49-F238E27FC236}">
                <a16:creationId xmlns:a16="http://schemas.microsoft.com/office/drawing/2014/main" id="{30BDC892-66FA-3CA0-9EFE-FAF8BBC3FA58}"/>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8</a:t>
            </a:fld>
            <a:endParaRPr lang="en-GB" altLang="en-US"/>
          </a:p>
        </p:txBody>
      </p:sp>
      <p:pic>
        <p:nvPicPr>
          <p:cNvPr id="2050" name="Picture 2" descr="Emission control system hi-res stock photography and images ...">
            <a:extLst>
              <a:ext uri="{FF2B5EF4-FFF2-40B4-BE49-F238E27FC236}">
                <a16:creationId xmlns:a16="http://schemas.microsoft.com/office/drawing/2014/main" id="{A67DD6E8-92D6-6793-D653-ADF47729C8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9916" y="1822788"/>
            <a:ext cx="5728045" cy="458243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052" name="Picture 4" descr="Is Your Vehicle a Target for Catalytic Converter Theft?">
            <a:extLst>
              <a:ext uri="{FF2B5EF4-FFF2-40B4-BE49-F238E27FC236}">
                <a16:creationId xmlns:a16="http://schemas.microsoft.com/office/drawing/2014/main" id="{C98BEF7C-2614-B9FF-67B5-A1AA0106B1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88" y="2343831"/>
            <a:ext cx="2120339" cy="135822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ow Exhaust Gas Recirculation (EGR) system works">
            <a:extLst>
              <a:ext uri="{FF2B5EF4-FFF2-40B4-BE49-F238E27FC236}">
                <a16:creationId xmlns:a16="http://schemas.microsoft.com/office/drawing/2014/main" id="{500DD5EE-EB28-D9C4-DBDE-9D10F125FE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88" y="3702055"/>
            <a:ext cx="1491509" cy="135822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Oxygen Sensor History - Walker Products">
            <a:extLst>
              <a:ext uri="{FF2B5EF4-FFF2-40B4-BE49-F238E27FC236}">
                <a16:creationId xmlns:a16="http://schemas.microsoft.com/office/drawing/2014/main" id="{D9E4F1A1-64DB-3DEE-3FF8-1CA01114F6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373" y="5243275"/>
            <a:ext cx="1491510" cy="99253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The Basics of Positive Crankcase Ventilation (PCV)">
            <a:extLst>
              <a:ext uri="{FF2B5EF4-FFF2-40B4-BE49-F238E27FC236}">
                <a16:creationId xmlns:a16="http://schemas.microsoft.com/office/drawing/2014/main" id="{B09943C8-B30A-54E7-7D3A-3C1D3FDCC7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9027" y="2439890"/>
            <a:ext cx="2364911" cy="1358226"/>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Sophisticated Engine Controls - How Car Computers Work | HowStuffWorks">
            <a:extLst>
              <a:ext uri="{FF2B5EF4-FFF2-40B4-BE49-F238E27FC236}">
                <a16:creationId xmlns:a16="http://schemas.microsoft.com/office/drawing/2014/main" id="{E6986F18-B3F9-1F18-04BD-29CEE3CEBEA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25974" y="3894175"/>
            <a:ext cx="2343150" cy="19526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6184F036-E851-C0D4-7EE1-B60EEB4CF468}"/>
              </a:ext>
            </a:extLst>
          </p:cNvPr>
          <p:cNvSpPr/>
          <p:nvPr/>
        </p:nvSpPr>
        <p:spPr bwMode="auto">
          <a:xfrm>
            <a:off x="5999916" y="5963055"/>
            <a:ext cx="5728045" cy="442169"/>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0B84F076-592E-564B-189D-0AC8FD52EBCC}"/>
              </a:ext>
            </a:extLst>
          </p:cNvPr>
          <p:cNvSpPr txBox="1"/>
          <p:nvPr/>
        </p:nvSpPr>
        <p:spPr>
          <a:xfrm>
            <a:off x="2818701" y="5972962"/>
            <a:ext cx="2250423" cy="400110"/>
          </a:xfrm>
          <a:prstGeom prst="rect">
            <a:avLst/>
          </a:prstGeom>
          <a:noFill/>
        </p:spPr>
        <p:txBody>
          <a:bodyPr wrap="square" rtlCol="0">
            <a:spAutoFit/>
          </a:bodyPr>
          <a:lstStyle/>
          <a:p>
            <a:r>
              <a:rPr lang="en-US" sz="2000" dirty="0"/>
              <a:t>…and many more</a:t>
            </a:r>
            <a:r>
              <a:rPr lang="en-US" dirty="0"/>
              <a:t>.</a:t>
            </a:r>
          </a:p>
        </p:txBody>
      </p:sp>
      <p:sp>
        <p:nvSpPr>
          <p:cNvPr id="12" name="TextBox 11">
            <a:extLst>
              <a:ext uri="{FF2B5EF4-FFF2-40B4-BE49-F238E27FC236}">
                <a16:creationId xmlns:a16="http://schemas.microsoft.com/office/drawing/2014/main" id="{FE4CD6D7-FE21-4CC5-24A8-8AFD02E28C0C}"/>
              </a:ext>
            </a:extLst>
          </p:cNvPr>
          <p:cNvSpPr txBox="1"/>
          <p:nvPr/>
        </p:nvSpPr>
        <p:spPr>
          <a:xfrm>
            <a:off x="1124124" y="1944720"/>
            <a:ext cx="4362275" cy="400110"/>
          </a:xfrm>
          <a:prstGeom prst="rect">
            <a:avLst/>
          </a:prstGeom>
          <a:noFill/>
        </p:spPr>
        <p:txBody>
          <a:bodyPr wrap="square" rtlCol="0">
            <a:spAutoFit/>
          </a:bodyPr>
          <a:lstStyle/>
          <a:p>
            <a:r>
              <a:rPr lang="en-US" sz="2000" dirty="0"/>
              <a:t>Pollution control “enhancements”…</a:t>
            </a:r>
          </a:p>
        </p:txBody>
      </p:sp>
    </p:spTree>
    <p:extLst>
      <p:ext uri="{BB962C8B-B14F-4D97-AF65-F5344CB8AC3E}">
        <p14:creationId xmlns:p14="http://schemas.microsoft.com/office/powerpoint/2010/main" val="939288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A784-CC72-1E9C-10C3-DF3F586442E2}"/>
              </a:ext>
            </a:extLst>
          </p:cNvPr>
          <p:cNvSpPr>
            <a:spLocks noGrp="1"/>
          </p:cNvSpPr>
          <p:nvPr>
            <p:ph type="title"/>
          </p:nvPr>
        </p:nvSpPr>
        <p:spPr/>
        <p:txBody>
          <a:bodyPr/>
          <a:lstStyle/>
          <a:p>
            <a:r>
              <a:rPr lang="en-US" dirty="0"/>
              <a:t>Positive Spectrum Trends</a:t>
            </a:r>
          </a:p>
        </p:txBody>
      </p:sp>
      <p:sp>
        <p:nvSpPr>
          <p:cNvPr id="3" name="Content Placeholder 2">
            <a:extLst>
              <a:ext uri="{FF2B5EF4-FFF2-40B4-BE49-F238E27FC236}">
                <a16:creationId xmlns:a16="http://schemas.microsoft.com/office/drawing/2014/main" id="{4524BB86-C585-08F2-E4B2-0860A8C8F745}"/>
              </a:ext>
            </a:extLst>
          </p:cNvPr>
          <p:cNvSpPr>
            <a:spLocks noGrp="1"/>
          </p:cNvSpPr>
          <p:nvPr>
            <p:ph idx="1"/>
          </p:nvPr>
        </p:nvSpPr>
        <p:spPr/>
        <p:txBody>
          <a:bodyPr/>
          <a:lstStyle/>
          <a:p>
            <a:r>
              <a:rPr lang="en-US" dirty="0"/>
              <a:t>Dynamic Spectrum Access</a:t>
            </a:r>
          </a:p>
          <a:p>
            <a:pPr lvl="1"/>
            <a:r>
              <a:rPr lang="en-US" dirty="0"/>
              <a:t>Geolocation databases define transmission contours for more effective spatial sharing</a:t>
            </a:r>
          </a:p>
          <a:p>
            <a:pPr lvl="2"/>
            <a:r>
              <a:rPr lang="en-US" dirty="0"/>
              <a:t>Temporal sharing can also be accommodated</a:t>
            </a:r>
          </a:p>
          <a:p>
            <a:pPr lvl="1"/>
            <a:r>
              <a:rPr lang="en-US" dirty="0"/>
              <a:t>Active sensing networks provide non-interference certainty</a:t>
            </a:r>
          </a:p>
          <a:p>
            <a:r>
              <a:rPr lang="en-US" dirty="0"/>
              <a:t>Understanding what comprises “harmful” interference</a:t>
            </a:r>
          </a:p>
          <a:p>
            <a:pPr lvl="1"/>
            <a:r>
              <a:rPr lang="en-US" dirty="0"/>
              <a:t>Avoids blind keep-out zones </a:t>
            </a:r>
          </a:p>
          <a:p>
            <a:r>
              <a:rPr lang="en-US" dirty="0"/>
              <a:t>Beamforming/beam-steering (802.11/5G/</a:t>
            </a:r>
            <a:r>
              <a:rPr lang="en-US" dirty="0" err="1"/>
              <a:t>Starlink</a:t>
            </a:r>
            <a:r>
              <a:rPr lang="en-US" dirty="0"/>
              <a:t>/…) will become a multiplier for spatial sharing</a:t>
            </a:r>
          </a:p>
          <a:p>
            <a:pPr lvl="1"/>
            <a:r>
              <a:rPr lang="en-US" dirty="0"/>
              <a:t>Regulators can look to this gain as the technology advances</a:t>
            </a:r>
          </a:p>
          <a:p>
            <a:pPr lvl="1"/>
            <a:endParaRPr lang="en-US" dirty="0"/>
          </a:p>
          <a:p>
            <a:pPr lvl="1"/>
            <a:endParaRPr lang="en-US" dirty="0"/>
          </a:p>
        </p:txBody>
      </p:sp>
      <p:sp>
        <p:nvSpPr>
          <p:cNvPr id="4" name="Footer Placeholder 3">
            <a:extLst>
              <a:ext uri="{FF2B5EF4-FFF2-40B4-BE49-F238E27FC236}">
                <a16:creationId xmlns:a16="http://schemas.microsoft.com/office/drawing/2014/main" id="{E8862EC7-F250-A750-94B3-11469FBB9773}"/>
              </a:ext>
            </a:extLst>
          </p:cNvPr>
          <p:cNvSpPr>
            <a:spLocks noGrp="1"/>
          </p:cNvSpPr>
          <p:nvPr>
            <p:ph type="ftr" sz="quarter" idx="11"/>
          </p:nvPr>
        </p:nvSpPr>
        <p:spPr/>
        <p:txBody>
          <a:bodyPr/>
          <a:lstStyle/>
          <a:p>
            <a:pPr>
              <a:defRPr/>
            </a:pPr>
            <a:r>
              <a:rPr lang="en-GB"/>
              <a:t>Rich Kennedy (Self)</a:t>
            </a:r>
          </a:p>
        </p:txBody>
      </p:sp>
      <p:sp>
        <p:nvSpPr>
          <p:cNvPr id="5" name="Slide Number Placeholder 4">
            <a:extLst>
              <a:ext uri="{FF2B5EF4-FFF2-40B4-BE49-F238E27FC236}">
                <a16:creationId xmlns:a16="http://schemas.microsoft.com/office/drawing/2014/main" id="{D1D03B0C-7813-D82D-C954-1659098FAD5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6" name="Date Placeholder 5">
            <a:extLst>
              <a:ext uri="{FF2B5EF4-FFF2-40B4-BE49-F238E27FC236}">
                <a16:creationId xmlns:a16="http://schemas.microsoft.com/office/drawing/2014/main" id="{15EC001E-E575-4407-6568-71BA7E523348}"/>
              </a:ext>
            </a:extLst>
          </p:cNvPr>
          <p:cNvSpPr>
            <a:spLocks noGrp="1"/>
          </p:cNvSpPr>
          <p:nvPr>
            <p:ph type="dt" sz="half" idx="10"/>
          </p:nvPr>
        </p:nvSpPr>
        <p:spPr/>
        <p:txBody>
          <a:bodyPr/>
          <a:lstStyle/>
          <a:p>
            <a:pPr>
              <a:defRPr/>
            </a:pPr>
            <a:r>
              <a:rPr lang="en-US" altLang="en-US"/>
              <a:t>July 2023</a:t>
            </a:r>
            <a:endParaRPr lang="en-GB" altLang="en-US"/>
          </a:p>
        </p:txBody>
      </p:sp>
    </p:spTree>
    <p:extLst>
      <p:ext uri="{BB962C8B-B14F-4D97-AF65-F5344CB8AC3E}">
        <p14:creationId xmlns:p14="http://schemas.microsoft.com/office/powerpoint/2010/main" val="28713355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17393</TotalTime>
  <Words>1083</Words>
  <Application>Microsoft Office PowerPoint</Application>
  <PresentationFormat>Widescreen</PresentationFormat>
  <Paragraphs>157</Paragraphs>
  <Slides>14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802-11-Submission</vt:lpstr>
      <vt:lpstr>Document</vt:lpstr>
      <vt:lpstr>Spectrum Sensibilities: 2030 and Beyond</vt:lpstr>
      <vt:lpstr>Abstract</vt:lpstr>
      <vt:lpstr>Introduction</vt:lpstr>
      <vt:lpstr>Where We Are and How We Got Here</vt:lpstr>
      <vt:lpstr>Where We Are and How We Got Here [2]</vt:lpstr>
      <vt:lpstr>Just a Few of the Residents</vt:lpstr>
      <vt:lpstr>Climate Change and Spectrum Congestion</vt:lpstr>
      <vt:lpstr>The Evolution of Automotive Pollution Control</vt:lpstr>
      <vt:lpstr>Positive Spectrum Trends</vt:lpstr>
      <vt:lpstr>Things To Consider for Remapping</vt:lpstr>
      <vt:lpstr>Spectrum Inventory is the First Step</vt:lpstr>
      <vt:lpstr>Proposed Way Forward</vt:lpstr>
      <vt:lpstr>Straw Poll</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11</cp:revision>
  <cp:lastPrinted>1998-02-10T13:28:06Z</cp:lastPrinted>
  <dcterms:created xsi:type="dcterms:W3CDTF">2004-12-02T14:01:45Z</dcterms:created>
  <dcterms:modified xsi:type="dcterms:W3CDTF">2023-07-13T11:50:36Z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