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0" r:id="rId13"/>
    <p:sldId id="911" r:id="rId14"/>
    <p:sldId id="913" r:id="rId15"/>
    <p:sldId id="882" r:id="rId16"/>
    <p:sldId id="901" r:id="rId17"/>
    <p:sldId id="898" r:id="rId18"/>
    <p:sldId id="909" r:id="rId19"/>
    <p:sldId id="912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5405" autoAdjust="0"/>
  </p:normalViewPr>
  <p:slideViewPr>
    <p:cSldViewPr>
      <p:cViewPr varScale="1">
        <p:scale>
          <a:sx n="82" d="100"/>
          <a:sy n="82" d="100"/>
        </p:scale>
        <p:origin x="99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069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64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051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05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6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802.18-23/0065r2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4-00-0000-weekly-teleconference-minutes-1-june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77-0000-status-of-ongoing-consultations-and-tag-documents-for-approval.docx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dra.gov.ae/en/Participation/consultations/details?id=3365" TargetMode="External"/><Relationship Id="rId5" Type="http://schemas.openxmlformats.org/officeDocument/2006/relationships/hyperlink" Target="https://mentor.ieee.org/802.18/documents?is_dcn=59&amp;is_group=0000&amp;is_year=2023" TargetMode="External"/><Relationship Id="rId4" Type="http://schemas.openxmlformats.org/officeDocument/2006/relationships/hyperlink" Target="https://www.miit.gov.cn/gzcy/yjzj/art/2023/art_9797db85cde64ffd9c4531f2d1d097f5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gzcy/yjzj/art/2023/art_9797db85cde64ffd9c4531f2d1d097f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66-02-0000-proposed-response-to-china-miit-s-consultation-technical-requirements-and-test-methods-for-new-type-approval-of-wireless-lan-equipment-adopting-ieee-802-11be-technical-standards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dra.gov.ae/en/Participation/consultations/details?id=3365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3/06/07/2023-11972/table-of-frequency-allocations-and-radio-regulation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cc.gov/news-events/events/2023/07/july-2023-open-commission-meetin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sites/default/files/2023-05/lipd_class_licence_update_-_outcomes_paper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acma.gov.au/consultations/2022-10/new-arrangements-low-interference-potential-devices-consultation-352022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c50eaa77-9484-4a50-9d20-378149a0ecb6/summary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bookings.travelclick.com/17417?groupID=3561866#/guestsandroom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21204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 </a:t>
                      </a:r>
                      <a:r>
                        <a:rPr lang="en-US" sz="1400" dirty="0" err="1" smtClean="0"/>
                        <a:t>Andersdotter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amelia.ieee@andersdotter.cc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 June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18-23/0064r0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18-22/0035r77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Pending </a:t>
            </a:r>
            <a:r>
              <a:rPr lang="en-US" sz="1800" spc="-5" dirty="0">
                <a:cs typeface="Arial"/>
              </a:rPr>
              <a:t>for interested members to prepare response in the order of </a:t>
            </a:r>
            <a:r>
              <a:rPr lang="en-US" sz="1800" u="sng" spc="-5" dirty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15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GB" sz="1400" u="sng" dirty="0">
                <a:hlinkClick r:id="rId4"/>
              </a:rPr>
              <a:t>Technical requirements and test methods for new type approval of wireless LAN equipment adopting IEEE 802.11be technical standards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/>
              <a:t>NOTE:  See </a:t>
            </a:r>
            <a:r>
              <a:rPr lang="en-GB" sz="1400" dirty="0" smtClean="0">
                <a:hlinkClick r:id="rId5"/>
              </a:rPr>
              <a:t>18-23/0059</a:t>
            </a:r>
            <a:r>
              <a:rPr lang="en-GB" sz="1400" dirty="0" smtClean="0"/>
              <a:t> </a:t>
            </a:r>
            <a:r>
              <a:rPr lang="en-GB" sz="1400" dirty="0"/>
              <a:t>for the unofficial translation of </a:t>
            </a:r>
            <a:r>
              <a:rPr lang="en-GB" sz="1400" dirty="0" smtClean="0"/>
              <a:t>the consultation</a:t>
            </a:r>
            <a:endParaRPr lang="en-US" sz="14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UAE TDRA:  </a:t>
            </a:r>
            <a:r>
              <a:rPr lang="en-GB" sz="1400" u="sng" dirty="0" smtClean="0">
                <a:cs typeface="Arial"/>
                <a:hlinkClick r:id="rId6"/>
              </a:rPr>
              <a:t>TDRA regulations – Ultra Wide Band and Short Range Devices v4.0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</a:t>
            </a:r>
            <a:r>
              <a:rPr lang="en-US" sz="1800" dirty="0" smtClean="0"/>
              <a:t>echnical requirements and test methods for new type approval of wireless LAN equipment adopting IEEE 802.11be technical standards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1</a:t>
            </a:r>
            <a:r>
              <a:rPr lang="en-US" sz="1600" spc="-5" dirty="0" smtClean="0">
                <a:cs typeface="Arial"/>
              </a:rPr>
              <a:t> June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1 July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15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www.miit.gov.cn/gzcy/yjzj/art/2023/art_9797db85cde64ffd9c4531f2d1d097f5.html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18-23/0066r2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2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18-23/0066r2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China Ministry of Industry and Information Technology (MIIT)’s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“T</a:t>
            </a:r>
            <a:r>
              <a:rPr lang="en-US" sz="1800" dirty="0"/>
              <a:t>echnical requirements and test methods for new type approval of wireless LAN equipment adopting IEEE 802.11be technical </a:t>
            </a:r>
            <a:r>
              <a:rPr lang="en-US" sz="1800" dirty="0" smtClean="0"/>
              <a:t>standards”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China MIIT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UAE TDRA’s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TDRA regulations – Ultra Wide Band and Short Range Devices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22 May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7 </a:t>
            </a:r>
            <a:r>
              <a:rPr lang="en-US" sz="1600" spc="-5" dirty="0" smtClean="0">
                <a:cs typeface="Arial"/>
              </a:rPr>
              <a:t>July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22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tdra.gov.ae/en/Participation/consultations/details?id=3365</a:t>
            </a:r>
            <a:r>
              <a:rPr lang="en-US" sz="1600" dirty="0" smtClean="0"/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To be posted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19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EU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ENAP on </a:t>
            </a:r>
            <a:r>
              <a:rPr lang="en-US" sz="1600" dirty="0" smtClean="0"/>
              <a:t>EN 303 </a:t>
            </a:r>
            <a:r>
              <a:rPr lang="en-US" sz="1600" dirty="0"/>
              <a:t>687 (6 GHz WAS/RLAN) started </a:t>
            </a:r>
            <a:r>
              <a:rPr lang="en-US" sz="1600" dirty="0" smtClean="0"/>
              <a:t>29 March 2023 </a:t>
            </a:r>
            <a:r>
              <a:rPr lang="en-US" sz="1600" dirty="0"/>
              <a:t>and will end </a:t>
            </a:r>
            <a:r>
              <a:rPr lang="en-US" sz="1600" dirty="0" smtClean="0"/>
              <a:t>27 June 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7 June 2023, the US FCC published the latest version of </a:t>
            </a:r>
            <a:r>
              <a:rPr lang="en-US" sz="1600" dirty="0">
                <a:hlinkClick r:id="rId3"/>
              </a:rPr>
              <a:t>the table of frequency allocations and radio regulations</a:t>
            </a:r>
            <a:r>
              <a:rPr lang="en-US" sz="1600" dirty="0"/>
              <a:t> on the federal register.  The effective date of this latest update is 7 July 2023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July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20 July </a:t>
            </a:r>
            <a:r>
              <a:rPr lang="en-US" sz="1600" dirty="0">
                <a:solidFill>
                  <a:schemeClr val="tx1"/>
                </a:solidFill>
              </a:rPr>
              <a:t>2023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23 May 2023, Australia ACMA published its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decision</a:t>
            </a:r>
            <a:r>
              <a:rPr lang="en-US" sz="1600" dirty="0" smtClean="0">
                <a:solidFill>
                  <a:schemeClr val="tx1"/>
                </a:solidFill>
              </a:rPr>
              <a:t> on its consultation “</a:t>
            </a:r>
            <a:r>
              <a:rPr lang="en-GB" sz="1600" u="sng" dirty="0">
                <a:hlinkClick r:id="rId4"/>
              </a:rPr>
              <a:t>New arrangements for low interference potential </a:t>
            </a:r>
            <a:r>
              <a:rPr lang="en-GB" sz="1600" u="sng" dirty="0" smtClean="0">
                <a:hlinkClick r:id="rId4"/>
              </a:rPr>
              <a:t>devices</a:t>
            </a:r>
            <a:r>
              <a:rPr lang="en-GB" sz="1600" dirty="0" smtClean="0"/>
              <a:t>”, which includes the following changes: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Increase </a:t>
            </a:r>
            <a:r>
              <a:rPr lang="en-US" sz="1400" dirty="0">
                <a:solidFill>
                  <a:schemeClr val="tx1"/>
                </a:solidFill>
              </a:rPr>
              <a:t>the existing power limit, and </a:t>
            </a:r>
            <a:r>
              <a:rPr lang="en-US" sz="1400" dirty="0" smtClean="0">
                <a:solidFill>
                  <a:schemeClr val="tx1"/>
                </a:solidFill>
              </a:rPr>
              <a:t>allow </a:t>
            </a:r>
            <a:r>
              <a:rPr lang="en-US" sz="1400" dirty="0">
                <a:solidFill>
                  <a:schemeClr val="tx1"/>
                </a:solidFill>
              </a:rPr>
              <a:t>outdoor operation, for devices operating in the </a:t>
            </a:r>
            <a:r>
              <a:rPr lang="en-US" sz="1400" dirty="0" smtClean="0">
                <a:solidFill>
                  <a:schemeClr val="tx1"/>
                </a:solidFill>
              </a:rPr>
              <a:t>5150 MHz to 5250 </a:t>
            </a:r>
            <a:r>
              <a:rPr lang="en-US" sz="1400" dirty="0">
                <a:solidFill>
                  <a:schemeClr val="tx1"/>
                </a:solidFill>
              </a:rPr>
              <a:t>MHz band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Include a </a:t>
            </a:r>
            <a:r>
              <a:rPr lang="en-US" sz="1400" dirty="0">
                <a:solidFill>
                  <a:schemeClr val="tx1"/>
                </a:solidFill>
              </a:rPr>
              <a:t>definition of </a:t>
            </a:r>
            <a:r>
              <a:rPr lang="en-US" sz="1400" dirty="0" smtClean="0">
                <a:solidFill>
                  <a:schemeClr val="tx1"/>
                </a:solidFill>
              </a:rPr>
              <a:t>“indoors”</a:t>
            </a:r>
            <a:endParaRPr lang="en-US" sz="1400" dirty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Implement </a:t>
            </a:r>
            <a:r>
              <a:rPr lang="en-US" sz="1400" dirty="0">
                <a:solidFill>
                  <a:schemeClr val="tx1"/>
                </a:solidFill>
              </a:rPr>
              <a:t>out-of-band emission limits for RLAN devices operating in the lower 6 GHz band.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922879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</a:t>
                      </a:r>
                      <a:r>
                        <a:rPr lang="en-US" sz="1500" strike="noStrike" baseline="0" smtClean="0">
                          <a:solidFill>
                            <a:schemeClr val="tx1"/>
                          </a:solidFill>
                        </a:rPr>
                        <a:t>to cancel]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16 June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22 June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23 June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err="1"/>
              <a:t>Estrel</a:t>
            </a:r>
            <a:r>
              <a:rPr lang="es-ES" sz="1800" dirty="0"/>
              <a:t>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Germany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deadline is 30 May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0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/>
              <a:t>until sold out or </a:t>
            </a:r>
            <a:r>
              <a:rPr lang="en-US" sz="1400" dirty="0" smtClean="0"/>
              <a:t>5pm ET, 25 August 2023 </a:t>
            </a:r>
            <a:r>
              <a:rPr lang="en-US" sz="1400" dirty="0"/>
              <a:t>whichever comes first</a:t>
            </a:r>
            <a:r>
              <a:rPr lang="en-US" sz="1400" dirty="0" smtClean="0"/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Amelia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23 May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6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plenary from 9 to 14 July,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</a:t>
            </a:r>
            <a:r>
              <a:rPr lang="en-US" sz="1800" i="1" spc="-5" smtClean="0">
                <a:solidFill>
                  <a:srgbClr val="00B050"/>
                </a:solidFill>
                <a:cs typeface="Arial"/>
              </a:rPr>
              <a:t>China </a:t>
            </a:r>
            <a:r>
              <a:rPr lang="en-US" sz="1800" i="1" spc="-5" smtClean="0">
                <a:solidFill>
                  <a:srgbClr val="00B050"/>
                </a:solidFill>
                <a:cs typeface="Arial"/>
              </a:rPr>
              <a:t>MIIT’s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Review:  UAE TDRA’s consultation</a:t>
            </a:r>
            <a:endParaRPr lang="en-US" sz="1800" i="1" spc="-5" dirty="0" smtClean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in the next 8 days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</a:t>
            </a:r>
            <a:r>
              <a:rPr lang="en-US" sz="1800" spc="-5" dirty="0" smtClean="0">
                <a:cs typeface="Arial"/>
              </a:rPr>
              <a:t>for 2023 July plenary and 2023 September interim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71971</TotalTime>
  <Words>2051</Words>
  <Application>Microsoft Office PowerPoint</Application>
  <PresentationFormat>Widescreen</PresentationFormat>
  <Paragraphs>405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China MIIT’s consultation (1)</vt:lpstr>
      <vt:lpstr>China MIIT’s consultation (2)</vt:lpstr>
      <vt:lpstr>UAE TDRA’s consultation</vt:lpstr>
      <vt:lpstr>General discussion items (1)</vt:lpstr>
      <vt:lpstr>General discussion items (2)</vt:lpstr>
      <vt:lpstr>Meeting schedule in the next 8 days</vt:lpstr>
      <vt:lpstr>Meeting and hotel reservation for the 2023 July plenary</vt:lpstr>
      <vt:lpstr>Meeting and hotel reservation for the 2023 September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18-23/0065r2</dc:title>
  <dc:creator/>
  <cp:keywords>15 June 2023</cp:keywords>
  <cp:lastModifiedBy>Edward Au</cp:lastModifiedBy>
  <cp:revision>5402</cp:revision>
  <cp:lastPrinted>1601-01-01T00:00:00Z</cp:lastPrinted>
  <dcterms:created xsi:type="dcterms:W3CDTF">2016-03-03T14:54:45Z</dcterms:created>
  <dcterms:modified xsi:type="dcterms:W3CDTF">2023-06-15T16:56:26Z</dcterms:modified>
  <cp:category>IEEE 802.18 RR-TAG agenda</cp:category>
</cp:coreProperties>
</file>