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876" r:id="rId3"/>
    <p:sldId id="857" r:id="rId4"/>
    <p:sldId id="908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910" r:id="rId13"/>
    <p:sldId id="911" r:id="rId14"/>
    <p:sldId id="882" r:id="rId15"/>
    <p:sldId id="901" r:id="rId16"/>
    <p:sldId id="898" r:id="rId17"/>
    <p:sldId id="909" r:id="rId18"/>
    <p:sldId id="856" r:id="rId19"/>
    <p:sldId id="864" r:id="rId2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19" autoAdjust="0"/>
    <p:restoredTop sz="95405" autoAdjust="0"/>
  </p:normalViewPr>
  <p:slideViewPr>
    <p:cSldViewPr>
      <p:cViewPr varScale="1">
        <p:scale>
          <a:sx n="82" d="100"/>
          <a:sy n="82" d="100"/>
        </p:scale>
        <p:origin x="994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79147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1925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6648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728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905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265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465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802.18-23/0065r0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3/18-23-0064-00-0000-weekly-teleconference-minutes-1-june-2023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35-77-0000-status-of-ongoing-consultations-and-tag-documents-for-approval.docx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tdra.gov.ae/en/Participation/consultations/details?id=3365" TargetMode="External"/><Relationship Id="rId5" Type="http://schemas.openxmlformats.org/officeDocument/2006/relationships/hyperlink" Target="https://mentor.ieee.org/802.18/documents?is_dcn=59&amp;is_group=0000&amp;is_year=2023" TargetMode="External"/><Relationship Id="rId4" Type="http://schemas.openxmlformats.org/officeDocument/2006/relationships/hyperlink" Target="https://www.miit.gov.cn/gzcy/yjzj/art/2023/art_9797db85cde64ffd9c4531f2d1d097f5.html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iit.gov.cn/gzcy/yjzj/art/2023/art_9797db85cde64ffd9c4531f2d1d097f5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.18/dcn/23/18-23-0066-00-0000-proposed-response-to-china-miit-s-consultation-technical-requirements-and-test-methods-for-new-type-approval-of-wireless-lan-equipment-adopting-ieee-802-11be-technical-standards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deralregister.gov/documents/2023/06/07/2023-11972/table-of-frequency-allocations-and-radio-regulation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fcc.gov/news-events/events/2023/07/july-2023-open-commission-meeting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ma.gov.au/sites/default/files/2023-05/lipd_class_licence_update_-_outcomes_paper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acma.gov.au/consultations/2022-10/new-arrangements-low-interference-potential-devices-consultation-352022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calendar.google.com/calendar/u/0/embed?src=c2gedttabtbj4bps23j4847004@group.calendar.google.com&amp;ctz=America/New_York" TargetMode="External"/><Relationship Id="rId4" Type="http://schemas.openxmlformats.org/officeDocument/2006/relationships/hyperlink" Target="https://mentor.ieee.org/802.18/documents?is_dcn=38&amp;is_group=0000&amp;is_year=2016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c50eaa77-9484-4a50-9d20-378149a0ecb6/summary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bookings.travelclick.com/17417?groupID=3561866#/guestsandrooms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mentor.ieee.org/802-ec/documents?is_dcn=207&amp;is_year=2021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15 June 2023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821204"/>
              </p:ext>
            </p:extLst>
          </p:nvPr>
        </p:nvGraphicFramePr>
        <p:xfrm>
          <a:off x="3048000" y="4191000"/>
          <a:ext cx="8305801" cy="187286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05000"/>
                <a:gridCol w="1752600"/>
                <a:gridCol w="1143000"/>
                <a:gridCol w="1143000"/>
                <a:gridCol w="2362201"/>
              </a:tblGrid>
              <a:tr h="38950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Name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Company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Address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Phone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Email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 Au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 Technologies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edward.ks.au@gmail.com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 </a:t>
                      </a:r>
                      <a:r>
                        <a:rPr lang="en-US" sz="1400" dirty="0" err="1" smtClean="0"/>
                        <a:t>Petrick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Skyworks</a:t>
                      </a:r>
                      <a:r>
                        <a:rPr lang="en-US" sz="1400" baseline="0" dirty="0" smtClean="0"/>
                        <a:t> Solutions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al@jpasoc.com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 Kerry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OK-Brit; 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stuart@ok-brit.com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Amelia </a:t>
                      </a:r>
                      <a:r>
                        <a:rPr lang="en-US" sz="1400" dirty="0" err="1" smtClean="0"/>
                        <a:t>Andersdotter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Self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amelia.ieee@andersdotter.cc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motions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#1 (Internal):  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#2 (Internal):  To approve the weekly meeting minutes of </a:t>
            </a:r>
            <a:r>
              <a:rPr lang="en-US" sz="1800" spc="-5" dirty="0" smtClean="0">
                <a:latin typeface="+mj-lt"/>
                <a:cs typeface="Arial"/>
              </a:rPr>
              <a:t>the 1 June 2023 </a:t>
            </a:r>
            <a:r>
              <a:rPr lang="en-US" sz="1800" spc="-5" dirty="0">
                <a:latin typeface="+mj-lt"/>
                <a:cs typeface="Arial"/>
              </a:rPr>
              <a:t>RR-TAG 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18-23/0064r0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972800" cy="5029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</a:t>
            </a:r>
            <a:r>
              <a:rPr lang="en-US" sz="1800" spc="-5">
                <a:latin typeface="+mj-lt"/>
                <a:cs typeface="Arial"/>
              </a:rPr>
              <a:t>:  </a:t>
            </a:r>
            <a:r>
              <a:rPr lang="en-US" sz="1800" spc="-5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18-22/0035r77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Pending </a:t>
            </a:r>
            <a:r>
              <a:rPr lang="en-US" sz="1800" spc="-5" dirty="0">
                <a:cs typeface="Arial"/>
              </a:rPr>
              <a:t>for interested members to prepare response in the order of </a:t>
            </a:r>
            <a:r>
              <a:rPr lang="en-US" sz="1800" u="sng" spc="-5" dirty="0">
                <a:solidFill>
                  <a:srgbClr val="FF0000"/>
                </a:solidFill>
                <a:cs typeface="Arial"/>
              </a:rPr>
              <a:t>internal deadline</a:t>
            </a:r>
            <a:r>
              <a:rPr lang="en-US" sz="1800" spc="-5" dirty="0">
                <a:cs typeface="Arial"/>
              </a:rPr>
              <a:t>: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3pm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15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June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China MIIT:  </a:t>
            </a:r>
            <a:r>
              <a:rPr lang="en-GB" sz="1400" u="sng" dirty="0">
                <a:hlinkClick r:id="rId4"/>
              </a:rPr>
              <a:t>Technical requirements and test methods for new type approval of wireless LAN equipment adopting IEEE 802.11be technical standards</a:t>
            </a:r>
            <a:endParaRPr lang="en-GB" sz="1400" u="sng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400" dirty="0"/>
              <a:t>NOTE:  See </a:t>
            </a:r>
            <a:r>
              <a:rPr lang="en-GB" sz="1400" dirty="0" smtClean="0">
                <a:hlinkClick r:id="rId5"/>
              </a:rPr>
              <a:t>18-23/0059</a:t>
            </a:r>
            <a:r>
              <a:rPr lang="en-GB" sz="1400" dirty="0" smtClean="0"/>
              <a:t> </a:t>
            </a:r>
            <a:r>
              <a:rPr lang="en-GB" sz="1400" dirty="0"/>
              <a:t>for the unofficial translation of </a:t>
            </a:r>
            <a:r>
              <a:rPr lang="en-GB" sz="1400" dirty="0" smtClean="0"/>
              <a:t>the consultation</a:t>
            </a:r>
            <a:endParaRPr lang="en-US" sz="1400" dirty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3pm ET,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22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June 2023: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UAE TDRA:  </a:t>
            </a:r>
            <a:r>
              <a:rPr lang="en-GB" sz="1400" u="sng" dirty="0" smtClean="0">
                <a:cs typeface="Arial"/>
                <a:hlinkClick r:id="rId6"/>
              </a:rPr>
              <a:t>TDRA regulations – Ultra Wide Band and Short Range Devices v4.0</a:t>
            </a:r>
            <a:endParaRPr lang="en-GB" sz="1400" u="sng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China MIIT’s consultation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800" dirty="0" smtClean="0"/>
              <a:t>Consultation: 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T</a:t>
            </a:r>
            <a:r>
              <a:rPr lang="en-US" sz="1800" dirty="0" smtClean="0"/>
              <a:t>echnical requirements and test methods for new type approval of wireless LAN equipment adopting IEEE 802.11be technical standards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Publication date:  1</a:t>
            </a:r>
            <a:r>
              <a:rPr lang="en-US" sz="1600" spc="-5" dirty="0" smtClean="0">
                <a:cs typeface="Arial"/>
              </a:rPr>
              <a:t> June 2023</a:t>
            </a:r>
            <a:endParaRPr lang="en-US" sz="1600" spc="-5" dirty="0"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Closing date for response:  </a:t>
            </a:r>
            <a:r>
              <a:rPr lang="en-US" sz="1600" spc="-5" dirty="0" smtClean="0">
                <a:cs typeface="Arial"/>
              </a:rPr>
              <a:t>1 July 2023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rgbClr val="FF0000"/>
                </a:solidFill>
                <a:cs typeface="Arial"/>
              </a:rPr>
              <a:t>Internal 802.18 deadline to allow for 10 day EC ballot:  </a:t>
            </a:r>
            <a:r>
              <a:rPr lang="en-US" sz="1400" spc="-5" dirty="0" smtClean="0">
                <a:solidFill>
                  <a:srgbClr val="FF0000"/>
                </a:solidFill>
                <a:cs typeface="Arial"/>
              </a:rPr>
              <a:t>15 June 2023</a:t>
            </a:r>
            <a:endParaRPr lang="en-US" sz="14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https</a:t>
            </a:r>
            <a:r>
              <a:rPr lang="en-US" sz="1600" spc="-5" dirty="0">
                <a:cs typeface="Arial"/>
                <a:hlinkClick r:id="rId3"/>
              </a:rPr>
              <a:t>://</a:t>
            </a:r>
            <a:r>
              <a:rPr lang="en-US" sz="1600" spc="-5" dirty="0" smtClean="0">
                <a:cs typeface="Arial"/>
                <a:hlinkClick r:id="rId3"/>
              </a:rPr>
              <a:t>www.miit.gov.cn/gzcy/yjzj/art/2023/art_9797db85cde64ffd9c4531f2d1d097f5.html</a:t>
            </a:r>
            <a:r>
              <a:rPr lang="en-US" sz="1600" spc="-5" dirty="0" smtClean="0">
                <a:cs typeface="Arial"/>
              </a:rPr>
              <a:t> 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Proposed response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18-23/0066r0</a:t>
            </a:r>
            <a:endParaRPr lang="en-US" sz="16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523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#3 (External):  </a:t>
            </a:r>
            <a:r>
              <a:rPr lang="en-US" sz="1800" spc="-5" dirty="0">
                <a:latin typeface="+mj-lt"/>
                <a:cs typeface="Arial"/>
              </a:rPr>
              <a:t>Move to approve document </a:t>
            </a:r>
            <a:r>
              <a:rPr lang="en-US" sz="1800" spc="-5" dirty="0" smtClean="0">
                <a:solidFill>
                  <a:srgbClr val="3333CC"/>
                </a:solidFill>
                <a:latin typeface="+mj-lt"/>
                <a:cs typeface="Arial"/>
              </a:rPr>
              <a:t>18-23/0066r0 </a:t>
            </a:r>
            <a:r>
              <a:rPr lang="en-US" sz="1800" spc="-5" dirty="0" smtClean="0">
                <a:latin typeface="+mj-lt"/>
                <a:cs typeface="Arial"/>
              </a:rPr>
              <a:t>in </a:t>
            </a:r>
            <a:r>
              <a:rPr lang="en-US" sz="1800" spc="-5" dirty="0">
                <a:latin typeface="+mj-lt"/>
                <a:cs typeface="Arial"/>
              </a:rPr>
              <a:t>response to </a:t>
            </a:r>
            <a:r>
              <a:rPr lang="en-US" sz="1800" spc="-5" dirty="0" smtClean="0">
                <a:latin typeface="+mj-lt"/>
                <a:cs typeface="Arial"/>
              </a:rPr>
              <a:t>the China Ministry of Industry and Information Technology (MIIT)’s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consultation “T</a:t>
            </a:r>
            <a:r>
              <a:rPr lang="en-US" sz="1800" dirty="0"/>
              <a:t>echnical requirements and test methods for new type approval of wireless LAN equipment adopting IEEE 802.11be technical </a:t>
            </a:r>
            <a:r>
              <a:rPr lang="en-US" sz="1800" dirty="0" smtClean="0"/>
              <a:t>standards”</a:t>
            </a: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for </a:t>
            </a:r>
            <a:r>
              <a:rPr lang="en-US" sz="1800" spc="-5" dirty="0">
                <a:latin typeface="+mj-lt"/>
                <a:cs typeface="Arial"/>
              </a:rPr>
              <a:t>review and approval by the IEEE </a:t>
            </a:r>
            <a:r>
              <a:rPr lang="en-US" sz="1800" spc="-5" dirty="0" smtClean="0">
                <a:latin typeface="+mj-lt"/>
                <a:cs typeface="Arial"/>
              </a:rPr>
              <a:t>802 LMSC for </a:t>
            </a:r>
            <a:r>
              <a:rPr lang="en-US" sz="1800" spc="-5" dirty="0">
                <a:latin typeface="+mj-lt"/>
                <a:cs typeface="Arial"/>
              </a:rPr>
              <a:t>submission to </a:t>
            </a:r>
            <a:r>
              <a:rPr lang="en-US" sz="1800" spc="-5" dirty="0" smtClean="0">
                <a:latin typeface="+mj-lt"/>
                <a:cs typeface="Arial"/>
              </a:rPr>
              <a:t>the China MIIT by </a:t>
            </a:r>
            <a:r>
              <a:rPr lang="en-US" sz="1800" spc="-5" dirty="0">
                <a:latin typeface="+mj-lt"/>
                <a:cs typeface="Arial"/>
              </a:rPr>
              <a:t>the response deadline. </a:t>
            </a:r>
            <a:r>
              <a:rPr lang="en-US" sz="1800" spc="-5" dirty="0" smtClean="0">
                <a:latin typeface="+mj-lt"/>
                <a:cs typeface="Arial"/>
              </a:rPr>
              <a:t>The </a:t>
            </a:r>
            <a:r>
              <a:rPr lang="en-US" sz="1800" spc="-5" dirty="0">
                <a:latin typeface="+mj-lt"/>
                <a:cs typeface="Arial"/>
              </a:rPr>
              <a:t>IEEE 802.18 Chair is authorized to make editorial changes as necessary</a:t>
            </a:r>
            <a:r>
              <a:rPr lang="en-US" sz="1800" spc="-5" dirty="0" smtClean="0">
                <a:latin typeface="+mj-lt"/>
                <a:cs typeface="Arial"/>
              </a:rPr>
              <a:t>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Seconded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Attendees:</a:t>
            </a:r>
            <a:endParaRPr lang="en-US" sz="16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Voters </a:t>
            </a:r>
            <a:r>
              <a:rPr lang="en-US" sz="1600" spc="-5" dirty="0">
                <a:latin typeface="+mj-lt"/>
                <a:cs typeface="Arial"/>
              </a:rPr>
              <a:t>(present</a:t>
            </a:r>
            <a:r>
              <a:rPr lang="en-US" sz="1600" spc="-5" dirty="0" smtClean="0">
                <a:latin typeface="+mj-lt"/>
                <a:cs typeface="Arial"/>
              </a:rPr>
              <a:t>):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Result: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NOTE:  Chair did not vote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+mj-lt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China MIIT’s consultation (2)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65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Europe, Middle East, and Africa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EU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ETSI </a:t>
            </a:r>
            <a:r>
              <a:rPr lang="en-US" sz="1800" spc="-5" dirty="0" smtClean="0">
                <a:cs typeface="Arial"/>
              </a:rPr>
              <a:t>BRAN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ENAP on </a:t>
            </a:r>
            <a:r>
              <a:rPr lang="en-US" sz="1600" dirty="0" smtClean="0"/>
              <a:t>EN 303 </a:t>
            </a:r>
            <a:r>
              <a:rPr lang="en-US" sz="1600" dirty="0"/>
              <a:t>687 (6 GHz WAS/RLAN) started </a:t>
            </a:r>
            <a:r>
              <a:rPr lang="en-US" sz="1600" dirty="0" smtClean="0"/>
              <a:t>29 March 2023 </a:t>
            </a:r>
            <a:r>
              <a:rPr lang="en-US" sz="1600" dirty="0"/>
              <a:t>and will end </a:t>
            </a:r>
            <a:r>
              <a:rPr lang="en-US" sz="1600" dirty="0" smtClean="0"/>
              <a:t>27 June 2023.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Americas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On </a:t>
            </a:r>
            <a:r>
              <a:rPr lang="en-US" sz="1600" dirty="0"/>
              <a:t>7 June 2023, the US FCC published the latest version of </a:t>
            </a:r>
            <a:r>
              <a:rPr lang="en-US" sz="1600" dirty="0">
                <a:hlinkClick r:id="rId3"/>
              </a:rPr>
              <a:t>the table of frequency allocations and radio regulations</a:t>
            </a:r>
            <a:r>
              <a:rPr lang="en-US" sz="1600" dirty="0"/>
              <a:t> on the federal register.  The effective date of this latest update is 7 July 2023</a:t>
            </a:r>
            <a:r>
              <a:rPr lang="en-US" sz="1600" dirty="0" smtClean="0"/>
              <a:t>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chemeClr val="tx1"/>
                </a:solidFill>
              </a:rPr>
              <a:t>The </a:t>
            </a:r>
            <a:r>
              <a:rPr lang="en-US" sz="1600" dirty="0" smtClean="0">
                <a:solidFill>
                  <a:schemeClr val="tx1"/>
                </a:solidFill>
                <a:hlinkClick r:id="rId4"/>
              </a:rPr>
              <a:t>July </a:t>
            </a:r>
            <a:r>
              <a:rPr lang="en-US" sz="1600" dirty="0">
                <a:solidFill>
                  <a:schemeClr val="tx1"/>
                </a:solidFill>
                <a:hlinkClick r:id="rId4"/>
              </a:rPr>
              <a:t>2023 Open Commission Meeting</a:t>
            </a:r>
            <a:r>
              <a:rPr lang="en-US" sz="1600" dirty="0">
                <a:solidFill>
                  <a:schemeClr val="tx1"/>
                </a:solidFill>
              </a:rPr>
              <a:t> is scheduled at 10:30am ET on </a:t>
            </a:r>
            <a:r>
              <a:rPr lang="en-US" sz="1600" dirty="0" smtClean="0">
                <a:solidFill>
                  <a:schemeClr val="tx1"/>
                </a:solidFill>
              </a:rPr>
              <a:t>20 July </a:t>
            </a:r>
            <a:r>
              <a:rPr lang="en-US" sz="1600" dirty="0">
                <a:solidFill>
                  <a:schemeClr val="tx1"/>
                </a:solidFill>
              </a:rPr>
              <a:t>2023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</a:t>
            </a:r>
            <a:r>
              <a:rPr lang="en-US" sz="1800" spc="-5" dirty="0">
                <a:solidFill>
                  <a:schemeClr val="tx1"/>
                </a:solidFill>
                <a:cs typeface="Arial"/>
              </a:rPr>
              <a:t>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Other countries/regions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items (2)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Asia </a:t>
            </a:r>
            <a:r>
              <a:rPr lang="en-US" sz="1800" spc="-5" dirty="0">
                <a:cs typeface="Arial"/>
              </a:rPr>
              <a:t>Pacific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solidFill>
                  <a:schemeClr val="tx1"/>
                </a:solidFill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</a:rPr>
              <a:t>On 23 May 2023, Australia ACMA published its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decision</a:t>
            </a:r>
            <a:r>
              <a:rPr lang="en-US" sz="1600" dirty="0" smtClean="0">
                <a:solidFill>
                  <a:schemeClr val="tx1"/>
                </a:solidFill>
              </a:rPr>
              <a:t> on its consultation “</a:t>
            </a:r>
            <a:r>
              <a:rPr lang="en-GB" sz="1600" u="sng" dirty="0">
                <a:hlinkClick r:id="rId4"/>
              </a:rPr>
              <a:t>New arrangements for low interference potential </a:t>
            </a:r>
            <a:r>
              <a:rPr lang="en-GB" sz="1600" u="sng" dirty="0" smtClean="0">
                <a:hlinkClick r:id="rId4"/>
              </a:rPr>
              <a:t>devices</a:t>
            </a:r>
            <a:r>
              <a:rPr lang="en-GB" sz="1600" dirty="0" smtClean="0"/>
              <a:t>”, which includes the following changes: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Increase </a:t>
            </a:r>
            <a:r>
              <a:rPr lang="en-US" sz="1400" dirty="0">
                <a:solidFill>
                  <a:schemeClr val="tx1"/>
                </a:solidFill>
              </a:rPr>
              <a:t>the existing power limit, and </a:t>
            </a:r>
            <a:r>
              <a:rPr lang="en-US" sz="1400" dirty="0" smtClean="0">
                <a:solidFill>
                  <a:schemeClr val="tx1"/>
                </a:solidFill>
              </a:rPr>
              <a:t>allow </a:t>
            </a:r>
            <a:r>
              <a:rPr lang="en-US" sz="1400" dirty="0">
                <a:solidFill>
                  <a:schemeClr val="tx1"/>
                </a:solidFill>
              </a:rPr>
              <a:t>outdoor operation, for devices operating in the </a:t>
            </a:r>
            <a:r>
              <a:rPr lang="en-US" sz="1400" dirty="0" smtClean="0">
                <a:solidFill>
                  <a:schemeClr val="tx1"/>
                </a:solidFill>
              </a:rPr>
              <a:t>5150 MHz to 5250 </a:t>
            </a:r>
            <a:r>
              <a:rPr lang="en-US" sz="1400" dirty="0">
                <a:solidFill>
                  <a:schemeClr val="tx1"/>
                </a:solidFill>
              </a:rPr>
              <a:t>MHz band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Include a </a:t>
            </a:r>
            <a:r>
              <a:rPr lang="en-US" sz="1400" dirty="0">
                <a:solidFill>
                  <a:schemeClr val="tx1"/>
                </a:solidFill>
              </a:rPr>
              <a:t>definition of </a:t>
            </a:r>
            <a:r>
              <a:rPr lang="en-US" sz="1400" dirty="0" smtClean="0">
                <a:solidFill>
                  <a:schemeClr val="tx1"/>
                </a:solidFill>
              </a:rPr>
              <a:t>“indoors”</a:t>
            </a:r>
            <a:endParaRPr lang="en-US" sz="1400" dirty="0">
              <a:solidFill>
                <a:schemeClr val="tx1"/>
              </a:solidFill>
            </a:endParaRP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Implement </a:t>
            </a:r>
            <a:r>
              <a:rPr lang="en-US" sz="1400" dirty="0">
                <a:solidFill>
                  <a:schemeClr val="tx1"/>
                </a:solidFill>
              </a:rPr>
              <a:t>out-of-band emission limits for RLAN devices operating in the lower 6 GHz band.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5092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schedule in the next </a:t>
            </a:r>
            <a:r>
              <a:rPr lang="en-US" sz="2800" dirty="0" smtClean="0">
                <a:solidFill>
                  <a:srgbClr val="0070C0"/>
                </a:solidFill>
              </a:rPr>
              <a:t>8 </a:t>
            </a:r>
            <a:r>
              <a:rPr lang="en-US" sz="2800" dirty="0">
                <a:solidFill>
                  <a:srgbClr val="0070C0"/>
                </a:solidFill>
              </a:rPr>
              <a:t>days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922879"/>
              </p:ext>
            </p:extLst>
          </p:nvPr>
        </p:nvGraphicFramePr>
        <p:xfrm>
          <a:off x="914400" y="1705690"/>
          <a:ext cx="10287000" cy="1661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781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/>
                        <a:t>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Date and time*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dirty="0">
                          <a:solidFill>
                            <a:schemeClr val="tx1"/>
                          </a:solidFill>
                        </a:rPr>
                        <a:t>ISUS</a:t>
                      </a:r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 ad-hoc </a:t>
                      </a:r>
                      <a:endParaRPr lang="en-US" sz="1500" strike="noStrike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[Propose </a:t>
                      </a:r>
                      <a:r>
                        <a:rPr lang="en-US" sz="1500" strike="noStrike" baseline="0" smtClean="0">
                          <a:solidFill>
                            <a:schemeClr val="tx1"/>
                          </a:solidFill>
                        </a:rPr>
                        <a:t>to cancel]</a:t>
                      </a:r>
                      <a:endParaRPr lang="en-US" sz="1500" strike="noStrike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Friday, </a:t>
                      </a:r>
                      <a:r>
                        <a:rPr lang="en-US" sz="1500" strike="noStrike" baseline="0" dirty="0" smtClean="0">
                          <a:solidFill>
                            <a:schemeClr val="tx1"/>
                          </a:solidFill>
                        </a:rPr>
                        <a:t>16 June 2023</a:t>
                      </a:r>
                      <a:r>
                        <a:rPr lang="en-US" sz="1500" strike="noStrike" baseline="0" dirty="0">
                          <a:solidFill>
                            <a:schemeClr val="tx1"/>
                          </a:solidFill>
                        </a:rPr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/>
                        <a:t>Weekly teleconference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/>
                        <a:t>Thursday,</a:t>
                      </a:r>
                      <a:r>
                        <a:rPr lang="en-US" sz="1500" baseline="0" dirty="0"/>
                        <a:t> </a:t>
                      </a:r>
                      <a:r>
                        <a:rPr lang="en-US" sz="1500" baseline="0" dirty="0" smtClean="0"/>
                        <a:t>22 June 2023</a:t>
                      </a:r>
                      <a:r>
                        <a:rPr lang="en-US" sz="1500" baseline="0" dirty="0"/>
                        <a:t>, 3:00pm ET to 3:55pm ET</a:t>
                      </a:r>
                      <a:endParaRPr lang="en-US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strike="noStrike" dirty="0"/>
                        <a:t>ISUS</a:t>
                      </a:r>
                      <a:r>
                        <a:rPr lang="en-US" sz="1500" strike="noStrike" baseline="0" dirty="0"/>
                        <a:t> ad-hoc </a:t>
                      </a:r>
                      <a:endParaRPr lang="en-US" sz="1500" strike="noStrike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strike="noStrike" baseline="0" dirty="0" smtClean="0"/>
                        <a:t>Friday, 23 June 2023</a:t>
                      </a:r>
                      <a:r>
                        <a:rPr lang="en-US" sz="1500" strike="noStrike" baseline="0" dirty="0"/>
                        <a:t>, 12:00pm ET to 1:00pm 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*Call in info is available at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18-16/0038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 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5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and hotel reservation for the 2023 </a:t>
            </a:r>
            <a:r>
              <a:rPr lang="en-US" sz="2800" dirty="0" smtClean="0">
                <a:solidFill>
                  <a:srgbClr val="0070C0"/>
                </a:solidFill>
              </a:rPr>
              <a:t>July plenary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3999"/>
            <a:ext cx="103229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  <a:hlinkClick r:id="rId3"/>
              </a:rPr>
              <a:t>Meeting </a:t>
            </a:r>
            <a:r>
              <a:rPr lang="en-US" sz="1800" spc="-5" dirty="0">
                <a:cs typeface="Arial"/>
                <a:hlinkClick r:id="rId3"/>
              </a:rPr>
              <a:t>reservation</a:t>
            </a:r>
            <a:r>
              <a:rPr lang="en-US" sz="1800" spc="-5" dirty="0">
                <a:cs typeface="Arial"/>
              </a:rPr>
              <a:t> begins on </a:t>
            </a:r>
            <a:r>
              <a:rPr lang="en-US" sz="1800" spc="-5" dirty="0" smtClean="0">
                <a:cs typeface="Arial"/>
              </a:rPr>
              <a:t>19 April 2023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26 May 2023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700.00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Registration 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2023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1000.00</a:t>
            </a:r>
            <a:endParaRPr lang="en-US" sz="1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Registration 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2023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87488" marR="117475" lvl="3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1300.00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26 May 2023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26 May 2023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2023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incur a US$ 150 cancellation fee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30 June 2023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  <a:hlinkClick r:id="rId4"/>
              </a:rPr>
              <a:t>Hotel reservation</a:t>
            </a:r>
            <a:r>
              <a:rPr lang="en-US" sz="1800" spc="-5" dirty="0">
                <a:cs typeface="Arial"/>
              </a:rPr>
              <a:t> </a:t>
            </a:r>
            <a:r>
              <a:rPr lang="en-US" sz="1800" spc="-5" dirty="0" smtClean="0">
                <a:cs typeface="Arial"/>
              </a:rPr>
              <a:t>(</a:t>
            </a:r>
            <a:r>
              <a:rPr lang="es-ES" sz="1800" dirty="0" err="1"/>
              <a:t>Estrel</a:t>
            </a:r>
            <a:r>
              <a:rPr lang="es-ES" sz="1800" dirty="0"/>
              <a:t> </a:t>
            </a:r>
            <a:r>
              <a:rPr lang="es-ES" sz="1800" dirty="0" err="1" smtClean="0"/>
              <a:t>Berlin</a:t>
            </a:r>
            <a:r>
              <a:rPr lang="es-ES" sz="1800" dirty="0" smtClean="0"/>
              <a:t>, </a:t>
            </a:r>
            <a:r>
              <a:rPr lang="es-ES" sz="1800" dirty="0" err="1" smtClean="0"/>
              <a:t>Berlin</a:t>
            </a:r>
            <a:r>
              <a:rPr lang="es-ES" sz="1800" dirty="0" smtClean="0"/>
              <a:t>, </a:t>
            </a:r>
            <a:r>
              <a:rPr lang="es-ES" sz="1800" dirty="0" err="1" smtClean="0"/>
              <a:t>Germany</a:t>
            </a:r>
            <a:r>
              <a:rPr lang="en-US" sz="1800" dirty="0" smtClean="0"/>
              <a:t>) </a:t>
            </a:r>
            <a:r>
              <a:rPr lang="en-US" sz="1800" spc="-5" dirty="0">
                <a:cs typeface="Arial"/>
              </a:rPr>
              <a:t>begins on </a:t>
            </a:r>
            <a:r>
              <a:rPr lang="en-US" sz="1800" spc="-5" dirty="0" smtClean="0">
                <a:cs typeface="Arial"/>
              </a:rPr>
              <a:t>19 April 2023</a:t>
            </a:r>
            <a:endParaRPr lang="en-US" sz="1800" spc="-5" dirty="0"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Group rate deadline is 30 May 2023.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Please refer to the URL above for the exact terms and conditions.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301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0" marR="117475" indent="0" algn="just">
              <a:tabLst>
                <a:tab pos="230188" algn="l"/>
              </a:tabLst>
            </a:pP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14400" y="1524000"/>
            <a:ext cx="10322984" cy="464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kern="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kern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kern="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kern="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</a:t>
            </a:r>
            <a:r>
              <a:rPr lang="en-US" dirty="0"/>
              <a:t>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On-line: 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Voters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  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cs typeface="Arial"/>
              </a:rPr>
              <a:t>IEEE 802 </a:t>
            </a:r>
            <a:r>
              <a:rPr lang="en-US" sz="1600" spc="-5" dirty="0" smtClean="0">
                <a:cs typeface="Arial"/>
              </a:rPr>
              <a:t>plenary from 9 to 14 July, 2023</a:t>
            </a:r>
            <a:endParaRPr lang="en-US" sz="1600" spc="-5" dirty="0"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adjourn? 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smtClean="0">
                <a:latin typeface="+mj-lt"/>
                <a:cs typeface="Arial"/>
              </a:rPr>
              <a:t>at 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RR-TAG: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Secretary:  Amelia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(Self)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(Self)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IEEE SA Program Manager:  Jodi </a:t>
            </a:r>
            <a:r>
              <a:rPr lang="en-US" altLang="en-US" sz="1600" dirty="0" err="1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23 May 2023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50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6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</a:t>
            </a:r>
            <a:r>
              <a:rPr lang="en-US" altLang="en-US" sz="160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:  </a:t>
            </a:r>
            <a:r>
              <a:rPr lang="en-US" altLang="en-US" sz="160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9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employer, 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June 2023</a:t>
            </a:r>
            <a:endParaRPr lang="en-US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Guidelines </a:t>
            </a:r>
            <a:r>
              <a:rPr lang="en-US" sz="2800" dirty="0">
                <a:solidFill>
                  <a:srgbClr val="0070C0"/>
                </a:solidFill>
              </a:rPr>
              <a:t>for IEEE </a:t>
            </a:r>
            <a:r>
              <a:rPr lang="en-US" sz="2800" dirty="0" smtClean="0">
                <a:solidFill>
                  <a:srgbClr val="0070C0"/>
                </a:solidFill>
              </a:rPr>
              <a:t>SA Meetings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</a:t>
            </a:r>
            <a:r>
              <a:rPr lang="en-US" altLang="en-US" sz="1600" b="1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://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standards.ieee.org/develop/policies/antitrust.pdf</a:t>
            </a:r>
            <a:r>
              <a:rPr lang="en-US" altLang="en-US" sz="1600" b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22874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core 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IEEE 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qualifications 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person or organization, including an employer or client, regardless of any external 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other 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are 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these 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 smtClean="0">
                <a:latin typeface="+mj-lt"/>
                <a:cs typeface="Arial"/>
              </a:rPr>
              <a:t>participation.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</a:t>
            </a:r>
            <a:r>
              <a:rPr lang="en-US" sz="1600" b="0" i="1" spc="-5" dirty="0" smtClean="0">
                <a:latin typeface="+mj-lt"/>
                <a:cs typeface="Arial"/>
              </a:rPr>
              <a:t>by </a:t>
            </a:r>
            <a:r>
              <a:rPr lang="en-US" sz="1600" b="0" i="1" spc="-5" dirty="0">
                <a:latin typeface="+mj-lt"/>
                <a:cs typeface="Arial"/>
              </a:rPr>
              <a:t>reason of superior leverage, strength, or representation to the exclusion of fair 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Housekeeping reminder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Weekly meeting reminders: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IMAT is NOT being used for this session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Please ensure that the following information is listed correctly when joining the call: “FIRST NAME LAST NAME, Affiliation” (e.g., Stuart Kerry, OK-Brit; Self)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state your name and affiliation the FIRST TIME you speak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When you want to be on the queue, please type “Q” or “q” in the chat window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Remember to mute when not speaking, thank you</a:t>
            </a: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dirty="0">
                <a:solidFill>
                  <a:srgbClr val="FF0000"/>
                </a:solidFill>
              </a:rPr>
              <a:t>Press are required (i.e., anyone reporting publicly on this meeting) to announce their presence (per </a:t>
            </a:r>
            <a:r>
              <a:rPr lang="en-US" sz="1600" dirty="0" smtClean="0">
                <a:solidFill>
                  <a:srgbClr val="FF0000"/>
                </a:solidFill>
              </a:rPr>
              <a:t>IEEE SA </a:t>
            </a:r>
            <a:r>
              <a:rPr lang="en-US" sz="1600" dirty="0">
                <a:solidFill>
                  <a:srgbClr val="FF0000"/>
                </a:solidFill>
              </a:rPr>
              <a:t>Standards </a:t>
            </a:r>
            <a:r>
              <a:rPr lang="en-US" sz="1600">
                <a:solidFill>
                  <a:srgbClr val="FF0000"/>
                </a:solidFill>
              </a:rPr>
              <a:t>Board </a:t>
            </a:r>
            <a:r>
              <a:rPr lang="en-US" sz="1600" smtClean="0">
                <a:solidFill>
                  <a:srgbClr val="FF0000"/>
                </a:solidFill>
              </a:rPr>
              <a:t>Operations </a:t>
            </a:r>
            <a:r>
              <a:rPr lang="en-US" sz="1600" dirty="0">
                <a:solidFill>
                  <a:srgbClr val="FF0000"/>
                </a:solidFill>
              </a:rPr>
              <a:t>Manual)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June 2023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Housekeeping reminder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the weekly meeting 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Status </a:t>
            </a:r>
            <a:r>
              <a:rPr lang="en-US" sz="1800" spc="-5" dirty="0">
                <a:cs typeface="Arial"/>
              </a:rPr>
              <a:t>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Review and Motion:  China MIIT consultation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</a:t>
            </a:r>
            <a:r>
              <a:rPr lang="en-US" sz="1800" spc="-5" dirty="0">
                <a:cs typeface="Arial"/>
              </a:rPr>
              <a:t>:  Meeting schedule in the next 8 days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Reminder:  Meeting and hotel reservation </a:t>
            </a:r>
            <a:r>
              <a:rPr lang="en-US" sz="1800" spc="-5" dirty="0" smtClean="0">
                <a:cs typeface="Arial"/>
              </a:rPr>
              <a:t>for 2023 July plenary</a:t>
            </a:r>
            <a:endParaRPr lang="en-US" sz="180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Adjourn</a:t>
            </a:r>
          </a:p>
          <a:p>
            <a:pPr marL="0" marR="117475" indent="0" algn="just"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71965</TotalTime>
  <Words>1801</Words>
  <Application>Microsoft Office PowerPoint</Application>
  <PresentationFormat>Widescreen</PresentationFormat>
  <Paragraphs>359</Paragraphs>
  <Slides>19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IEEE 802.18 RR-TAG Weekly Teleconference Agenda</vt:lpstr>
      <vt:lpstr>Meeting called to order</vt:lpstr>
      <vt:lpstr>IEEE 802 required notices</vt:lpstr>
      <vt:lpstr>Guidelines for IEEE SA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China MIIT’s consultation (1)</vt:lpstr>
      <vt:lpstr>China MIIT’s consultation (2)</vt:lpstr>
      <vt:lpstr>General discussion items (1)</vt:lpstr>
      <vt:lpstr>General discussion items (2)</vt:lpstr>
      <vt:lpstr>Meeting schedule in the next 8 days</vt:lpstr>
      <vt:lpstr>Meeting and hotel reservation for the 2023 July plenary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18-23/0065r0</dc:title>
  <dc:creator/>
  <cp:keywords>15 June 2023</cp:keywords>
  <cp:lastModifiedBy>Edward Au</cp:lastModifiedBy>
  <cp:revision>5394</cp:revision>
  <cp:lastPrinted>1601-01-01T00:00:00Z</cp:lastPrinted>
  <dcterms:created xsi:type="dcterms:W3CDTF">2016-03-03T14:54:45Z</dcterms:created>
  <dcterms:modified xsi:type="dcterms:W3CDTF">2023-06-12T18:50:15Z</dcterms:modified>
  <cp:category>IEEE 802.18 RR-TAG agenda</cp:category>
</cp:coreProperties>
</file>