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imda.gov.sg/-/media/imda/files/regulation-licensing-and-consultations/ict-standards/telecommunication-standards/imda-technical/draft-imda-ts-srd-2023.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1230-01-coex-updates-etsi-tc-bran.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apt.int/related-organiza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it.gov.cn/cms_files/filemanager/1226211233/attach/20236/0f89200516d14ef2ba6b440539eec2e8.pdf" TargetMode="External"/><Relationship Id="rId4" Type="http://schemas.openxmlformats.org/officeDocument/2006/relationships/hyperlink" Target="https://www.miit.gov.cn/xwdt/gxdt/sjdt/art/2023/art_ba4e3b3d237f459fa501688ee859dfa3.htm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1-0000-draft-proposal-for-liaison-statement-to-apg23-6.doc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3/18-23-0072-01-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1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16 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56 </a:t>
            </a:r>
            <a:r>
              <a:rPr lang="en-US" altLang="en-US" sz="1600" dirty="0"/>
              <a:t>voters (including 8 on LMSC)</a:t>
            </a:r>
          </a:p>
          <a:p>
            <a:pPr lvl="1" algn="just">
              <a:spcBef>
                <a:spcPts val="300"/>
              </a:spcBef>
              <a:buFont typeface="Arial" panose="020B0604020202020204" pitchFamily="34" charset="0"/>
              <a:buChar char="•"/>
            </a:pPr>
            <a:r>
              <a:rPr lang="en-US" altLang="en-US" sz="1600" smtClean="0"/>
              <a:t>0 nearly </a:t>
            </a:r>
            <a:r>
              <a:rPr lang="en-US" altLang="en-US" sz="1600" dirty="0"/>
              <a:t>voters</a:t>
            </a:r>
          </a:p>
          <a:p>
            <a:pPr lvl="1" algn="just">
              <a:spcBef>
                <a:spcPts val="300"/>
              </a:spcBef>
              <a:buFont typeface="Arial" panose="020B0604020202020204" pitchFamily="34" charset="0"/>
              <a:buChar char="•"/>
            </a:pPr>
            <a:r>
              <a:rPr lang="en-US" altLang="en-US" sz="1600" dirty="0"/>
              <a:t>9</a:t>
            </a:r>
            <a:r>
              <a:rPr lang="en-US" altLang="en-US" sz="1600" dirty="0" smtClean="0"/>
              <a:t>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a:t>
            </a:r>
            <a:r>
              <a:rPr lang="en-GB" sz="1600" u="sng" dirty="0" smtClean="0">
                <a:hlinkClick r:id="rId4"/>
              </a:rPr>
              <a:t>Equipment</a:t>
            </a:r>
            <a:endParaRPr lang="en-GB" sz="1600" u="sng" dirty="0" smtClean="0"/>
          </a:p>
          <a:p>
            <a:pPr marL="1030288" marR="117475" lvl="2" indent="-230188" algn="just">
              <a:spcBef>
                <a:spcPts val="600"/>
              </a:spcBef>
              <a:buFont typeface="Times New Roman" pitchFamily="16" charset="0"/>
              <a:buChar char="•"/>
              <a:tabLst>
                <a:tab pos="230188" algn="l"/>
              </a:tabLst>
            </a:pPr>
            <a:r>
              <a:rPr lang="en-GB" sz="1600" spc="-5" dirty="0" smtClean="0">
                <a:solidFill>
                  <a:schemeClr val="tx1"/>
                </a:solidFill>
                <a:cs typeface="Arial"/>
              </a:rPr>
              <a:t>Singapore IMDA:  </a:t>
            </a:r>
            <a:r>
              <a:rPr lang="en-US" sz="1600" dirty="0">
                <a:hlinkClick r:id="rId5"/>
              </a:rPr>
              <a:t>Draft Technical Specifications for Short Range Devices (IMDA Issue 1, Revision 3)</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hlinkClick r:id="rId3"/>
              </a:rPr>
              <a:t>Update</a:t>
            </a:r>
            <a:r>
              <a:rPr lang="en-US" sz="1600" dirty="0" smtClean="0"/>
              <a:t> by Guido </a:t>
            </a:r>
            <a:r>
              <a:rPr lang="en-US" sz="1600" dirty="0" err="1" smtClean="0"/>
              <a:t>Hiertz</a:t>
            </a:r>
            <a:r>
              <a:rPr lang="en-US" sz="1600" dirty="0" smtClean="0"/>
              <a:t> (Ericsson, ETSI BRAN chair)</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IEEE 802 is now a </a:t>
            </a:r>
            <a:r>
              <a:rPr lang="en-US" sz="1600" spc="-5" dirty="0" smtClean="0">
                <a:solidFill>
                  <a:schemeClr val="tx1"/>
                </a:solidFill>
                <a:cs typeface="Arial"/>
                <a:hlinkClick r:id="rId3"/>
              </a:rPr>
              <a:t>related organization</a:t>
            </a:r>
            <a:r>
              <a:rPr lang="en-US" sz="1600" spc="-5" dirty="0" smtClean="0">
                <a:solidFill>
                  <a:schemeClr val="tx1"/>
                </a:solidFill>
                <a:cs typeface="Arial"/>
              </a:rPr>
              <a:t> of APT.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kern="1200" dirty="0">
                <a:latin typeface="Times New Roman" pitchFamily="16" charset="0"/>
              </a:rPr>
              <a:t>On 28 June 2023, China MIIT published a </a:t>
            </a:r>
            <a:r>
              <a:rPr lang="en-US" sz="1600" kern="1200" dirty="0">
                <a:latin typeface="Times New Roman" pitchFamily="16" charset="0"/>
                <a:hlinkClick r:id="rId4"/>
              </a:rPr>
              <a:t>news </a:t>
            </a:r>
            <a:r>
              <a:rPr lang="en-US" sz="1600" kern="1200" dirty="0" smtClean="0">
                <a:latin typeface="Times New Roman" pitchFamily="16" charset="0"/>
                <a:hlinkClick r:id="rId4"/>
              </a:rPr>
              <a:t>release</a:t>
            </a:r>
            <a:r>
              <a:rPr lang="en-US" sz="1600" kern="1200" dirty="0" smtClean="0">
                <a:latin typeface="Times New Roman" pitchFamily="16" charset="0"/>
              </a:rPr>
              <a:t> </a:t>
            </a:r>
            <a:r>
              <a:rPr lang="en-US" sz="1600" kern="1200" dirty="0">
                <a:latin typeface="Times New Roman" pitchFamily="16" charset="0"/>
              </a:rPr>
              <a:t>informing the public that the </a:t>
            </a:r>
            <a:r>
              <a:rPr lang="en-US" sz="1600" kern="1200" dirty="0">
                <a:latin typeface="Times New Roman" pitchFamily="16" charset="0"/>
                <a:hlinkClick r:id="rId5"/>
              </a:rPr>
              <a:t>updated version</a:t>
            </a:r>
            <a:r>
              <a:rPr lang="en-US" sz="1600" kern="1200" dirty="0">
                <a:latin typeface="Times New Roman" pitchFamily="16" charset="0"/>
              </a:rPr>
              <a:t> of the Regulations on Radio Frequency Allocation of the People's Republic of China, which </a:t>
            </a:r>
            <a:r>
              <a:rPr lang="en-US" sz="1600" kern="1200" dirty="0" smtClean="0">
                <a:latin typeface="Times New Roman" pitchFamily="16" charset="0"/>
              </a:rPr>
              <a:t>is effective from 1 </a:t>
            </a:r>
            <a:r>
              <a:rPr lang="en-US" sz="1600" kern="1200" dirty="0">
                <a:latin typeface="Times New Roman" pitchFamily="16" charset="0"/>
              </a:rPr>
              <a:t>July 2023, identifies all or part of the 6425 MHz to 7125 MHz frequency bands for </a:t>
            </a:r>
            <a:r>
              <a:rPr lang="en-US" sz="1600" kern="1200">
                <a:latin typeface="Times New Roman" pitchFamily="16" charset="0"/>
              </a:rPr>
              <a:t>IMT</a:t>
            </a:r>
            <a:r>
              <a:rPr lang="en-US" sz="1600" kern="1200" smtClean="0">
                <a:latin typeface="Times New Roman" pitchFamily="16" charset="0"/>
              </a:rPr>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On 7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smtClean="0">
                <a:latin typeface="+mj-lt"/>
                <a:cs typeface="Arial"/>
              </a:rPr>
              <a:t>at 12:01 CEST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18-23/0060r5.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smtClean="0">
                <a:solidFill>
                  <a:srgbClr val="3333CC"/>
                </a:solidFill>
                <a:cs typeface="Arial"/>
                <a:hlinkClick r:id="rId4"/>
              </a:rPr>
              <a:t>18-23/0073r1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18-23/0073r1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r>
              <a:rPr lang="en-US" sz="1600" dirty="0"/>
              <a:t>Thomas </a:t>
            </a:r>
            <a:r>
              <a:rPr lang="en-US" sz="1600" dirty="0" err="1"/>
              <a:t>Kürner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Shigenobu Sasaki</a:t>
            </a: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Passed (13 </a:t>
            </a:r>
            <a:r>
              <a:rPr lang="en-US" sz="1600" spc="-5" dirty="0" smtClean="0">
                <a:latin typeface="+mj-lt"/>
                <a:cs typeface="Arial"/>
              </a:rPr>
              <a:t>Yes, </a:t>
            </a:r>
            <a:r>
              <a:rPr lang="en-US" sz="1600" spc="-5" dirty="0" smtClean="0">
                <a:latin typeface="+mj-lt"/>
                <a:cs typeface="Arial"/>
              </a:rPr>
              <a:t> 0 </a:t>
            </a:r>
            <a:r>
              <a:rPr lang="en-US" sz="1600" spc="-5" dirty="0" smtClean="0">
                <a:latin typeface="+mj-lt"/>
                <a:cs typeface="Arial"/>
              </a:rPr>
              <a:t>No, 2 </a:t>
            </a:r>
            <a:r>
              <a:rPr lang="en-US" sz="1600" spc="-5" dirty="0" smtClean="0">
                <a:latin typeface="+mj-lt"/>
                <a:cs typeface="Arial"/>
              </a:rPr>
              <a:t>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a:t>In January 2023, a </a:t>
            </a:r>
            <a:r>
              <a:rPr lang="en-US" sz="1600" dirty="0">
                <a:hlinkClick r:id="rId3"/>
              </a:rPr>
              <a:t>liaison</a:t>
            </a:r>
            <a:r>
              <a:rPr lang="en-US" sz="1600" dirty="0"/>
              <a:t> was received from ETSI ISG THz on its establishment.</a:t>
            </a:r>
          </a:p>
          <a:p>
            <a:pPr marL="630238" marR="117475" lvl="1" indent="-230188" algn="just">
              <a:buFont typeface="Times New Roman" pitchFamily="16" charset="0"/>
              <a:buChar char="•"/>
              <a:tabLst>
                <a:tab pos="230188" algn="l"/>
              </a:tabLst>
            </a:pPr>
            <a:r>
              <a:rPr lang="en-US" sz="1600" spc="-5" dirty="0">
                <a:cs typeface="Arial"/>
              </a:rPr>
              <a:t>In March 2023, IEEE 802 LMSC sent a </a:t>
            </a:r>
            <a:r>
              <a:rPr lang="en-US" sz="1600" spc="-5" dirty="0">
                <a:cs typeface="Arial"/>
                <a:hlinkClick r:id="rId4"/>
              </a:rPr>
              <a:t>reply</a:t>
            </a:r>
            <a:r>
              <a:rPr lang="en-US" sz="1600" spc="-5" dirty="0">
                <a:cs typeface="Arial"/>
              </a:rPr>
              <a:t> to the above-mentioned liaison statement.</a:t>
            </a:r>
          </a:p>
          <a:p>
            <a:pPr marL="630238" marR="117475" lvl="1" indent="-230188" algn="just">
              <a:buFont typeface="Times New Roman" pitchFamily="16" charset="0"/>
              <a:buChar char="•"/>
              <a:tabLst>
                <a:tab pos="230188" algn="l"/>
              </a:tabLst>
            </a:pPr>
            <a:r>
              <a:rPr lang="en-US" sz="1600" spc="-5" dirty="0">
                <a:cs typeface="Arial"/>
              </a:rPr>
              <a:t>On 7 July 2023, ETSI ISG THZ sent a </a:t>
            </a:r>
            <a:r>
              <a:rPr lang="en-US" sz="1600" spc="-5" dirty="0">
                <a:cs typeface="Arial"/>
                <a:hlinkClick r:id="rId5"/>
              </a:rPr>
              <a:t>second liaison</a:t>
            </a:r>
            <a:r>
              <a:rPr lang="en-US" sz="1600" spc="-5" dirty="0">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18-23/0072r1 </a:t>
            </a:r>
            <a:r>
              <a:rPr lang="en-US" sz="1800" spc="-5" dirty="0" smtClean="0">
                <a:latin typeface="+mj-lt"/>
                <a:cs typeface="Arial"/>
              </a:rPr>
              <a:t>in response to the liaison statement from the ETSI </a:t>
            </a:r>
            <a:r>
              <a:rPr lang="en-US" sz="1800" dirty="0"/>
              <a:t>Industry Specification Group (ISG) for Terahertz Communications (</a:t>
            </a:r>
            <a:r>
              <a:rPr lang="en-US" sz="1800" dirty="0" smtClean="0"/>
              <a:t>THz)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Rich Kennedy</a:t>
            </a:r>
          </a:p>
          <a:p>
            <a:pPr marL="630238" marR="117475" lvl="1" indent="-230188" algn="just">
              <a:buFont typeface="Times New Roman" pitchFamily="16" charset="0"/>
              <a:buChar char="•"/>
              <a:tabLst>
                <a:tab pos="230188" algn="l"/>
              </a:tabLst>
            </a:pPr>
            <a:r>
              <a:rPr lang="en-US" sz="1600" spc="-5" dirty="0" smtClean="0">
                <a:latin typeface="+mj-lt"/>
                <a:cs typeface="Arial"/>
              </a:rPr>
              <a:t>Seconded:  </a:t>
            </a:r>
            <a:r>
              <a:rPr lang="en-US" sz="1600" spc="-5" dirty="0">
                <a:cs typeface="Arial"/>
              </a:rPr>
              <a:t>Shigenobu </a:t>
            </a:r>
            <a:r>
              <a:rPr lang="en-US" sz="1600" spc="-5" dirty="0" smtClean="0">
                <a:cs typeface="Arial"/>
              </a:rPr>
              <a:t>Sasaki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Passed (15 </a:t>
            </a:r>
            <a:r>
              <a:rPr lang="en-US" sz="1600" spc="-5" dirty="0" smtClean="0">
                <a:latin typeface="+mj-lt"/>
                <a:cs typeface="Arial"/>
              </a:rPr>
              <a:t>Yes, </a:t>
            </a:r>
            <a:r>
              <a:rPr lang="en-US" sz="1600" spc="-5" dirty="0" smtClean="0">
                <a:latin typeface="+mj-lt"/>
                <a:cs typeface="Arial"/>
              </a:rPr>
              <a:t> 0 </a:t>
            </a:r>
            <a:r>
              <a:rPr lang="en-US" sz="1600" spc="-5" dirty="0" smtClean="0">
                <a:latin typeface="+mj-lt"/>
                <a:cs typeface="Arial"/>
              </a:rPr>
              <a:t>No, </a:t>
            </a:r>
            <a:r>
              <a:rPr lang="en-US" sz="1600" spc="-5" dirty="0" smtClean="0">
                <a:latin typeface="+mj-lt"/>
                <a:cs typeface="Arial"/>
              </a:rPr>
              <a:t> 2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r>
              <a:rPr lang="en-US" sz="1600" b="0" dirty="0">
                <a:latin typeface="+mj-lt"/>
              </a:rPr>
              <a:t>9</a:t>
            </a: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4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2</a:t>
            </a:r>
          </a:p>
          <a:p>
            <a:pPr marL="285750" marR="117475" indent="-285750" algn="just">
              <a:buFont typeface="Arial" panose="020B0604020202020204" pitchFamily="34" charset="0"/>
              <a:buChar char="•"/>
              <a:tabLst>
                <a:tab pos="230188" algn="l"/>
              </a:tabLst>
            </a:pPr>
            <a:r>
              <a:rPr lang="en-US" sz="1600" b="0" dirty="0" smtClean="0">
                <a:latin typeface="+mj-lt"/>
              </a:rPr>
              <a:t>Abstain:  0</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a:t>
            </a:r>
            <a:r>
              <a:rPr lang="en-US" sz="1600" b="0"/>
              <a:t>:  </a:t>
            </a:r>
            <a:r>
              <a:rPr lang="en-US" sz="1600" b="0" smtClean="0"/>
              <a:t>9</a:t>
            </a:r>
            <a:endParaRPr lang="en-US" sz="1600" b="0" dirty="0"/>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6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0</a:t>
            </a:r>
          </a:p>
          <a:p>
            <a:pPr marL="285750" marR="117475" indent="-285750" algn="just">
              <a:buFont typeface="Arial" panose="020B0604020202020204" pitchFamily="34" charset="0"/>
              <a:buChar char="•"/>
              <a:tabLst>
                <a:tab pos="230188" algn="l"/>
              </a:tabLst>
            </a:pPr>
            <a:r>
              <a:rPr lang="en-US" sz="1600" b="0" dirty="0"/>
              <a:t>Abstain:  </a:t>
            </a:r>
            <a:r>
              <a:rPr lang="en-US" sz="1600" b="0" dirty="0" smtClean="0"/>
              <a:t>0</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Call for secretary by Tuesday, 25 July 2023</a:t>
            </a:r>
            <a:r>
              <a:rPr lang="en-US" sz="1800" spc="-5" smtClean="0">
                <a:latin typeface="+mj-lt"/>
                <a:cs typeface="Arial"/>
              </a:rPr>
              <a:t>, A.O.E.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r>
              <a:rPr lang="en-US" sz="1800" spc="-5" smtClean="0">
                <a:latin typeface="+mj-lt"/>
                <a:cs typeface="Arial"/>
              </a:rPr>
              <a:t>09:44 CEST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69582</TotalTime>
  <Words>3414</Words>
  <Application>Microsoft Office PowerPoint</Application>
  <PresentationFormat>Widescreen</PresentationFormat>
  <Paragraphs>629</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18-23/0061r7</dc:title>
  <dc:creator>Edward Au</dc:creator>
  <cp:keywords>2023 July RR-TAG Supplementary Materials</cp:keywords>
  <cp:lastModifiedBy>Edward Au</cp:lastModifiedBy>
  <cp:revision>4956</cp:revision>
  <cp:lastPrinted>1601-01-01T00:00:00Z</cp:lastPrinted>
  <dcterms:created xsi:type="dcterms:W3CDTF">2016-03-03T14:54:45Z</dcterms:created>
  <dcterms:modified xsi:type="dcterms:W3CDTF">2023-07-13T11:44:39Z</dcterms:modified>
  <cp:category>IEEE 802.18 RR-TAG </cp:category>
</cp:coreProperties>
</file>