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7"/>
  </p:notesMasterIdLst>
  <p:handoutMasterIdLst>
    <p:handoutMasterId r:id="rId58"/>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1031" r:id="rId19"/>
    <p:sldId id="1032" r:id="rId20"/>
    <p:sldId id="966" r:id="rId21"/>
    <p:sldId id="845" r:id="rId22"/>
    <p:sldId id="970" r:id="rId23"/>
    <p:sldId id="933" r:id="rId24"/>
    <p:sldId id="1047" r:id="rId25"/>
    <p:sldId id="1026" r:id="rId26"/>
    <p:sldId id="1027" r:id="rId27"/>
    <p:sldId id="1029" r:id="rId28"/>
    <p:sldId id="1036" r:id="rId29"/>
    <p:sldId id="1037" r:id="rId30"/>
    <p:sldId id="1038" r:id="rId31"/>
    <p:sldId id="1039" r:id="rId32"/>
    <p:sldId id="1049" r:id="rId33"/>
    <p:sldId id="1050" r:id="rId34"/>
    <p:sldId id="972" r:id="rId35"/>
    <p:sldId id="864" r:id="rId36"/>
    <p:sldId id="973" r:id="rId37"/>
    <p:sldId id="981" r:id="rId38"/>
    <p:sldId id="982" r:id="rId39"/>
    <p:sldId id="1024" r:id="rId40"/>
    <p:sldId id="1040" r:id="rId41"/>
    <p:sldId id="1041" r:id="rId42"/>
    <p:sldId id="1045" r:id="rId43"/>
    <p:sldId id="1042" r:id="rId44"/>
    <p:sldId id="1043" r:id="rId45"/>
    <p:sldId id="1046" r:id="rId46"/>
    <p:sldId id="1044" r:id="rId47"/>
    <p:sldId id="1025" r:id="rId48"/>
    <p:sldId id="978" r:id="rId49"/>
    <p:sldId id="900" r:id="rId50"/>
    <p:sldId id="1048" r:id="rId51"/>
    <p:sldId id="1033" r:id="rId52"/>
    <p:sldId id="1034" r:id="rId53"/>
    <p:sldId id="1035" r:id="rId54"/>
    <p:sldId id="887" r:id="rId55"/>
    <p:sldId id="888"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232" autoAdjust="0"/>
  </p:normalViewPr>
  <p:slideViewPr>
    <p:cSldViewPr>
      <p:cViewPr varScale="1">
        <p:scale>
          <a:sx n="82" d="100"/>
          <a:sy n="82" d="100"/>
        </p:scale>
        <p:origin x="427"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9389"/>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57901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980314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308466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2470382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4066499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156234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2022386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4323262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20259426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37284979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4878630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716202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802.18-23/0061r6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3-0063-00-0000-rr-tag-may-2023-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35&amp;is_year=2022" TargetMode="External"/><Relationship Id="rId7"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radio-spectrum-policy-group.ec.europa.eu/document/download/9cea690e-cc9a-4a14-920a-8c79dfa528e2_en?filename=RSPG23-026final-draft_RSPG_Opinion_on_6G_development_with_Annexes.pdf" TargetMode="External"/><Relationship Id="rId5" Type="http://schemas.openxmlformats.org/officeDocument/2006/relationships/hyperlink" Target="https://www.imda.gov.sg/-/media/imda/files/regulation-licensing-and-consultations/ict-standards/telecommunication-standards/imda-technical/draft-imda-ts-srd-2023.pdf" TargetMode="External"/><Relationship Id="rId4" Type="http://schemas.openxmlformats.org/officeDocument/2006/relationships/hyperlink" Target="https://www.soumu.go.jp/menu_news/s-news/01kiban12_02000150.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radio-spectrum-policy-group.ec.europa.eu/system/files/2023-06/RSPG23-026final-draft_RSPG_Opinion_on_6G_development_with_Annexe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1230-01-coex-updates-etsi-tc-bran.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7/july-2023-open-commission-meeting"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apt.int/related-organizations"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miit.gov.cn/cms_files/filemanager/1226211233/attach/20236/0f89200516d14ef2ba6b440539eec2e8.pdf" TargetMode="External"/><Relationship Id="rId4" Type="http://schemas.openxmlformats.org/officeDocument/2006/relationships/hyperlink" Target="https://www.miit.gov.cn/xwdt/gxdt/sjdt/art/2023/art_ba4e3b3d237f459fa501688ee859dfa3.html"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apt.int/2023-APG23-6"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73-00-0000-draft-proposal-for-liaison-statement-to-apg23-6.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7"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mentor.ieee.org/802.18/dcn/23/18-23-0072-00-0000-draft-response-on-the-liaison-statement-from-etsi-isg-thz.docx" TargetMode="External"/><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ocuments?is_dcn=71&amp;is_year=2023"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apt.int/2023-APG23-6"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73-01-0000-draft-proposal-for-liaison-statement-to-apg23-6.docx"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7"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mentor.ieee.org/802.18/dcn/23/18-23-0072-01-0000-draft-response-on-the-liaison-statement-from-etsi-isg-thz.docx" TargetMode="External"/><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0&amp;is_year=2023" TargetMode="Externa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hyatt.com/en-US/group-booking/ATLGH/G-IE23"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July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 July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113"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err="1" smtClean="0"/>
              <a:t>Estrel</a:t>
            </a:r>
            <a:r>
              <a:rPr lang="en-US" sz="1400" dirty="0" smtClean="0"/>
              <a:t> Berlin, Berlin, Germany</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35047936"/>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10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11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12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13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14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 7</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a:t>
                      </a:r>
                      <a:r>
                        <a:rPr lang="en-US" sz="1200" baseline="0" dirty="0" smtClean="0"/>
                        <a:t> </a:t>
                      </a:r>
                      <a:r>
                        <a:rPr lang="en-US" sz="1200" dirty="0" smtClean="0"/>
                        <a:t>Lyon</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18-23/0060r4.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633186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a:t>
            </a:r>
            <a:r>
              <a:rPr lang="en-US" altLang="en-US" sz="1800" dirty="0" smtClean="0"/>
              <a:t>16 June 2023</a:t>
            </a:r>
            <a:endParaRPr lang="en-US" altLang="en-US" sz="1800" dirty="0"/>
          </a:p>
          <a:p>
            <a:pPr lvl="1" algn="just">
              <a:spcBef>
                <a:spcPts val="300"/>
              </a:spcBef>
              <a:buFont typeface="Arial" panose="020B0604020202020204" pitchFamily="34" charset="0"/>
              <a:buChar char="•"/>
            </a:pPr>
            <a:r>
              <a:rPr lang="en-US" altLang="en-US" sz="1600" dirty="0" smtClean="0"/>
              <a:t>50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6 </a:t>
            </a:r>
            <a:r>
              <a:rPr lang="en-US" altLang="en-US" sz="1600" dirty="0"/>
              <a:t>nearly voters</a:t>
            </a:r>
          </a:p>
          <a:p>
            <a:pPr lvl="1" algn="just">
              <a:spcBef>
                <a:spcPts val="300"/>
              </a:spcBef>
              <a:buFont typeface="Arial" panose="020B0604020202020204" pitchFamily="34" charset="0"/>
              <a:buChar char="•"/>
            </a:pPr>
            <a:r>
              <a:rPr lang="en-US" altLang="en-US" sz="1600" dirty="0" smtClean="0"/>
              <a:t>9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11 July 2023</a:t>
            </a:r>
            <a:endParaRPr lang="en-US" altLang="en-US" sz="1800" dirty="0"/>
          </a:p>
          <a:p>
            <a:pPr lvl="1" algn="just">
              <a:spcBef>
                <a:spcPts val="300"/>
              </a:spcBef>
              <a:buFont typeface="Arial" panose="020B0604020202020204" pitchFamily="34" charset="0"/>
              <a:buChar char="•"/>
            </a:pPr>
            <a:r>
              <a:rPr lang="en-US" altLang="en-US" sz="1600" dirty="0" smtClean="0"/>
              <a:t>56 </a:t>
            </a:r>
            <a:r>
              <a:rPr lang="en-US" altLang="en-US" sz="1600" dirty="0"/>
              <a:t>voters (including 8 on LMSC)</a:t>
            </a:r>
          </a:p>
          <a:p>
            <a:pPr lvl="1" algn="just">
              <a:spcBef>
                <a:spcPts val="300"/>
              </a:spcBef>
              <a:buFont typeface="Arial" panose="020B0604020202020204" pitchFamily="34" charset="0"/>
              <a:buChar char="•"/>
            </a:pPr>
            <a:r>
              <a:rPr lang="en-US" altLang="en-US" sz="1600" smtClean="0"/>
              <a:t>0 nearly </a:t>
            </a:r>
            <a:r>
              <a:rPr lang="en-US" altLang="en-US" sz="1600" dirty="0"/>
              <a:t>voters</a:t>
            </a:r>
          </a:p>
          <a:p>
            <a:pPr lvl="1" algn="just">
              <a:spcBef>
                <a:spcPts val="300"/>
              </a:spcBef>
              <a:buFont typeface="Arial" panose="020B0604020202020204" pitchFamily="34" charset="0"/>
              <a:buChar char="•"/>
            </a:pPr>
            <a:r>
              <a:rPr lang="en-US" altLang="en-US" sz="1600" dirty="0"/>
              <a:t>9</a:t>
            </a:r>
            <a:r>
              <a:rPr lang="en-US" altLang="en-US" sz="1600" dirty="0" smtClean="0"/>
              <a:t>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1669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May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May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18-23/0063r0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8am CEST, 13 July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Japan MIC:  </a:t>
            </a:r>
            <a:r>
              <a:rPr lang="en-GB" sz="1600" u="sng" dirty="0">
                <a:hlinkClick r:id="rId4"/>
              </a:rPr>
              <a:t>Call for comments on the draft ministerial ordinance for partial revision of the Ordinance for Radio </a:t>
            </a:r>
            <a:r>
              <a:rPr lang="en-GB" sz="1600" u="sng" dirty="0" smtClean="0">
                <a:hlinkClick r:id="rId4"/>
              </a:rPr>
              <a:t>Equipment</a:t>
            </a:r>
            <a:endParaRPr lang="en-GB" sz="1600" u="sng" dirty="0" smtClean="0"/>
          </a:p>
          <a:p>
            <a:pPr marL="1030288" marR="117475" lvl="2" indent="-230188" algn="just">
              <a:spcBef>
                <a:spcPts val="600"/>
              </a:spcBef>
              <a:buFont typeface="Times New Roman" pitchFamily="16" charset="0"/>
              <a:buChar char="•"/>
              <a:tabLst>
                <a:tab pos="230188" algn="l"/>
              </a:tabLst>
            </a:pPr>
            <a:r>
              <a:rPr lang="en-GB" sz="1600" spc="-5" dirty="0" smtClean="0">
                <a:solidFill>
                  <a:schemeClr val="tx1"/>
                </a:solidFill>
                <a:cs typeface="Arial"/>
              </a:rPr>
              <a:t>Singapore IMDA:  </a:t>
            </a:r>
            <a:r>
              <a:rPr lang="en-US" sz="1600" dirty="0">
                <a:hlinkClick r:id="rId5"/>
              </a:rPr>
              <a:t>Draft Technical Specifications for Short Range Devices (IMDA Issue 1, Revision 3)</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6"/>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24 </a:t>
            </a:r>
            <a:r>
              <a:rPr lang="en-US" sz="1600" spc="-5" dirty="0">
                <a:solidFill>
                  <a:schemeClr val="tx1"/>
                </a:solidFill>
                <a:cs typeface="Arial"/>
              </a:rPr>
              <a:t>August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UK </a:t>
            </a:r>
            <a:r>
              <a:rPr lang="en-US" sz="1600" spc="-5" dirty="0" err="1" smtClean="0">
                <a:solidFill>
                  <a:schemeClr val="tx1"/>
                </a:solidFill>
                <a:cs typeface="Arial"/>
              </a:rPr>
              <a:t>Ofcom</a:t>
            </a:r>
            <a:r>
              <a:rPr lang="en-US" sz="1600" spc="-5" dirty="0" smtClean="0">
                <a:solidFill>
                  <a:schemeClr val="tx1"/>
                </a:solidFill>
                <a:cs typeface="Arial"/>
              </a:rPr>
              <a:t>:  </a:t>
            </a:r>
            <a:r>
              <a:rPr lang="en-US" sz="1600" u="sng" dirty="0">
                <a:cs typeface="Arial"/>
                <a:hlinkClick r:id="rId7"/>
              </a:rPr>
              <a:t>Consultation:  Hybrid sharing: enabling both licensed mobile and Wi-Fi users to access the upper 6 GHz band</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RSPG consultation on 6G</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dirty="0" smtClean="0">
                <a:cs typeface="Arial"/>
              </a:rPr>
              <a:t>The </a:t>
            </a:r>
            <a:r>
              <a:rPr lang="en-US" sz="1800" dirty="0">
                <a:cs typeface="Arial"/>
              </a:rPr>
              <a:t>development of 6G and possible implications for spectrum needs and guidance on the rollout of future wireless broadband </a:t>
            </a:r>
            <a:r>
              <a:rPr lang="en-US" sz="1800" dirty="0" smtClean="0">
                <a:cs typeface="Arial"/>
              </a:rPr>
              <a:t>networks</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16 June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25 August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3pm ET, 10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radio-spectrum-policy-group.ec.europa.eu/system/files/2023-06/RSPG23-026final-draft_RSPG_Opinion_on_6G_development_with_Annexes.pdf</a:t>
            </a:r>
            <a:r>
              <a:rPr lang="en-US" sz="1600" spc="-5" dirty="0" smtClean="0">
                <a:cs typeface="Arial"/>
              </a:rPr>
              <a:t> </a:t>
            </a: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207919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smtClean="0">
                <a:hlinkClick r:id="rId3"/>
              </a:rPr>
              <a:t>Update</a:t>
            </a:r>
            <a:r>
              <a:rPr lang="en-US" sz="1600" dirty="0" smtClean="0"/>
              <a:t> by Guido </a:t>
            </a:r>
            <a:r>
              <a:rPr lang="en-US" sz="1600" dirty="0" err="1" smtClean="0"/>
              <a:t>Hiertz</a:t>
            </a:r>
            <a:r>
              <a:rPr lang="en-US" sz="1600" dirty="0" smtClean="0"/>
              <a:t> (Ericsson, ETSI BRAN chair)</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July 2023 Open Commission Meeting</a:t>
            </a:r>
            <a:r>
              <a:rPr lang="en-US" sz="1600" dirty="0">
                <a:solidFill>
                  <a:schemeClr val="tx1"/>
                </a:solidFill>
              </a:rPr>
              <a:t> is scheduled at 10:30am ET on 20 July 2023</a:t>
            </a:r>
            <a:r>
              <a:rPr lang="en-US" sz="1600" dirty="0" smtClean="0">
                <a:solidFill>
                  <a:schemeClr val="tx1"/>
                </a:solidFill>
              </a:rPr>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Telemetry</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IEEE 802 is now a </a:t>
            </a:r>
            <a:r>
              <a:rPr lang="en-US" sz="1600" spc="-5" dirty="0" smtClean="0">
                <a:solidFill>
                  <a:schemeClr val="tx1"/>
                </a:solidFill>
                <a:cs typeface="Arial"/>
                <a:hlinkClick r:id="rId3"/>
              </a:rPr>
              <a:t>related organization</a:t>
            </a:r>
            <a:r>
              <a:rPr lang="en-US" sz="1600" spc="-5" dirty="0" smtClean="0">
                <a:solidFill>
                  <a:schemeClr val="tx1"/>
                </a:solidFill>
                <a:cs typeface="Arial"/>
              </a:rPr>
              <a:t> of APT.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kern="1200" dirty="0">
                <a:latin typeface="Times New Roman" pitchFamily="16" charset="0"/>
              </a:rPr>
              <a:t>On 28 June 2023, China MIIT published a </a:t>
            </a:r>
            <a:r>
              <a:rPr lang="en-US" sz="1600" kern="1200" dirty="0">
                <a:latin typeface="Times New Roman" pitchFamily="16" charset="0"/>
                <a:hlinkClick r:id="rId4"/>
              </a:rPr>
              <a:t>news </a:t>
            </a:r>
            <a:r>
              <a:rPr lang="en-US" sz="1600" kern="1200" dirty="0" smtClean="0">
                <a:latin typeface="Times New Roman" pitchFamily="16" charset="0"/>
                <a:hlinkClick r:id="rId4"/>
              </a:rPr>
              <a:t>release</a:t>
            </a:r>
            <a:r>
              <a:rPr lang="en-US" sz="1600" kern="1200" dirty="0" smtClean="0">
                <a:latin typeface="Times New Roman" pitchFamily="16" charset="0"/>
              </a:rPr>
              <a:t> </a:t>
            </a:r>
            <a:r>
              <a:rPr lang="en-US" sz="1600" kern="1200" dirty="0">
                <a:latin typeface="Times New Roman" pitchFamily="16" charset="0"/>
              </a:rPr>
              <a:t>informing the public that the </a:t>
            </a:r>
            <a:r>
              <a:rPr lang="en-US" sz="1600" kern="1200" dirty="0">
                <a:latin typeface="Times New Roman" pitchFamily="16" charset="0"/>
                <a:hlinkClick r:id="rId5"/>
              </a:rPr>
              <a:t>updated version</a:t>
            </a:r>
            <a:r>
              <a:rPr lang="en-US" sz="1600" kern="1200" dirty="0">
                <a:latin typeface="Times New Roman" pitchFamily="16" charset="0"/>
              </a:rPr>
              <a:t> of the Regulations on Radio Frequency Allocation of the People's Republic of China, which </a:t>
            </a:r>
            <a:r>
              <a:rPr lang="en-US" sz="1600" kern="1200" dirty="0" smtClean="0">
                <a:latin typeface="Times New Roman" pitchFamily="16" charset="0"/>
              </a:rPr>
              <a:t>is effective from 1 </a:t>
            </a:r>
            <a:r>
              <a:rPr lang="en-US" sz="1600" kern="1200" dirty="0">
                <a:latin typeface="Times New Roman" pitchFamily="16" charset="0"/>
              </a:rPr>
              <a:t>July 2023, identifies all or part of the 6425 MHz to 7125 MHz frequency bands for </a:t>
            </a:r>
            <a:r>
              <a:rPr lang="en-US" sz="1600" kern="1200">
                <a:latin typeface="Times New Roman" pitchFamily="16" charset="0"/>
              </a:rPr>
              <a:t>IMT</a:t>
            </a:r>
            <a:r>
              <a:rPr lang="en-US" sz="1600" kern="1200" smtClean="0">
                <a:latin typeface="Times New Roman" pitchFamily="16" charset="0"/>
              </a:rPr>
              <a:t>.</a:t>
            </a: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Liaison statement to APG23-6 meeting</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808453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to APG23-6 meeting</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The </a:t>
            </a:r>
            <a:r>
              <a:rPr lang="en-US" sz="1800" dirty="0"/>
              <a:t>6th Meeting of the APT Conference Preparatory Group for WRC-23 (APG23-6) will be held from 14 to 19 August 2023 in Brisbane, Australia</a:t>
            </a:r>
            <a:r>
              <a:rPr lang="en-US" sz="1800" dirty="0" smtClean="0"/>
              <a:t>.  </a:t>
            </a:r>
          </a:p>
          <a:p>
            <a:pPr marL="630238" marR="117475" lvl="1" indent="-230188" algn="just">
              <a:buFont typeface="Times New Roman" pitchFamily="16" charset="0"/>
              <a:buChar char="•"/>
              <a:tabLst>
                <a:tab pos="230188" algn="l"/>
              </a:tabLst>
            </a:pPr>
            <a:r>
              <a:rPr lang="en-US" sz="1600" b="0" dirty="0" smtClean="0"/>
              <a:t>One of the discussion items is related to APT’s position on WRC-27 agenda items, which are discussed under WRC-23 agenda items 10. </a:t>
            </a:r>
            <a:r>
              <a:rPr lang="en-US" sz="1600" b="0" dirty="0"/>
              <a:t>At APG23-5 meeting held on February 2023, one possible WRC-27 agenda item </a:t>
            </a:r>
            <a:r>
              <a:rPr lang="en-US" sz="1600" b="0" dirty="0" smtClean="0"/>
              <a:t>considers </a:t>
            </a:r>
            <a:r>
              <a:rPr lang="en-US" sz="1600" b="0" dirty="0"/>
              <a:t>new allocations to fixed service (FS), mobile service (MS), radio astronomy service (RAS) and Earth exploration-satellite service (EESS) (passive) in the frequency range </a:t>
            </a:r>
            <a:r>
              <a:rPr lang="en-US" sz="1600" b="0" dirty="0" smtClean="0"/>
              <a:t>275 GHz to 325 </a:t>
            </a:r>
            <a:r>
              <a:rPr lang="en-US" sz="1600" b="0" dirty="0"/>
              <a:t>GHz on a co-primary basis in the Table of Frequency </a:t>
            </a:r>
            <a:r>
              <a:rPr lang="en-US" sz="1600" b="0" dirty="0" smtClean="0"/>
              <a:t>Allocations </a:t>
            </a:r>
            <a:r>
              <a:rPr lang="en-US" sz="1600" b="0" dirty="0"/>
              <a:t>and carried forward to APG23-6 for further study. </a:t>
            </a:r>
            <a:endParaRPr lang="en-US" sz="1600" b="0" dirty="0" smtClean="0"/>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smtClean="0">
                <a:latin typeface="+mj-lt"/>
                <a:cs typeface="Arial"/>
                <a:hlinkClick r:id="rId3"/>
              </a:rPr>
              <a:t>https://www.apt.int/2023-APG23-6</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IEEE 802 liaison statement</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18-23/0073r0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65558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July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a:t>
            </a:r>
            <a:r>
              <a:rPr lang="en-US" altLang="en-US" sz="1800" b="1" dirty="0">
                <a:solidFill>
                  <a:schemeClr val="tx1"/>
                </a:solidFill>
                <a:latin typeface="+mj-lt"/>
                <a:cs typeface="Arial" panose="020B0604020202020204" pitchFamily="34" charset="0"/>
              </a:rPr>
              <a:t>9</a:t>
            </a:r>
            <a:r>
              <a:rPr lang="en-US" altLang="en-US" sz="1800" b="1" dirty="0" smtClean="0">
                <a:solidFill>
                  <a:schemeClr val="tx1"/>
                </a:solidFill>
                <a:latin typeface="+mj-lt"/>
                <a:cs typeface="Arial" panose="020B0604020202020204" pitchFamily="34" charset="0"/>
              </a:rPr>
              <a:t> July 2023 to 14 July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web.cvent.com/event/c50eaa77-9484-4a50-9d20-378149a0ecb6/summary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Proposed reply to Liaison Statement from the ETSI ISG THz</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617626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smtClean="0">
                <a:latin typeface="+mj-lt"/>
              </a:rPr>
              <a:t>In January 2023, a </a:t>
            </a:r>
            <a:r>
              <a:rPr lang="en-US" sz="1600" dirty="0" smtClean="0">
                <a:latin typeface="+mj-lt"/>
                <a:hlinkClick r:id="rId3"/>
              </a:rPr>
              <a:t>liaison</a:t>
            </a:r>
            <a:r>
              <a:rPr lang="en-US" sz="1600" dirty="0" smtClean="0">
                <a:latin typeface="+mj-lt"/>
              </a:rPr>
              <a:t> was received from ETSI ISG THz on its establishment.</a:t>
            </a:r>
          </a:p>
          <a:p>
            <a:pPr marL="630238" marR="117475" lvl="1" indent="-230188" algn="just">
              <a:buFont typeface="Times New Roman" pitchFamily="16" charset="0"/>
              <a:buChar char="•"/>
              <a:tabLst>
                <a:tab pos="230188" algn="l"/>
              </a:tabLst>
            </a:pPr>
            <a:r>
              <a:rPr lang="en-US" sz="1600" spc="-5" dirty="0" smtClean="0">
                <a:latin typeface="+mj-lt"/>
                <a:cs typeface="Arial"/>
              </a:rPr>
              <a:t>In March 2023, IEEE 802 LMSC sent a </a:t>
            </a:r>
            <a:r>
              <a:rPr lang="en-US" sz="1600" spc="-5" dirty="0" smtClean="0">
                <a:latin typeface="+mj-lt"/>
                <a:cs typeface="Arial"/>
                <a:hlinkClick r:id="rId4"/>
              </a:rPr>
              <a:t>reply</a:t>
            </a:r>
            <a:r>
              <a:rPr lang="en-US" sz="1600" spc="-5" dirty="0" smtClean="0">
                <a:latin typeface="+mj-lt"/>
                <a:cs typeface="Arial"/>
              </a:rPr>
              <a:t> to the above-mentioned liaison statement.</a:t>
            </a:r>
          </a:p>
          <a:p>
            <a:pPr marL="630238" marR="117475" lvl="1" indent="-230188" algn="just">
              <a:buFont typeface="Times New Roman" pitchFamily="16" charset="0"/>
              <a:buChar char="•"/>
              <a:tabLst>
                <a:tab pos="230188" algn="l"/>
              </a:tabLst>
            </a:pPr>
            <a:r>
              <a:rPr lang="en-US" sz="1600" spc="-5" dirty="0" smtClean="0">
                <a:latin typeface="+mj-lt"/>
                <a:cs typeface="Arial"/>
              </a:rPr>
              <a:t>On 7 July 2023, ETSI ISG THZ sent a </a:t>
            </a:r>
            <a:r>
              <a:rPr lang="en-US" sz="1600" spc="-5" dirty="0" smtClean="0">
                <a:latin typeface="+mj-lt"/>
                <a:cs typeface="Arial"/>
                <a:hlinkClick r:id="rId5"/>
              </a:rPr>
              <a:t>second liaison</a:t>
            </a:r>
            <a:r>
              <a:rPr lang="en-US" sz="1600" spc="-5" dirty="0" smtClean="0">
                <a:latin typeface="+mj-lt"/>
                <a:cs typeface="Arial"/>
              </a:rPr>
              <a:t> to IEEE 802 LMSC on its progress and a request.</a:t>
            </a:r>
          </a:p>
          <a:p>
            <a:pPr marL="230188" marR="117475" indent="-230188" algn="just">
              <a:buFont typeface="Times New Roman" pitchFamily="16" charset="0"/>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6"/>
              </a:rPr>
              <a:t>18-23/0072r0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4454382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5.3:  UWB regulation in Europe </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32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11252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Updated </a:t>
            </a:r>
            <a:r>
              <a:rPr lang="en-US" sz="2800" dirty="0">
                <a:solidFill>
                  <a:srgbClr val="0070C0"/>
                </a:solidFill>
              </a:rPr>
              <a:t>UWB Regulation Framework in Europe</a:t>
            </a: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Presented by </a:t>
            </a:r>
            <a:r>
              <a:rPr lang="en-US" sz="1800" spc="-5" dirty="0" err="1" smtClean="0">
                <a:solidFill>
                  <a:schemeClr val="tx1"/>
                </a:solidFill>
                <a:cs typeface="Arial"/>
              </a:rPr>
              <a:t>Friedbert</a:t>
            </a:r>
            <a:r>
              <a:rPr lang="en-US" sz="1800" spc="-5" dirty="0" smtClean="0">
                <a:solidFill>
                  <a:schemeClr val="tx1"/>
                </a:solidFill>
                <a:cs typeface="Arial"/>
              </a:rPr>
              <a:t> Berens (</a:t>
            </a:r>
            <a:r>
              <a:rPr lang="en-US" sz="1800" dirty="0" err="1" smtClean="0"/>
              <a:t>FBConsulting</a:t>
            </a:r>
            <a:r>
              <a:rPr lang="en-US" sz="1800" dirty="0" smtClean="0"/>
              <a:t> </a:t>
            </a:r>
            <a:r>
              <a:rPr lang="en-US" sz="1800" dirty="0" err="1" smtClean="0"/>
              <a:t>Sarl</a:t>
            </a:r>
            <a:r>
              <a:rPr lang="en-US" sz="1800" dirty="0" smtClean="0"/>
              <a:t>)</a:t>
            </a:r>
            <a:endParaRPr lang="en-US" sz="18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Document:  </a:t>
            </a:r>
            <a:r>
              <a:rPr lang="en-US" sz="1600" spc="-5" dirty="0" smtClean="0">
                <a:solidFill>
                  <a:schemeClr val="tx1"/>
                </a:solidFill>
                <a:cs typeface="Arial"/>
                <a:hlinkClick r:id="rId3"/>
              </a:rPr>
              <a:t>18-23/0071</a:t>
            </a:r>
            <a:endParaRPr lang="en-US" sz="1600" spc="-5" dirty="0">
              <a:solidFill>
                <a:srgbClr val="FF0000"/>
              </a:solidFill>
              <a:latin typeface="+mj-lt"/>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9213438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13 July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CEST, 13 July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r>
            <a:r>
              <a:rPr lang="en-US" sz="1600" spc="-5" smtClean="0">
                <a:latin typeface="+mj-lt"/>
                <a:cs typeface="Arial"/>
              </a:rPr>
              <a:t>at 12:01 CEST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36</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18-23/0060r4.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Liaison statement to APG23-6 meeting</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40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467350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to APG23-6 meeting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The </a:t>
            </a:r>
            <a:r>
              <a:rPr lang="en-US" sz="1800" dirty="0"/>
              <a:t>6th Meeting of the APT Conference Preparatory Group for WRC-23 (APG23-6) will be held from 14 to 19 August 2023 in Brisbane, Australia</a:t>
            </a:r>
            <a:r>
              <a:rPr lang="en-US" sz="1800" dirty="0" smtClean="0"/>
              <a:t>.  </a:t>
            </a:r>
          </a:p>
          <a:p>
            <a:pPr marL="630238" marR="117475" lvl="1" indent="-230188" algn="just">
              <a:buFont typeface="Times New Roman" pitchFamily="16" charset="0"/>
              <a:buChar char="•"/>
              <a:tabLst>
                <a:tab pos="230188" algn="l"/>
              </a:tabLst>
            </a:pPr>
            <a:r>
              <a:rPr lang="en-US" sz="1600" b="0" dirty="0" smtClean="0"/>
              <a:t>One of the discussion items is related to APT’s position on WRC-27 agenda items, which are discussed under WRC-23 agenda items 10. </a:t>
            </a:r>
            <a:r>
              <a:rPr lang="en-US" sz="1600" b="0" dirty="0"/>
              <a:t>At APG23-5 meeting held on February 2023, one possible WRC-27 agenda item </a:t>
            </a:r>
            <a:r>
              <a:rPr lang="en-US" sz="1600" b="0" dirty="0" smtClean="0"/>
              <a:t>considers </a:t>
            </a:r>
            <a:r>
              <a:rPr lang="en-US" sz="1600" b="0" dirty="0"/>
              <a:t>new allocations to fixed service (FS), mobile service (MS), radio astronomy service (RAS) and Earth exploration-satellite service (EESS) (passive) in the frequency range </a:t>
            </a:r>
            <a:r>
              <a:rPr lang="en-US" sz="1600" b="0" dirty="0" smtClean="0"/>
              <a:t>275 GHz to 325 </a:t>
            </a:r>
            <a:r>
              <a:rPr lang="en-US" sz="1600" b="0" dirty="0"/>
              <a:t>GHz on a co-primary basis in the Table of Frequency </a:t>
            </a:r>
            <a:r>
              <a:rPr lang="en-US" sz="1600" b="0" dirty="0" smtClean="0"/>
              <a:t>Allocations </a:t>
            </a:r>
            <a:r>
              <a:rPr lang="en-US" sz="1600" b="0" dirty="0"/>
              <a:t>and carried forward to APG23-6 for further study. </a:t>
            </a:r>
            <a:endParaRPr lang="en-US" sz="1600" b="0" dirty="0" smtClean="0"/>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smtClean="0">
                <a:latin typeface="+mj-lt"/>
                <a:cs typeface="Arial"/>
                <a:hlinkClick r:id="rId3"/>
              </a:rPr>
              <a:t>https://www.apt.int/2023-APG23-6</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IEEE 802 liaison statement</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smtClean="0">
                <a:solidFill>
                  <a:srgbClr val="3333CC"/>
                </a:solidFill>
                <a:cs typeface="Arial"/>
                <a:hlinkClick r:id="rId4"/>
              </a:rPr>
              <a:t>18-23/0073r1</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130660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(External):  Move to approve document </a:t>
            </a:r>
            <a:r>
              <a:rPr lang="en-US" sz="1800" spc="-5" dirty="0" smtClean="0">
                <a:solidFill>
                  <a:srgbClr val="3333CC"/>
                </a:solidFill>
                <a:latin typeface="+mj-lt"/>
                <a:cs typeface="Arial"/>
              </a:rPr>
              <a:t>18-23/0073r1 </a:t>
            </a:r>
            <a:r>
              <a:rPr lang="en-US" sz="1800" spc="-5" dirty="0" smtClean="0">
                <a:latin typeface="+mj-lt"/>
                <a:cs typeface="Arial"/>
              </a:rPr>
              <a:t>in response to the liaison to </a:t>
            </a:r>
            <a:r>
              <a:rPr lang="en-US" sz="1800" dirty="0" smtClean="0"/>
              <a:t>the </a:t>
            </a:r>
            <a:r>
              <a:rPr lang="en-US" sz="1800" dirty="0"/>
              <a:t>6th Meeting of the APT Conference Preparatory Group for </a:t>
            </a:r>
            <a:r>
              <a:rPr lang="en-US" sz="1800" dirty="0" smtClean="0"/>
              <a:t>WRC-23 (</a:t>
            </a:r>
            <a:r>
              <a:rPr lang="en-US" sz="1800" spc="-5" dirty="0" smtClean="0">
                <a:latin typeface="+mj-lt"/>
                <a:cs typeface="Arial"/>
              </a:rPr>
              <a:t>APG23-6) for review and approval by the IEEE 802 LMSC for submission to </a:t>
            </a:r>
            <a:r>
              <a:rPr lang="en-US" sz="1800" dirty="0" smtClean="0"/>
              <a:t>APG</a:t>
            </a:r>
            <a:r>
              <a:rPr lang="en-US" sz="1800" spc="-5" dirty="0" smtClean="0">
                <a:latin typeface="+mj-lt"/>
                <a:cs typeface="Arial"/>
              </a:rPr>
              <a:t>.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Liaison statement to APG23-6 meeting </a:t>
            </a:r>
            <a:r>
              <a:rPr lang="en-US" sz="2800" dirty="0" smtClean="0">
                <a:solidFill>
                  <a:srgbClr val="0070C0"/>
                </a:solidFill>
              </a:rPr>
              <a:t>(2)</a:t>
            </a:r>
            <a:endParaRPr lang="en-US" sz="2800" dirty="0">
              <a:solidFill>
                <a:srgbClr val="0070C0"/>
              </a:solidFill>
            </a:endParaRPr>
          </a:p>
        </p:txBody>
      </p:sp>
    </p:spTree>
    <p:extLst>
      <p:ext uri="{BB962C8B-B14F-4D97-AF65-F5344CB8AC3E}">
        <p14:creationId xmlns:p14="http://schemas.microsoft.com/office/powerpoint/2010/main" val="8644827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3.2: Proposed reply to Liaison Statement from the ETSI ISG THz</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383857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a:t>In January 2023, a </a:t>
            </a:r>
            <a:r>
              <a:rPr lang="en-US" sz="1600" dirty="0">
                <a:hlinkClick r:id="rId3"/>
              </a:rPr>
              <a:t>liaison</a:t>
            </a:r>
            <a:r>
              <a:rPr lang="en-US" sz="1600" dirty="0"/>
              <a:t> was received from ETSI ISG THz on its establishment.</a:t>
            </a:r>
          </a:p>
          <a:p>
            <a:pPr marL="630238" marR="117475" lvl="1" indent="-230188" algn="just">
              <a:buFont typeface="Times New Roman" pitchFamily="16" charset="0"/>
              <a:buChar char="•"/>
              <a:tabLst>
                <a:tab pos="230188" algn="l"/>
              </a:tabLst>
            </a:pPr>
            <a:r>
              <a:rPr lang="en-US" sz="1600" spc="-5" dirty="0">
                <a:cs typeface="Arial"/>
              </a:rPr>
              <a:t>In March 2023, IEEE 802 LMSC sent a </a:t>
            </a:r>
            <a:r>
              <a:rPr lang="en-US" sz="1600" spc="-5" dirty="0">
                <a:cs typeface="Arial"/>
                <a:hlinkClick r:id="rId4"/>
              </a:rPr>
              <a:t>reply</a:t>
            </a:r>
            <a:r>
              <a:rPr lang="en-US" sz="1600" spc="-5" dirty="0">
                <a:cs typeface="Arial"/>
              </a:rPr>
              <a:t> to the above-mentioned liaison statement.</a:t>
            </a:r>
          </a:p>
          <a:p>
            <a:pPr marL="630238" marR="117475" lvl="1" indent="-230188" algn="just">
              <a:buFont typeface="Times New Roman" pitchFamily="16" charset="0"/>
              <a:buChar char="•"/>
              <a:tabLst>
                <a:tab pos="230188" algn="l"/>
              </a:tabLst>
            </a:pPr>
            <a:r>
              <a:rPr lang="en-US" sz="1600" spc="-5" dirty="0">
                <a:cs typeface="Arial"/>
              </a:rPr>
              <a:t>On 7 July 2023, ETSI ISG THZ sent a </a:t>
            </a:r>
            <a:r>
              <a:rPr lang="en-US" sz="1600" spc="-5" dirty="0">
                <a:cs typeface="Arial"/>
                <a:hlinkClick r:id="rId5"/>
              </a:rPr>
              <a:t>second liaison</a:t>
            </a:r>
            <a:r>
              <a:rPr lang="en-US" sz="1600" spc="-5" dirty="0">
                <a:cs typeface="Arial"/>
              </a:rPr>
              <a:t> to IEEE 802 LMSC on its progress and a request.</a:t>
            </a:r>
          </a:p>
          <a:p>
            <a:pPr marL="230188" marR="117475" indent="-230188" algn="just">
              <a:buFont typeface="Times New Roman" pitchFamily="16" charset="0"/>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6"/>
              </a:rPr>
              <a:t>18-23/0072r1</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9946334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(External):  Move to approve document </a:t>
            </a:r>
            <a:r>
              <a:rPr lang="en-US" sz="1800" spc="-5" dirty="0" smtClean="0">
                <a:solidFill>
                  <a:srgbClr val="3333CC"/>
                </a:solidFill>
                <a:latin typeface="+mj-lt"/>
                <a:cs typeface="Arial"/>
              </a:rPr>
              <a:t>18-23/0072r1 </a:t>
            </a:r>
            <a:r>
              <a:rPr lang="en-US" sz="1800" spc="-5" dirty="0" smtClean="0">
                <a:latin typeface="+mj-lt"/>
                <a:cs typeface="Arial"/>
              </a:rPr>
              <a:t>in response to the liaison statement from the ETSI </a:t>
            </a:r>
            <a:r>
              <a:rPr lang="en-US" sz="1800" dirty="0"/>
              <a:t>Industry Specification Group (ISG) for Terahertz Communications (THG) </a:t>
            </a:r>
            <a:r>
              <a:rPr lang="en-US" sz="1800" spc="-5" dirty="0" smtClean="0">
                <a:latin typeface="+mj-lt"/>
                <a:cs typeface="Arial"/>
              </a:rPr>
              <a:t>for review and approval by the IEEE 802 LMSC for submission to </a:t>
            </a:r>
            <a:r>
              <a:rPr lang="en-US" sz="1800" dirty="0" smtClean="0"/>
              <a:t>ETSI ISG THz</a:t>
            </a:r>
            <a:r>
              <a:rPr lang="en-US" sz="1800" spc="-5" dirty="0" smtClean="0">
                <a:latin typeface="+mj-lt"/>
                <a:cs typeface="Arial"/>
              </a:rPr>
              <a:t>.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11"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 (2)</a:t>
            </a:r>
            <a:endParaRPr lang="en-US" sz="2800" dirty="0">
              <a:solidFill>
                <a:srgbClr val="0070C0"/>
              </a:solidFill>
            </a:endParaRPr>
          </a:p>
        </p:txBody>
      </p:sp>
    </p:spTree>
    <p:extLst>
      <p:ext uri="{BB962C8B-B14F-4D97-AF65-F5344CB8AC3E}">
        <p14:creationId xmlns:p14="http://schemas.microsoft.com/office/powerpoint/2010/main" val="2050724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3.3: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Abstract:  The global RF spectrum maps represent decades of adding licensees and unlicensed/license-exempt spectrum based on available spaces, not optimization of the applications being supported. This had led to a very complicated, and in some cases unworkable situations for new technologies.  The only real solution for the next 100 years is a full study of how best to remap spectrum based on today's understanding of spectrum needs, application optimization, and continued technology advances.</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9855347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86676753"/>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20 July </a:t>
                      </a:r>
                      <a:r>
                        <a:rPr lang="en-US" sz="1500" dirty="0" smtClean="0"/>
                        <a:t>2023 to 21 September </a:t>
                      </a:r>
                      <a:r>
                        <a:rPr lang="en-US" sz="1500" baseline="0" dirty="0" smtClean="0"/>
                        <a:t>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21 July </a:t>
                      </a:r>
                      <a:r>
                        <a:rPr lang="en-US" sz="1500" dirty="0" smtClean="0"/>
                        <a:t>2023 to 22 September </a:t>
                      </a:r>
                      <a:r>
                        <a:rPr lang="en-US" sz="1500" baseline="0" dirty="0" smtClean="0"/>
                        <a:t>2023</a:t>
                      </a:r>
                      <a:endParaRPr lang="en-US" sz="1500" dirty="0"/>
                    </a:p>
                  </a:txBody>
                  <a:tcPr/>
                </a:tc>
              </a:tr>
              <a:tr h="370840">
                <a:tc>
                  <a:txBody>
                    <a:bodyPr/>
                    <a:lstStyle/>
                    <a:p>
                      <a:r>
                        <a:rPr lang="en-US" sz="1500" dirty="0" smtClean="0"/>
                        <a:t>2023</a:t>
                      </a:r>
                      <a:r>
                        <a:rPr lang="en-US" sz="1500" baseline="0" dirty="0" smtClean="0"/>
                        <a:t> September wireless interim</a:t>
                      </a:r>
                      <a:endParaRPr lang="en-US" sz="1500" dirty="0"/>
                    </a:p>
                  </a:txBody>
                  <a:tcPr/>
                </a:tc>
                <a:tc>
                  <a:txBody>
                    <a:bodyPr/>
                    <a:lstStyle/>
                    <a:p>
                      <a:r>
                        <a:rPr lang="en-US" sz="1500" dirty="0" smtClean="0"/>
                        <a:t>Tuesday AM2 on 12 September </a:t>
                      </a:r>
                      <a:r>
                        <a:rPr lang="en-US" sz="1500" baseline="0" dirty="0" smtClean="0"/>
                        <a:t>2023</a:t>
                      </a:r>
                      <a:r>
                        <a:rPr lang="en-US" sz="1500" dirty="0" smtClean="0"/>
                        <a:t>, </a:t>
                      </a:r>
                    </a:p>
                    <a:p>
                      <a:r>
                        <a:rPr lang="en-US" sz="1500" dirty="0" smtClean="0"/>
                        <a:t>Thursday AM1 on 14 September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28 July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600.00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ET, 25 August 2023 </a:t>
            </a:r>
            <a:r>
              <a:rPr lang="en-US" sz="1400" dirty="0">
                <a:solidFill>
                  <a:srgbClr val="FF0000"/>
                </a:solidFill>
              </a:rPr>
              <a:t>whichever comes first</a:t>
            </a:r>
            <a:r>
              <a:rPr lang="en-US" sz="1400" dirty="0" smtClean="0">
                <a:solidFill>
                  <a:srgbClr val="FF0000"/>
                </a:solidFill>
              </a:rPr>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2023</a:t>
            </a:r>
            <a:endParaRPr lang="en-GB" dirty="0"/>
          </a:p>
        </p:txBody>
      </p:sp>
    </p:spTree>
    <p:extLst>
      <p:ext uri="{BB962C8B-B14F-4D97-AF65-F5344CB8AC3E}">
        <p14:creationId xmlns:p14="http://schemas.microsoft.com/office/powerpoint/2010/main" val="5729765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26 January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Fridays at 12:00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September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If </a:t>
            </a:r>
            <a:r>
              <a:rPr lang="en-US" sz="1800" dirty="0">
                <a:latin typeface="+mj-lt"/>
              </a:rPr>
              <a:t>the 2023 </a:t>
            </a:r>
            <a:r>
              <a:rPr lang="en-US" sz="1800" dirty="0" smtClean="0">
                <a:latin typeface="+mj-lt"/>
              </a:rPr>
              <a:t>September wireless interim session </a:t>
            </a:r>
            <a:r>
              <a:rPr lang="en-US" sz="1800" dirty="0">
                <a:latin typeface="+mj-lt"/>
              </a:rPr>
              <a:t>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a:t>
            </a:r>
            <a:r>
              <a:rPr lang="en-US" sz="1800" dirty="0"/>
              <a:t>2023 </a:t>
            </a:r>
            <a:r>
              <a:rPr lang="en-US" sz="1800" dirty="0" smtClean="0"/>
              <a:t>November plenary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  </a:t>
            </a:r>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a:t>
            </a:r>
            <a:r>
              <a:rPr lang="en-US" sz="1600" b="0"/>
              <a:t>:  </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Call for secretary by Tuesday, 25 July 2023</a:t>
            </a:r>
            <a:r>
              <a:rPr lang="en-US" sz="1800" spc="-5" smtClean="0">
                <a:latin typeface="+mj-lt"/>
                <a:cs typeface="Arial"/>
              </a:rPr>
              <a:t>, A.O.E.</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69455</TotalTime>
  <Words>3352</Words>
  <Application>Microsoft Office PowerPoint</Application>
  <PresentationFormat>Widescreen</PresentationFormat>
  <Paragraphs>629</Paragraphs>
  <Slides>55</Slides>
  <Notes>33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4" baseType="lpstr">
      <vt:lpstr>Arial Unicode MS</vt:lpstr>
      <vt:lpstr>Monotype Sorts</vt:lpstr>
      <vt:lpstr>MS Gothic</vt:lpstr>
      <vt:lpstr>MS PGothic</vt:lpstr>
      <vt:lpstr>Arial</vt:lpstr>
      <vt:lpstr>Calibri</vt:lpstr>
      <vt:lpstr>Times New Roman</vt:lpstr>
      <vt:lpstr>Office Theme</vt:lpstr>
      <vt:lpstr>Document</vt:lpstr>
      <vt:lpstr>2023 July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Change in membership</vt:lpstr>
      <vt:lpstr>PowerPoint Presentation</vt:lpstr>
      <vt:lpstr>Review and approve the 2023 May interim minutes</vt:lpstr>
      <vt:lpstr>PowerPoint Presentation</vt:lpstr>
      <vt:lpstr>Status of ongoing consultations</vt:lpstr>
      <vt:lpstr>EC RSPG consultation on 6G</vt:lpstr>
      <vt:lpstr>General discussion items (1)</vt:lpstr>
      <vt:lpstr>General discussion items (2)</vt:lpstr>
      <vt:lpstr>PowerPoint Presentation</vt:lpstr>
      <vt:lpstr>PowerPoint Presentation</vt:lpstr>
      <vt:lpstr>Liaison statement to APG23-6 meeting</vt:lpstr>
      <vt:lpstr>PowerPoint Presentation</vt:lpstr>
      <vt:lpstr>Reply to Liaison Statement from the ETSI ISG THz</vt:lpstr>
      <vt:lpstr>PowerPoint Presentation</vt:lpstr>
      <vt:lpstr>Updated UWB Regulation Framework in Europe</vt:lpstr>
      <vt:lpstr>PowerPoint Presentation</vt:lpstr>
      <vt:lpstr>Recess until Thursday AM1, 13 July 2023</vt:lpstr>
      <vt:lpstr>PowerPoint Presentation</vt:lpstr>
      <vt:lpstr>PowerPoint Presentation</vt:lpstr>
      <vt:lpstr>Review and approve the 802.18 closing agenda</vt:lpstr>
      <vt:lpstr>PowerPoint Presentation</vt:lpstr>
      <vt:lpstr>PowerPoint Presentation</vt:lpstr>
      <vt:lpstr>Liaison statement to APG23-6 meeting (1)</vt:lpstr>
      <vt:lpstr>Liaison statement to APG23-6 meeting (2)</vt:lpstr>
      <vt:lpstr>PowerPoint Presentation</vt:lpstr>
      <vt:lpstr>Reply to Liaison Statement from the ETSI ISG THz (1)</vt:lpstr>
      <vt:lpstr>Reply to Liaison Statement from the ETSI ISG THz (2)</vt:lpstr>
      <vt:lpstr>PowerPoint Presentation</vt:lpstr>
      <vt:lpstr>Enrichment activities</vt:lpstr>
      <vt:lpstr>PowerPoint Presentation</vt:lpstr>
      <vt:lpstr>Future RR-TAG meetings</vt:lpstr>
      <vt:lpstr>Meeting and hotel reservation for the 2023 September interim</vt:lpstr>
      <vt:lpstr>Administrative motion on the weekly teleconference calls</vt:lpstr>
      <vt:lpstr>Type of participation for the 2023 September wireless interim</vt:lpstr>
      <vt:lpstr>Type of participation for the 2023 November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18-23/0061r6</dc:title>
  <dc:creator>Edward Au</dc:creator>
  <cp:keywords>2023 July RR-TAG Supplementary Materials</cp:keywords>
  <cp:lastModifiedBy>Edward Au</cp:lastModifiedBy>
  <cp:revision>4950</cp:revision>
  <cp:lastPrinted>1601-01-01T00:00:00Z</cp:lastPrinted>
  <dcterms:created xsi:type="dcterms:W3CDTF">2016-03-03T14:54:45Z</dcterms:created>
  <dcterms:modified xsi:type="dcterms:W3CDTF">2023-07-12T10:23:21Z</dcterms:modified>
  <cp:category>IEEE 802.18 RR-TAG </cp:category>
</cp:coreProperties>
</file>