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7"/>
  </p:notesMasterIdLst>
  <p:handoutMasterIdLst>
    <p:handoutMasterId r:id="rId58"/>
  </p:handoutMasterIdLst>
  <p:sldIdLst>
    <p:sldId id="256" r:id="rId2"/>
    <p:sldId id="962" r:id="rId3"/>
    <p:sldId id="892" r:id="rId4"/>
    <p:sldId id="961" r:id="rId5"/>
    <p:sldId id="857" r:id="rId6"/>
    <p:sldId id="329" r:id="rId7"/>
    <p:sldId id="604" r:id="rId8"/>
    <p:sldId id="624" r:id="rId9"/>
    <p:sldId id="605" r:id="rId10"/>
    <p:sldId id="963" r:id="rId11"/>
    <p:sldId id="843" r:id="rId12"/>
    <p:sldId id="923" r:id="rId13"/>
    <p:sldId id="947" r:id="rId14"/>
    <p:sldId id="914" r:id="rId15"/>
    <p:sldId id="971" r:id="rId16"/>
    <p:sldId id="979" r:id="rId17"/>
    <p:sldId id="980" r:id="rId18"/>
    <p:sldId id="1031" r:id="rId19"/>
    <p:sldId id="1032" r:id="rId20"/>
    <p:sldId id="966" r:id="rId21"/>
    <p:sldId id="845" r:id="rId22"/>
    <p:sldId id="970" r:id="rId23"/>
    <p:sldId id="933" r:id="rId24"/>
    <p:sldId id="1047" r:id="rId25"/>
    <p:sldId id="1026" r:id="rId26"/>
    <p:sldId id="1027" r:id="rId27"/>
    <p:sldId id="1029" r:id="rId28"/>
    <p:sldId id="1036" r:id="rId29"/>
    <p:sldId id="1037" r:id="rId30"/>
    <p:sldId id="1038" r:id="rId31"/>
    <p:sldId id="1039" r:id="rId32"/>
    <p:sldId id="1049" r:id="rId33"/>
    <p:sldId id="1050" r:id="rId34"/>
    <p:sldId id="972" r:id="rId35"/>
    <p:sldId id="864" r:id="rId36"/>
    <p:sldId id="973" r:id="rId37"/>
    <p:sldId id="981" r:id="rId38"/>
    <p:sldId id="982" r:id="rId39"/>
    <p:sldId id="1024" r:id="rId40"/>
    <p:sldId id="1040" r:id="rId41"/>
    <p:sldId id="1041" r:id="rId42"/>
    <p:sldId id="1045" r:id="rId43"/>
    <p:sldId id="1042" r:id="rId44"/>
    <p:sldId id="1043" r:id="rId45"/>
    <p:sldId id="1046" r:id="rId46"/>
    <p:sldId id="1044" r:id="rId47"/>
    <p:sldId id="1025" r:id="rId48"/>
    <p:sldId id="978" r:id="rId49"/>
    <p:sldId id="900" r:id="rId50"/>
    <p:sldId id="1048" r:id="rId51"/>
    <p:sldId id="1033" r:id="rId52"/>
    <p:sldId id="1034" r:id="rId53"/>
    <p:sldId id="1035" r:id="rId54"/>
    <p:sldId id="887" r:id="rId55"/>
    <p:sldId id="888" r:id="rId5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732" autoAdjust="0"/>
    <p:restoredTop sz="86941" autoAdjust="0"/>
  </p:normalViewPr>
  <p:slideViewPr>
    <p:cSldViewPr>
      <p:cViewPr varScale="1">
        <p:scale>
          <a:sx n="74" d="100"/>
          <a:sy n="74" d="100"/>
        </p:scale>
        <p:origin x="1301" y="53"/>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varScale="1">
      <p:scale>
        <a:sx n="100" d="100"/>
        <a:sy n="100" d="100"/>
      </p:scale>
      <p:origin x="0" y="-9389"/>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7/10/2023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0579015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9803143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4941218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084330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23084663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22470382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40664997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26650030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31562348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22022386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243232622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202594268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37284979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248786302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271620205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51</a:t>
            </a:fld>
            <a:endParaRPr lang="en-US" dirty="0"/>
          </a:p>
        </p:txBody>
      </p:sp>
    </p:spTree>
    <p:extLst>
      <p:ext uri="{BB962C8B-B14F-4D97-AF65-F5344CB8AC3E}">
        <p14:creationId xmlns:p14="http://schemas.microsoft.com/office/powerpoint/2010/main" val="28272948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52</a:t>
            </a:fld>
            <a:endParaRPr lang="en-US" dirty="0"/>
          </a:p>
        </p:txBody>
      </p:sp>
    </p:spTree>
    <p:extLst>
      <p:ext uri="{BB962C8B-B14F-4D97-AF65-F5344CB8AC3E}">
        <p14:creationId xmlns:p14="http://schemas.microsoft.com/office/powerpoint/2010/main" val="298790077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53</a:t>
            </a:fld>
            <a:endParaRPr lang="en-US" dirty="0"/>
          </a:p>
        </p:txBody>
      </p:sp>
    </p:spTree>
    <p:extLst>
      <p:ext uri="{BB962C8B-B14F-4D97-AF65-F5344CB8AC3E}">
        <p14:creationId xmlns:p14="http://schemas.microsoft.com/office/powerpoint/2010/main" val="49473491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54</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55</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6</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6</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687612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4381216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2023</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July 2023</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a:t>
            </a: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802.18-23/0061r3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Microsoft_Word_97_-_2003_Document1.doc"/><Relationship Id="rId5" Type="http://schemas.openxmlformats.org/officeDocument/2006/relationships/oleObject" Target="../embeddings/oleObject1.bin"/><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alendar.google.com/calendar/u/0/embed?src=c2gedttabtbj4bps23j4847004@group.calendar.google.com&amp;ctz=America/New_York&amp;pli=1" TargetMode="External"/><Relationship Id="rId4" Type="http://schemas.openxmlformats.org/officeDocument/2006/relationships/hyperlink" Target="https://mentor.ieee.org/802.18/documents?is_dcn=38&amp;is_year=2016"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23/18-23-0063-00-0000-rr-tag-may-2023-interim-minutes.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8/documents?is_dcn=35&amp;is_year=2022" TargetMode="External"/><Relationship Id="rId7"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www.ofcom.org.uk/consultations-and-statements/category-1/hybrid-sharing-to-access-the-upper-6-ghz-band?utm_medium=email&amp;utm_campaign=Sharing%206%20GHz%20spectrum%20for%20Wi-Fi%20and%20mobile&amp;utm_content=Sharing%206%20GHz%20spectrum%20for%20Wi-Fi%20and%20mobile+CID_d5d87731c29b201f83e1ae761599b562&amp;utm_source=updates&amp;utm_term=new%20approach%20being%20explored%20by%20Ofcom" TargetMode="External"/><Relationship Id="rId5" Type="http://schemas.openxmlformats.org/officeDocument/2006/relationships/hyperlink" Target="https://radio-spectrum-policy-group.ec.europa.eu/document/download/9cea690e-cc9a-4a14-920a-8c79dfa528e2_en?filename=RSPG23-026final-draft_RSPG_Opinion_on_6G_development_with_Annexes.pdf" TargetMode="External"/><Relationship Id="rId4" Type="http://schemas.openxmlformats.org/officeDocument/2006/relationships/hyperlink" Target="https://www.soumu.go.jp/menu_news/s-news/01kiban12_02000150.html"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radio-spectrum-policy-group.ec.europa.eu/system/files/2023-06/RSPG23-026final-draft_RSPG_Opinion_on_6G_development_with_Annexe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hyperlink" Target="https://www.etsi.org/deliver/etsi_en/303600_303699/303687/01.01.01_60/"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fcc.gov/news-events/events/2023/07/july-2023-open-commission-meeting"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apt.int/2023-APG23-6"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c50eaa77-9484-4a50-9d20-378149a0ecb6/summar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8/dcn/23/18-23-0024-00-0000-liaison-from-etsi-isg-thz-re-formation-of-a-new-etsi-isg-for-terahertz-communications-thz.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mentor.ieee.org/802.15/dcn/23/15-23-0343-00-0thz-liaison-statement-from-etsi-isg-thz.docx" TargetMode="External"/><Relationship Id="rId4" Type="http://schemas.openxmlformats.org/officeDocument/2006/relationships/hyperlink" Target="https://mentor.ieee.org/802.18/dcn/23/18-23-0032-04-0000-response-of-ieee-802-to-liaison-statement-from-etsi-isg-thz.pdf" TargetMode="Externa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8/documents?is_dcn=71&amp;is_year=2023"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8/documents?is_dcn=38&amp;is_year=2016"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www.apt.int/2023-APG23-6"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8/dcn/23/18-23-0024-00-0000-liaison-from-etsi-isg-thz-re-formation-of-a-new-etsi-isg-for-terahertz-communications-thz.docx"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mentor.ieee.org/802.15/dcn/23/15-23-0343-00-0thz-liaison-statement-from-etsi-isg-thz.docx" TargetMode="External"/><Relationship Id="rId4" Type="http://schemas.openxmlformats.org/officeDocument/2006/relationships/hyperlink" Target="https://mentor.ieee.org/802.18/dcn/23/18-23-0032-04-0000-response-of-ieee-802-to-liaison-statement-from-etsi-isg-thz.pdf" TargetMode="Externa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8/documents?is_dcn=54&amp;is_year=2023"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70&amp;is_year=2023" TargetMode="External"/></Relationships>
</file>

<file path=ppt/slides/_rels/slide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year=2016"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50.xml.rels><?xml version="1.0" encoding="UTF-8" standalone="yes"?>
<Relationships xmlns="http://schemas.openxmlformats.org/package/2006/relationships"><Relationship Id="rId3" Type="http://schemas.openxmlformats.org/officeDocument/2006/relationships/hyperlink" Target="https://cvent.me/EooyVv"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hyatt.com/en-US/group-booking/ATLGH/G-IE23" TargetMode="Externa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July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2023 July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11 July 2023</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3098" name="Document" r:id="rId6" imgW="8284803" imgH="4499241" progId="Word.Document.8">
                  <p:embed/>
                </p:oleObj>
              </mc:Choice>
              <mc:Fallback>
                <p:oleObj name="Document" r:id="rId6" imgW="8284803" imgH="4499241" progId="Word.Document.8">
                  <p:embed/>
                  <p:pic>
                    <p:nvPicPr>
                      <p:cNvPr id="0" name=""/>
                      <p:cNvPicPr>
                        <a:picLocks noChangeAspect="1" noChangeArrowheads="1"/>
                      </p:cNvPicPr>
                      <p:nvPr/>
                    </p:nvPicPr>
                    <p:blipFill>
                      <a:blip r:embed="rId7"/>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Housekeeping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10</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a:t>
            </a:r>
            <a:r>
              <a:rPr lang="en-US" sz="1400" dirty="0" err="1" smtClean="0"/>
              <a:t>Estrel</a:t>
            </a:r>
            <a:r>
              <a:rPr lang="en-US" sz="1400" dirty="0" smtClean="0"/>
              <a:t> Berlin, Berlin, Germany</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19</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smtClean="0">
                <a:solidFill>
                  <a:schemeClr val="tx1"/>
                </a:solidFill>
                <a:cs typeface="Arial" panose="020B0604020202020204" pitchFamily="34" charset="0"/>
                <a:hlinkClick r:id="rId4"/>
              </a:rPr>
              <a:t>18-16/0038</a:t>
            </a:r>
            <a:r>
              <a:rPr lang="en-US" sz="1400" dirty="0" smtClean="0">
                <a:solidFill>
                  <a:schemeClr val="tx1"/>
                </a:solidFill>
                <a:cs typeface="Arial" panose="020B0604020202020204" pitchFamily="34" charset="0"/>
              </a:rPr>
              <a:t> </a:t>
            </a:r>
            <a:r>
              <a:rPr lang="en-US" sz="1400" dirty="0">
                <a:solidFill>
                  <a:schemeClr val="tx1"/>
                </a:solidFill>
                <a:cs typeface="Arial" panose="020B0604020202020204" pitchFamily="34" charset="0"/>
              </a:rPr>
              <a:t>or </a:t>
            </a:r>
            <a:r>
              <a:rPr lang="en-US" sz="1400" dirty="0">
                <a:solidFill>
                  <a:schemeClr val="tx1"/>
                </a:solidFill>
                <a:cs typeface="Arial" panose="020B0604020202020204" pitchFamily="34" charset="0"/>
                <a:hlinkClick r:id="rId5"/>
              </a:rPr>
              <a:t>Google 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solidFill>
                  <a:srgbClr val="FF0000"/>
                </a:solidFill>
                <a:cs typeface="Arial"/>
              </a:rPr>
              <a:t>When you want to be on the queue for comment, </a:t>
            </a:r>
            <a:r>
              <a:rPr lang="en-US" sz="1400" spc="-5" dirty="0">
                <a:solidFill>
                  <a:srgbClr val="FF0000"/>
                </a:solidFill>
                <a:cs typeface="Arial"/>
              </a:rPr>
              <a:t>please type “Q” or “q” in the </a:t>
            </a:r>
            <a:r>
              <a:rPr lang="en-US" sz="1400" spc="-5" dirty="0" err="1" smtClean="0">
                <a:solidFill>
                  <a:srgbClr val="FF0000"/>
                </a:solidFill>
                <a:cs typeface="Arial"/>
              </a:rPr>
              <a:t>Webex</a:t>
            </a:r>
            <a:r>
              <a:rPr lang="en-US" sz="1400" spc="-5" dirty="0" smtClean="0">
                <a:solidFill>
                  <a:srgbClr val="FF0000"/>
                </a:solidFill>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latin typeface="+mj-lt"/>
              </a:rPr>
              <a:t>is </a:t>
            </a:r>
            <a:r>
              <a:rPr lang="en-US" sz="1800" dirty="0">
                <a:latin typeface="+mj-lt"/>
              </a:rPr>
              <a:t>provided to </a:t>
            </a:r>
            <a:r>
              <a:rPr lang="en-US" sz="1800" dirty="0" smtClean="0">
                <a:latin typeface="+mj-lt"/>
              </a:rPr>
              <a:t>IEEE 802.18 </a:t>
            </a:r>
            <a:r>
              <a:rPr lang="en-US" sz="1800" dirty="0">
                <a:latin typeface="+mj-lt"/>
              </a:rPr>
              <a:t>voters for attendance at </a:t>
            </a:r>
            <a:r>
              <a:rPr lang="en-US" sz="1800" dirty="0" smtClean="0">
                <a:latin typeface="+mj-lt"/>
              </a:rPr>
              <a:t>IEEE 802.11 </a:t>
            </a:r>
            <a:r>
              <a:rPr lang="en-US" sz="1800" dirty="0">
                <a:latin typeface="+mj-lt"/>
              </a:rPr>
              <a:t>on Tuesday AM2 and Thursday </a:t>
            </a:r>
            <a:r>
              <a:rPr lang="en-US" sz="1800" dirty="0" smtClean="0">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135047936"/>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10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11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12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13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14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r>
                        <a:rPr lang="en-US" sz="1200" dirty="0" smtClean="0"/>
                        <a:t>Room 7</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r>
                        <a:rPr lang="en-US" sz="1200" dirty="0" smtClean="0"/>
                        <a:t>Room</a:t>
                      </a:r>
                      <a:r>
                        <a:rPr lang="en-US" sz="1200" baseline="0" dirty="0" smtClean="0"/>
                        <a:t> </a:t>
                      </a:r>
                      <a:r>
                        <a:rPr lang="en-US" sz="1200" dirty="0" smtClean="0"/>
                        <a:t>Lyon</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Supplementary materials for the Opening 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15</a:t>
            </a:r>
            <a:endParaRPr lang="en-US" dirty="0"/>
          </a:p>
        </p:txBody>
      </p:sp>
    </p:spTree>
    <p:extLst>
      <p:ext uri="{BB962C8B-B14F-4D97-AF65-F5344CB8AC3E}">
        <p14:creationId xmlns:p14="http://schemas.microsoft.com/office/powerpoint/2010/main" val="32344225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16</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582797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Opening” tab of the document </a:t>
            </a:r>
            <a:r>
              <a:rPr lang="en-US" sz="1800" spc="-5" dirty="0" smtClean="0">
                <a:latin typeface="+mj-lt"/>
                <a:cs typeface="Arial"/>
              </a:rPr>
              <a:t>18-23/0060r3.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123074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1.5:  Voter list update</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633186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Change in membership</a:t>
            </a:r>
            <a:endParaRPr lang="en-US" sz="2800" dirty="0">
              <a:solidFill>
                <a:srgbClr val="0070C0"/>
              </a:solidFill>
            </a:endParaRPr>
          </a:p>
        </p:txBody>
      </p:sp>
      <p:sp>
        <p:nvSpPr>
          <p:cNvPr id="10" name="Content Placeholder 2"/>
          <p:cNvSpPr>
            <a:spLocks noGrp="1"/>
          </p:cNvSpPr>
          <p:nvPr>
            <p:ph idx="1"/>
          </p:nvPr>
        </p:nvSpPr>
        <p:spPr>
          <a:xfrm>
            <a:off x="914400" y="1524000"/>
            <a:ext cx="10363200" cy="4724400"/>
          </a:xfrm>
        </p:spPr>
        <p:txBody>
          <a:bodyPr/>
          <a:lstStyle/>
          <a:p>
            <a:pPr marL="230188" marR="117475" indent="-230188" algn="just">
              <a:buFont typeface="Times New Roman" pitchFamily="16" charset="0"/>
              <a:buChar char="•"/>
              <a:tabLst>
                <a:tab pos="230188" algn="l"/>
              </a:tabLst>
            </a:pPr>
            <a:r>
              <a:rPr lang="en-US" altLang="en-US" sz="1800" dirty="0" smtClean="0"/>
              <a:t>Membership </a:t>
            </a:r>
            <a:r>
              <a:rPr lang="en-US" altLang="en-US" sz="1800" dirty="0"/>
              <a:t>as </a:t>
            </a:r>
            <a:r>
              <a:rPr lang="en-US" altLang="en-US" sz="1800"/>
              <a:t>of </a:t>
            </a:r>
            <a:r>
              <a:rPr lang="en-US" altLang="en-US" sz="1800" smtClean="0"/>
              <a:t>16 </a:t>
            </a:r>
            <a:r>
              <a:rPr lang="en-US" altLang="en-US" sz="1800" dirty="0" smtClean="0"/>
              <a:t>June 2023</a:t>
            </a:r>
            <a:endParaRPr lang="en-US" altLang="en-US" sz="1800" dirty="0"/>
          </a:p>
          <a:p>
            <a:pPr lvl="1" algn="just">
              <a:spcBef>
                <a:spcPts val="300"/>
              </a:spcBef>
              <a:buFont typeface="Arial" panose="020B0604020202020204" pitchFamily="34" charset="0"/>
              <a:buChar char="•"/>
            </a:pPr>
            <a:r>
              <a:rPr lang="en-US" altLang="en-US" sz="1600" dirty="0" smtClean="0"/>
              <a:t>50 </a:t>
            </a:r>
            <a:r>
              <a:rPr lang="en-US" altLang="en-US" sz="1600" dirty="0"/>
              <a:t>voters (including 8 on LMSC)</a:t>
            </a:r>
          </a:p>
          <a:p>
            <a:pPr lvl="1" algn="just">
              <a:spcBef>
                <a:spcPts val="300"/>
              </a:spcBef>
              <a:buFont typeface="Arial" panose="020B0604020202020204" pitchFamily="34" charset="0"/>
              <a:buChar char="•"/>
            </a:pPr>
            <a:r>
              <a:rPr lang="en-US" altLang="en-US" sz="1600" dirty="0" smtClean="0"/>
              <a:t>6 </a:t>
            </a:r>
            <a:r>
              <a:rPr lang="en-US" altLang="en-US" sz="1600" dirty="0"/>
              <a:t>nearly voters</a:t>
            </a:r>
          </a:p>
          <a:p>
            <a:pPr lvl="1" algn="just">
              <a:spcBef>
                <a:spcPts val="300"/>
              </a:spcBef>
              <a:buFont typeface="Arial" panose="020B0604020202020204" pitchFamily="34" charset="0"/>
              <a:buChar char="•"/>
            </a:pPr>
            <a:r>
              <a:rPr lang="en-US" altLang="en-US" sz="1600" dirty="0" smtClean="0"/>
              <a:t>9 </a:t>
            </a:r>
            <a:r>
              <a:rPr lang="en-US" altLang="en-US" sz="1600" dirty="0"/>
              <a:t>aspirants </a:t>
            </a:r>
          </a:p>
          <a:p>
            <a:pPr marL="630238" marR="117475" lvl="1" indent="-230188" algn="just">
              <a:buFont typeface="Times New Roman" pitchFamily="16" charset="0"/>
              <a:buChar char="•"/>
              <a:tabLst>
                <a:tab pos="230188" algn="l"/>
              </a:tabLst>
            </a:pPr>
            <a:endParaRPr lang="en-US" sz="1600" spc="-5" dirty="0" smtClean="0">
              <a:latin typeface="+mj-lt"/>
              <a:cs typeface="Arial"/>
            </a:endParaRPr>
          </a:p>
          <a:p>
            <a:pPr marL="230188" marR="117475" indent="-230188" algn="just">
              <a:buFont typeface="Times New Roman" pitchFamily="16" charset="0"/>
              <a:buChar char="•"/>
              <a:tabLst>
                <a:tab pos="230188" algn="l"/>
              </a:tabLst>
            </a:pPr>
            <a:r>
              <a:rPr lang="en-US" altLang="en-US" sz="1800" dirty="0"/>
              <a:t>Membership as of </a:t>
            </a:r>
            <a:r>
              <a:rPr lang="en-US" altLang="en-US" sz="1800" dirty="0" smtClean="0"/>
              <a:t>the opening meeting on 11 July 2023</a:t>
            </a:r>
            <a:endParaRPr lang="en-US" altLang="en-US" sz="1800" dirty="0"/>
          </a:p>
          <a:p>
            <a:pPr lvl="1" algn="just">
              <a:spcBef>
                <a:spcPts val="300"/>
              </a:spcBef>
              <a:buFont typeface="Arial" panose="020B0604020202020204" pitchFamily="34" charset="0"/>
              <a:buChar char="•"/>
            </a:pPr>
            <a:r>
              <a:rPr lang="en-US" altLang="en-US" sz="1600" dirty="0" smtClean="0"/>
              <a:t>TBD </a:t>
            </a:r>
            <a:r>
              <a:rPr lang="en-US" altLang="en-US" sz="1600" dirty="0"/>
              <a:t>voters (including 8 on LMSC)</a:t>
            </a:r>
          </a:p>
          <a:p>
            <a:pPr lvl="1" algn="just">
              <a:spcBef>
                <a:spcPts val="300"/>
              </a:spcBef>
              <a:buFont typeface="Arial" panose="020B0604020202020204" pitchFamily="34" charset="0"/>
              <a:buChar char="•"/>
            </a:pPr>
            <a:r>
              <a:rPr lang="en-US" altLang="en-US" sz="1600" dirty="0" smtClean="0"/>
              <a:t>TBD </a:t>
            </a:r>
            <a:r>
              <a:rPr lang="en-US" altLang="en-US" sz="1600" dirty="0"/>
              <a:t>nearly voters</a:t>
            </a:r>
          </a:p>
          <a:p>
            <a:pPr lvl="1" algn="just">
              <a:spcBef>
                <a:spcPts val="300"/>
              </a:spcBef>
              <a:buFont typeface="Arial" panose="020B0604020202020204" pitchFamily="34" charset="0"/>
              <a:buChar char="•"/>
            </a:pPr>
            <a:r>
              <a:rPr lang="en-US" altLang="en-US" sz="1600" dirty="0" smtClean="0"/>
              <a:t>TBD </a:t>
            </a:r>
            <a:r>
              <a:rPr lang="en-US" altLang="en-US" sz="1600" dirty="0"/>
              <a:t>aspirants </a:t>
            </a: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2816695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2023 May interim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2023 May interim session as </a:t>
            </a:r>
            <a:r>
              <a:rPr lang="en-US" sz="1800" spc="-5" dirty="0">
                <a:latin typeface="+mj-lt"/>
                <a:cs typeface="Arial"/>
              </a:rPr>
              <a:t>shown in the document </a:t>
            </a:r>
            <a:r>
              <a:rPr lang="en-US" sz="1800" spc="-5" dirty="0" smtClean="0">
                <a:solidFill>
                  <a:srgbClr val="FF0000"/>
                </a:solidFill>
                <a:latin typeface="+mj-lt"/>
                <a:cs typeface="Arial"/>
                <a:hlinkClick r:id="rId3"/>
              </a:rPr>
              <a:t>18-23/0063r0</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8am CEST, 13 July 2023:</a:t>
            </a:r>
          </a:p>
          <a:p>
            <a:pPr marL="1030288" marR="117475" lvl="2" indent="-230188" algn="just">
              <a:spcBef>
                <a:spcPts val="600"/>
              </a:spcBef>
              <a:buFont typeface="Times New Roman" pitchFamily="16" charset="0"/>
              <a:buChar char="•"/>
              <a:tabLst>
                <a:tab pos="230188" algn="l"/>
              </a:tabLst>
            </a:pPr>
            <a:r>
              <a:rPr lang="en-US" sz="1600" spc="-5" dirty="0" smtClean="0">
                <a:solidFill>
                  <a:schemeClr val="tx1"/>
                </a:solidFill>
                <a:cs typeface="Arial"/>
              </a:rPr>
              <a:t>Japan MIC:  </a:t>
            </a:r>
            <a:r>
              <a:rPr lang="en-GB" sz="1600" u="sng" dirty="0">
                <a:hlinkClick r:id="rId4"/>
              </a:rPr>
              <a:t>Call for comments on the draft ministerial ordinance for partial revision of the Ordinance for Radio Equipment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10 August 2023:</a:t>
            </a:r>
          </a:p>
          <a:p>
            <a:pPr marL="1030288" marR="117475" lvl="2" indent="-230188" algn="just">
              <a:spcBef>
                <a:spcPts val="600"/>
              </a:spcBef>
              <a:buFont typeface="Times New Roman" pitchFamily="16" charset="0"/>
              <a:buChar char="•"/>
              <a:tabLst>
                <a:tab pos="230188" algn="l"/>
              </a:tabLst>
            </a:pPr>
            <a:r>
              <a:rPr lang="en-US" sz="1600" spc="-5" dirty="0">
                <a:solidFill>
                  <a:schemeClr val="tx1"/>
                </a:solidFill>
                <a:cs typeface="Arial"/>
              </a:rPr>
              <a:t>EC RSPG:  </a:t>
            </a:r>
            <a:r>
              <a:rPr lang="en-US" sz="1600" u="sng" dirty="0">
                <a:cs typeface="Arial"/>
                <a:hlinkClick r:id="rId5"/>
              </a:rPr>
              <a:t>Public Consultation on the Draft RSPG Opinion “The development of 6G and possible implications for spectrum needs and guidance on the rollout of future wireless broadband networks”</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a:t>
            </a:r>
            <a:r>
              <a:rPr lang="en-US" sz="1600" spc="-5" dirty="0" smtClean="0">
                <a:solidFill>
                  <a:schemeClr val="tx1"/>
                </a:solidFill>
                <a:cs typeface="Arial"/>
              </a:rPr>
              <a:t>24 </a:t>
            </a:r>
            <a:r>
              <a:rPr lang="en-US" sz="1600" spc="-5" dirty="0">
                <a:solidFill>
                  <a:schemeClr val="tx1"/>
                </a:solidFill>
                <a:cs typeface="Arial"/>
              </a:rPr>
              <a:t>August 2023:</a:t>
            </a:r>
          </a:p>
          <a:p>
            <a:pPr marL="1030288" marR="117475" lvl="2" indent="-230188" algn="just">
              <a:spcBef>
                <a:spcPts val="600"/>
              </a:spcBef>
              <a:buFont typeface="Times New Roman" pitchFamily="16" charset="0"/>
              <a:buChar char="•"/>
              <a:tabLst>
                <a:tab pos="230188" algn="l"/>
              </a:tabLst>
            </a:pPr>
            <a:r>
              <a:rPr lang="en-US" sz="1600" spc="-5" dirty="0" smtClean="0">
                <a:solidFill>
                  <a:schemeClr val="tx1"/>
                </a:solidFill>
                <a:cs typeface="Arial"/>
              </a:rPr>
              <a:t>UK </a:t>
            </a:r>
            <a:r>
              <a:rPr lang="en-US" sz="1600" spc="-5" dirty="0" err="1" smtClean="0">
                <a:solidFill>
                  <a:schemeClr val="tx1"/>
                </a:solidFill>
                <a:cs typeface="Arial"/>
              </a:rPr>
              <a:t>Ofcom</a:t>
            </a:r>
            <a:r>
              <a:rPr lang="en-US" sz="1600" spc="-5" dirty="0" smtClean="0">
                <a:solidFill>
                  <a:schemeClr val="tx1"/>
                </a:solidFill>
                <a:cs typeface="Arial"/>
              </a:rPr>
              <a:t>:  </a:t>
            </a:r>
            <a:r>
              <a:rPr lang="en-US" sz="1600" u="sng" dirty="0">
                <a:cs typeface="Arial"/>
                <a:hlinkClick r:id="rId6"/>
              </a:rPr>
              <a:t>Consultation:  Hybrid sharing: enabling both licensed mobile and Wi-Fi users to access the upper 6 GHz band</a:t>
            </a: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EC RSPG consultation on 6G</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GB" sz="1800" dirty="0" smtClean="0"/>
              <a:t>Consultation: </a:t>
            </a:r>
            <a:r>
              <a:rPr lang="en-US" sz="1800" dirty="0" smtClean="0">
                <a:cs typeface="Arial"/>
              </a:rPr>
              <a:t>The </a:t>
            </a:r>
            <a:r>
              <a:rPr lang="en-US" sz="1800" dirty="0">
                <a:cs typeface="Arial"/>
              </a:rPr>
              <a:t>development of 6G and possible implications for spectrum needs and guidance on the rollout of future wireless broadband </a:t>
            </a:r>
            <a:r>
              <a:rPr lang="en-US" sz="1800" dirty="0" smtClean="0">
                <a:cs typeface="Arial"/>
              </a:rPr>
              <a:t>networks</a:t>
            </a:r>
            <a:endParaRPr lang="en-US" sz="1800" spc="-5" dirty="0">
              <a:cs typeface="Arial"/>
            </a:endParaRPr>
          </a:p>
          <a:p>
            <a:pPr marL="630238" marR="117475" lvl="1" indent="-230188" algn="just">
              <a:buChar char="•"/>
              <a:tabLst>
                <a:tab pos="230188" algn="l"/>
              </a:tabLst>
            </a:pPr>
            <a:r>
              <a:rPr lang="en-US" sz="1600" spc="-5" dirty="0">
                <a:cs typeface="Arial"/>
              </a:rPr>
              <a:t>Publication date:  </a:t>
            </a:r>
            <a:r>
              <a:rPr lang="en-US" sz="1600" spc="-5" dirty="0" smtClean="0">
                <a:cs typeface="Arial"/>
              </a:rPr>
              <a:t>16 June 2023</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25 August 2023</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a:t>
            </a:r>
            <a:r>
              <a:rPr lang="en-US" sz="1400" spc="-5" dirty="0" smtClean="0">
                <a:solidFill>
                  <a:srgbClr val="FF0000"/>
                </a:solidFill>
                <a:cs typeface="Arial"/>
              </a:rPr>
              <a:t>3pm ET, 10 August 2023</a:t>
            </a:r>
            <a:endParaRPr lang="en-US" sz="14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Char char="•"/>
              <a:tabLst>
                <a:tab pos="230188" algn="l"/>
              </a:tabLst>
            </a:pPr>
            <a:r>
              <a:rPr lang="en-US" sz="1600" spc="-5" dirty="0" smtClean="0">
                <a:cs typeface="Arial"/>
                <a:hlinkClick r:id="rId3"/>
              </a:rPr>
              <a:t>https</a:t>
            </a:r>
            <a:r>
              <a:rPr lang="en-US" sz="1600" spc="-5" dirty="0">
                <a:cs typeface="Arial"/>
                <a:hlinkClick r:id="rId3"/>
              </a:rPr>
              <a:t>://</a:t>
            </a:r>
            <a:r>
              <a:rPr lang="en-US" sz="1600" spc="-5" dirty="0" smtClean="0">
                <a:cs typeface="Arial"/>
                <a:hlinkClick r:id="rId3"/>
              </a:rPr>
              <a:t>radio-spectrum-policy-group.ec.europa.eu/system/files/2023-06/RSPG23-026final-draft_RSPG_Opinion_on_6G_development_with_Annexes.pdf</a:t>
            </a:r>
            <a:r>
              <a:rPr lang="en-US" sz="1600" spc="-5" dirty="0" smtClean="0">
                <a:cs typeface="Arial"/>
              </a:rPr>
              <a:t> </a:t>
            </a:r>
            <a:endParaRPr lang="en-US" sz="1600" spc="-5" dirty="0">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207919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Europe</a:t>
            </a:r>
            <a:r>
              <a:rPr lang="en-US" sz="1800" spc="-5" dirty="0">
                <a:cs typeface="Arial"/>
              </a:rPr>
              <a:t>, Middle East, and Africa</a:t>
            </a:r>
          </a:p>
          <a:p>
            <a:pPr marL="630238" marR="117475" lvl="1" indent="-230188" algn="just">
              <a:buClrTx/>
              <a:buFont typeface="Times New Roman" pitchFamily="16" charset="0"/>
              <a:buChar char="•"/>
              <a:tabLst>
                <a:tab pos="230188" algn="l"/>
              </a:tabLst>
            </a:pPr>
            <a:r>
              <a:rPr lang="en-US" sz="1800" spc="-5" dirty="0">
                <a:cs typeface="Arial"/>
              </a:rPr>
              <a:t>ETSI </a:t>
            </a:r>
            <a:r>
              <a:rPr lang="en-US" sz="1800" spc="-5" dirty="0" smtClean="0">
                <a:cs typeface="Arial"/>
              </a:rPr>
              <a:t>BRAN</a:t>
            </a:r>
          </a:p>
          <a:p>
            <a:pPr marL="1030288" marR="117475" lvl="2" indent="-230188" algn="just">
              <a:buClrTx/>
              <a:buFont typeface="Times New Roman" pitchFamily="16" charset="0"/>
              <a:buChar char="•"/>
              <a:tabLst>
                <a:tab pos="230188" algn="l"/>
              </a:tabLst>
            </a:pPr>
            <a:r>
              <a:rPr lang="en-US" sz="1600" dirty="0" smtClean="0"/>
              <a:t>On 28 June 2023, version </a:t>
            </a:r>
            <a:r>
              <a:rPr lang="en-US" sz="1600" dirty="0"/>
              <a:t>1.1.0 of EN 303 687 </a:t>
            </a:r>
            <a:r>
              <a:rPr lang="en-US" sz="1600" dirty="0" smtClean="0"/>
              <a:t>passed ENAP.  </a:t>
            </a:r>
            <a:r>
              <a:rPr lang="en-US" sz="1600" dirty="0" smtClean="0">
                <a:hlinkClick r:id="rId3"/>
              </a:rPr>
              <a:t>Version 1.1.1</a:t>
            </a:r>
            <a:r>
              <a:rPr lang="en-US" sz="1600" dirty="0" smtClean="0"/>
              <a:t> with editorial changes is posted on 29 June 2023. ETSI </a:t>
            </a:r>
            <a:r>
              <a:rPr lang="en-US" sz="1600" dirty="0"/>
              <a:t>will ask the </a:t>
            </a:r>
            <a:r>
              <a:rPr lang="en-US" sz="1600" dirty="0" smtClean="0"/>
              <a:t>European Commission to </a:t>
            </a:r>
            <a:r>
              <a:rPr lang="en-US" sz="1600" dirty="0"/>
              <a:t>list version 1.1.1 of EN 303 687 in the</a:t>
            </a:r>
            <a:br>
              <a:rPr lang="en-US" sz="1600" dirty="0"/>
            </a:br>
            <a:r>
              <a:rPr lang="en-US" sz="1600" dirty="0"/>
              <a:t>OJEU.</a:t>
            </a:r>
            <a:endParaRPr lang="en-US" sz="16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UK </a:t>
            </a:r>
            <a:r>
              <a:rPr lang="en-US" sz="1800" spc="-5" dirty="0" err="1" smtClean="0">
                <a:solidFill>
                  <a:schemeClr val="tx1"/>
                </a:solidFill>
                <a:cs typeface="Arial"/>
              </a:rPr>
              <a:t>Ofcom</a:t>
            </a: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a:t>
            </a:r>
            <a:r>
              <a:rPr lang="en-US" sz="1800" spc="-5" dirty="0">
                <a:solidFill>
                  <a:schemeClr val="tx1"/>
                </a:solidFill>
                <a:cs typeface="Arial"/>
              </a:rPr>
              <a:t>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r>
              <a:rPr lang="en-US" sz="1800" spc="-5" dirty="0" smtClean="0">
                <a:solidFill>
                  <a:schemeClr val="tx1"/>
                </a:solidFill>
                <a:cs typeface="Arial"/>
              </a:rPr>
              <a:t>FCC</a:t>
            </a:r>
          </a:p>
          <a:p>
            <a:pPr marL="1030288" marR="117475" lvl="2" indent="-230188" algn="just">
              <a:buClrTx/>
              <a:buFont typeface="Times New Roman" pitchFamily="16" charset="0"/>
              <a:buChar char="•"/>
              <a:tabLst>
                <a:tab pos="230188" algn="l"/>
              </a:tabLst>
            </a:pPr>
            <a:r>
              <a:rPr lang="en-US" sz="1600" dirty="0">
                <a:solidFill>
                  <a:schemeClr val="tx1"/>
                </a:solidFill>
              </a:rPr>
              <a:t>The </a:t>
            </a:r>
            <a:r>
              <a:rPr lang="en-US" sz="1600" dirty="0">
                <a:solidFill>
                  <a:schemeClr val="tx1"/>
                </a:solidFill>
                <a:hlinkClick r:id="rId4"/>
              </a:rPr>
              <a:t>July 2023 Open Commission Meeting</a:t>
            </a:r>
            <a:r>
              <a:rPr lang="en-US" sz="1600" dirty="0">
                <a:solidFill>
                  <a:schemeClr val="tx1"/>
                </a:solidFill>
              </a:rPr>
              <a:t> is scheduled at 10:30am ET on 20 July 2023</a:t>
            </a:r>
            <a:r>
              <a:rPr lang="en-US" sz="1600" dirty="0" smtClean="0">
                <a:solidFill>
                  <a:schemeClr val="tx1"/>
                </a:solidFill>
              </a:rPr>
              <a:t>.</a:t>
            </a: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a:t>
            </a:r>
            <a:r>
              <a:rPr lang="en-US" sz="1800" spc="-5" dirty="0">
                <a:solidFill>
                  <a:schemeClr val="tx1"/>
                </a:solidFill>
                <a:cs typeface="Arial"/>
              </a:rPr>
              <a:t>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endParaRPr lang="en-US" sz="1800" spc="-5" dirty="0" smtClean="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882925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a:t>
            </a:r>
            <a:r>
              <a:rPr lang="en-US" sz="1800" dirty="0" smtClean="0">
                <a:solidFill>
                  <a:schemeClr val="tx1"/>
                </a:solidFill>
              </a:rPr>
              <a:t>countries/regions</a:t>
            </a: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endParaRPr lang="en-US" sz="1800" spc="-5" dirty="0">
              <a:solidFill>
                <a:schemeClr val="tx1"/>
              </a:solidFil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000390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434802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5.1: Liaison statement to APG23-6 meeting</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808453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Liaison statement to APG23-6 meeting</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The </a:t>
            </a:r>
            <a:r>
              <a:rPr lang="en-US" sz="1800" dirty="0"/>
              <a:t>6th Meeting of the APT Conference Preparatory Group for WRC-23 (APG23-6) will be held from 14 to 19 August 2023 in Brisbane, Australia</a:t>
            </a:r>
            <a:r>
              <a:rPr lang="en-US" sz="1800" dirty="0" smtClean="0"/>
              <a:t>.  </a:t>
            </a:r>
          </a:p>
          <a:p>
            <a:pPr marL="630238" marR="117475" lvl="1" indent="-230188" algn="just">
              <a:buFont typeface="Times New Roman" pitchFamily="16" charset="0"/>
              <a:buChar char="•"/>
              <a:tabLst>
                <a:tab pos="230188" algn="l"/>
              </a:tabLst>
            </a:pPr>
            <a:r>
              <a:rPr lang="en-US" sz="1600" b="0" dirty="0" smtClean="0"/>
              <a:t>One of the discussion items is related to APT’s position on WRC-27 agenda items, which are discussed under WRC-23 agenda items 10. </a:t>
            </a:r>
            <a:r>
              <a:rPr lang="en-US" sz="1600" b="0" dirty="0"/>
              <a:t>At APG23-5 meeting held on February 2023, one possible WRC-27 agenda item </a:t>
            </a:r>
            <a:r>
              <a:rPr lang="en-US" sz="1600" b="0" dirty="0" smtClean="0"/>
              <a:t>considers </a:t>
            </a:r>
            <a:r>
              <a:rPr lang="en-US" sz="1600" b="0" dirty="0"/>
              <a:t>new allocations to fixed service (FS), mobile service (MS), radio astronomy service (RAS) and Earth exploration-satellite service (EESS) (passive) in the frequency range </a:t>
            </a:r>
            <a:r>
              <a:rPr lang="en-US" sz="1600" b="0" dirty="0" smtClean="0"/>
              <a:t>275 GHz to 325 </a:t>
            </a:r>
            <a:r>
              <a:rPr lang="en-US" sz="1600" b="0" dirty="0"/>
              <a:t>GHz on a co-primary basis in the Table of Frequency </a:t>
            </a:r>
            <a:r>
              <a:rPr lang="en-US" sz="1600" b="0" dirty="0" smtClean="0"/>
              <a:t>Allocations </a:t>
            </a:r>
            <a:r>
              <a:rPr lang="en-US" sz="1600" b="0" dirty="0"/>
              <a:t>and carried forward to APG23-6 for further study. </a:t>
            </a:r>
            <a:endParaRPr lang="en-US" sz="1600" b="0" dirty="0" smtClean="0"/>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spcBef>
                <a:spcPts val="600"/>
              </a:spcBef>
              <a:spcAft>
                <a:spcPts val="600"/>
              </a:spcAft>
              <a:buChar char="•"/>
              <a:tabLst>
                <a:tab pos="230188" algn="l"/>
              </a:tabLst>
            </a:pPr>
            <a:r>
              <a:rPr lang="en-US" sz="1600" spc="-5" dirty="0" smtClean="0">
                <a:latin typeface="+mj-lt"/>
                <a:cs typeface="Arial"/>
                <a:hlinkClick r:id="rId3"/>
              </a:rPr>
              <a:t>https://www.apt.int/2023-APG23-6</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latin typeface="+mj-lt"/>
                <a:cs typeface="Arial"/>
              </a:rPr>
              <a:t>Proposed IEEE 802 liaison statement</a:t>
            </a:r>
            <a:endParaRPr lang="en-US" sz="1800" spc="-5" dirty="0" smtClean="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rPr>
              <a:t>18-23/00XXrX [To be uploaded]</a:t>
            </a: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1655584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2023 July IEEE 802 plenary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a:t>
            </a:r>
            <a:r>
              <a:rPr lang="en-US" altLang="en-US" sz="1800" b="1" dirty="0">
                <a:solidFill>
                  <a:schemeClr val="tx1"/>
                </a:solidFill>
                <a:latin typeface="+mj-lt"/>
                <a:cs typeface="Arial" panose="020B0604020202020204" pitchFamily="34" charset="0"/>
              </a:rPr>
              <a:t>9</a:t>
            </a:r>
            <a:r>
              <a:rPr lang="en-US" altLang="en-US" sz="1800" b="1" dirty="0" smtClean="0">
                <a:solidFill>
                  <a:schemeClr val="tx1"/>
                </a:solidFill>
                <a:latin typeface="+mj-lt"/>
                <a:cs typeface="Arial" panose="020B0604020202020204" pitchFamily="34" charset="0"/>
              </a:rPr>
              <a:t> July 2023 to 14 July 2023.</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web.cvent.com/event/c50eaa77-9484-4a50-9d20-378149a0ecb6/summary</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5.2: Proposed reply to Liaison Statement from the ETSI ISG THz</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30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6176263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Reply to Liaison Statement from the ETSI ISG THz</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Liaison communications between ETSI Industry Specification Group (ISG) for Terahertz Communications (THG) and IEEE 802 LMSC</a:t>
            </a:r>
          </a:p>
          <a:p>
            <a:pPr marL="630238" marR="117475" lvl="1" indent="-230188" algn="just">
              <a:buFont typeface="Times New Roman" pitchFamily="16" charset="0"/>
              <a:buChar char="•"/>
              <a:tabLst>
                <a:tab pos="230188" algn="l"/>
              </a:tabLst>
            </a:pPr>
            <a:r>
              <a:rPr lang="en-US" sz="1600" dirty="0" smtClean="0">
                <a:latin typeface="+mj-lt"/>
              </a:rPr>
              <a:t>In January 2023, a </a:t>
            </a:r>
            <a:r>
              <a:rPr lang="en-US" sz="1600" dirty="0" smtClean="0">
                <a:latin typeface="+mj-lt"/>
                <a:hlinkClick r:id="rId3"/>
              </a:rPr>
              <a:t>liaison</a:t>
            </a:r>
            <a:r>
              <a:rPr lang="en-US" sz="1600" dirty="0" smtClean="0">
                <a:latin typeface="+mj-lt"/>
              </a:rPr>
              <a:t> was received from ETSI ISG THz on its establishment.</a:t>
            </a:r>
          </a:p>
          <a:p>
            <a:pPr marL="630238" marR="117475" lvl="1" indent="-230188" algn="just">
              <a:buFont typeface="Times New Roman" pitchFamily="16" charset="0"/>
              <a:buChar char="•"/>
              <a:tabLst>
                <a:tab pos="230188" algn="l"/>
              </a:tabLst>
            </a:pPr>
            <a:r>
              <a:rPr lang="en-US" sz="1600" spc="-5" dirty="0" smtClean="0">
                <a:latin typeface="+mj-lt"/>
                <a:cs typeface="Arial"/>
              </a:rPr>
              <a:t>In March 2023, IEEE 802 LMSC sent a </a:t>
            </a:r>
            <a:r>
              <a:rPr lang="en-US" sz="1600" spc="-5" dirty="0" smtClean="0">
                <a:latin typeface="+mj-lt"/>
                <a:cs typeface="Arial"/>
                <a:hlinkClick r:id="rId4"/>
              </a:rPr>
              <a:t>reply</a:t>
            </a:r>
            <a:r>
              <a:rPr lang="en-US" sz="1600" spc="-5" dirty="0" smtClean="0">
                <a:latin typeface="+mj-lt"/>
                <a:cs typeface="Arial"/>
              </a:rPr>
              <a:t> to the above-mentioned liaison statement.</a:t>
            </a:r>
          </a:p>
          <a:p>
            <a:pPr marL="630238" marR="117475" lvl="1" indent="-230188" algn="just">
              <a:buFont typeface="Times New Roman" pitchFamily="16" charset="0"/>
              <a:buChar char="•"/>
              <a:tabLst>
                <a:tab pos="230188" algn="l"/>
              </a:tabLst>
            </a:pPr>
            <a:r>
              <a:rPr lang="en-US" sz="1600" spc="-5" dirty="0" smtClean="0">
                <a:latin typeface="+mj-lt"/>
                <a:cs typeface="Arial"/>
              </a:rPr>
              <a:t>On 7 July 2023, ETSI ISG THZ sent a </a:t>
            </a:r>
            <a:r>
              <a:rPr lang="en-US" sz="1600" spc="-5" dirty="0" smtClean="0">
                <a:latin typeface="+mj-lt"/>
                <a:cs typeface="Arial"/>
                <a:hlinkClick r:id="rId5"/>
              </a:rPr>
              <a:t>second liaison</a:t>
            </a:r>
            <a:r>
              <a:rPr lang="en-US" sz="1600" spc="-5" dirty="0" smtClean="0">
                <a:latin typeface="+mj-lt"/>
                <a:cs typeface="Arial"/>
              </a:rPr>
              <a:t> to IEEE 802 LMSC on its progress and a request.</a:t>
            </a:r>
          </a:p>
          <a:p>
            <a:pPr marL="230188" marR="117475" indent="-230188" algn="just">
              <a:buFont typeface="Times New Roman" pitchFamily="16" charset="0"/>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smtClean="0">
                <a:latin typeface="+mj-lt"/>
                <a:cs typeface="Arial"/>
              </a:rPr>
              <a:t>Proposed </a:t>
            </a:r>
            <a:r>
              <a:rPr lang="en-US" sz="1800" spc="-5" dirty="0">
                <a:latin typeface="+mj-lt"/>
                <a:cs typeface="Arial"/>
              </a:rPr>
              <a:t>IEEE 802 </a:t>
            </a:r>
            <a:r>
              <a:rPr lang="en-US" sz="1800" spc="-5" dirty="0" smtClean="0">
                <a:latin typeface="+mj-lt"/>
                <a:cs typeface="Arial"/>
              </a:rPr>
              <a:t>response</a:t>
            </a:r>
            <a:endParaRPr lang="en-US" sz="1800" spc="-5" dirty="0" smtClean="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rPr>
              <a:t>18-23/00YYrY </a:t>
            </a:r>
            <a:r>
              <a:rPr lang="en-US" sz="1600" spc="-5" dirty="0">
                <a:solidFill>
                  <a:srgbClr val="3333CC"/>
                </a:solidFill>
                <a:cs typeface="Arial"/>
              </a:rPr>
              <a:t>[To be uploaded]</a:t>
            </a: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34454382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5.3:  UWB regulation in Europe </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32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112523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Updated </a:t>
            </a:r>
            <a:r>
              <a:rPr lang="en-US" sz="2800" dirty="0">
                <a:solidFill>
                  <a:srgbClr val="0070C0"/>
                </a:solidFill>
              </a:rPr>
              <a:t>UWB Regulation Framework in Europe</a:t>
            </a: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cs typeface="Arial"/>
              </a:rPr>
              <a:t>Presented by </a:t>
            </a:r>
            <a:r>
              <a:rPr lang="en-US" sz="1800" spc="-5" dirty="0" err="1" smtClean="0">
                <a:solidFill>
                  <a:schemeClr val="tx1"/>
                </a:solidFill>
                <a:cs typeface="Arial"/>
              </a:rPr>
              <a:t>Friedbert</a:t>
            </a:r>
            <a:r>
              <a:rPr lang="en-US" sz="1800" spc="-5" dirty="0" smtClean="0">
                <a:solidFill>
                  <a:schemeClr val="tx1"/>
                </a:solidFill>
                <a:cs typeface="Arial"/>
              </a:rPr>
              <a:t> Berens (</a:t>
            </a:r>
            <a:r>
              <a:rPr lang="en-US" sz="1800" dirty="0" err="1" smtClean="0"/>
              <a:t>FBConsulting</a:t>
            </a:r>
            <a:r>
              <a:rPr lang="en-US" sz="1800" dirty="0" smtClean="0"/>
              <a:t> </a:t>
            </a:r>
            <a:r>
              <a:rPr lang="en-US" sz="1800" dirty="0" err="1" smtClean="0"/>
              <a:t>Sarl</a:t>
            </a:r>
            <a:r>
              <a:rPr lang="en-US" sz="1800" dirty="0" smtClean="0"/>
              <a:t>)</a:t>
            </a:r>
            <a:endParaRPr lang="en-US" sz="18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Document:  </a:t>
            </a:r>
            <a:r>
              <a:rPr lang="en-US" sz="1600" spc="-5" dirty="0" smtClean="0">
                <a:solidFill>
                  <a:schemeClr val="tx1"/>
                </a:solidFill>
                <a:cs typeface="Arial"/>
                <a:hlinkClick r:id="rId3"/>
              </a:rPr>
              <a:t>18-23/0071</a:t>
            </a:r>
            <a:endParaRPr lang="en-US" sz="1600" spc="-5" dirty="0">
              <a:solidFill>
                <a:srgbClr val="FF0000"/>
              </a:solidFill>
              <a:latin typeface="+mj-lt"/>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392134382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6:  Recess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34</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1241910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Recess until Thursday AM1, 13 July 2023</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Next meeting slot:</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Thursday AM1, 08:00 to 10:00 CEST, 13 July 2023</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18-16/0038</a:t>
            </a:r>
            <a:r>
              <a:rPr lang="en-US" sz="1600" dirty="0" smtClean="0">
                <a:latin typeface="+mj-lt"/>
                <a:cs typeface="Arial" panose="020B0604020202020204" pitchFamily="34" charset="0"/>
              </a:rPr>
              <a:t> </a:t>
            </a:r>
            <a:r>
              <a:rPr lang="en-US" sz="1600" dirty="0">
                <a:solidFill>
                  <a:schemeClr val="tx1"/>
                </a:solidFill>
                <a:cs typeface="Arial" panose="020B0604020202020204" pitchFamily="34" charset="0"/>
              </a:rPr>
              <a:t>or </a:t>
            </a:r>
            <a:r>
              <a:rPr lang="en-US" sz="1600" dirty="0">
                <a:solidFill>
                  <a:schemeClr val="tx1"/>
                </a:solidFill>
                <a:cs typeface="Arial" panose="020B0604020202020204" pitchFamily="34" charset="0"/>
                <a:hlinkClick r:id="rId4"/>
              </a:rPr>
              <a:t>Google Calendar</a:t>
            </a:r>
            <a:endParaRPr lang="en-US" sz="1600" dirty="0">
              <a:latin typeface="+mj-lt"/>
              <a:cs typeface="Arial" panose="020B0604020202020204" pitchFamily="34" charset="0"/>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Recess:</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recess?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Recess at </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Supplementary materials </a:t>
            </a:r>
            <a:r>
              <a:rPr lang="en-US" kern="0" dirty="0" smtClean="0">
                <a:latin typeface="Times New Roman" charset="0"/>
              </a:rPr>
              <a:t>for the Closing </a:t>
            </a:r>
            <a:r>
              <a:rPr lang="en-US" kern="0" dirty="0">
                <a:latin typeface="Times New Roman" charset="0"/>
              </a:rPr>
              <a:t>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36</a:t>
            </a:r>
            <a:endParaRPr lang="en-US" dirty="0"/>
          </a:p>
        </p:txBody>
      </p:sp>
    </p:spTree>
    <p:extLst>
      <p:ext uri="{BB962C8B-B14F-4D97-AF65-F5344CB8AC3E}">
        <p14:creationId xmlns:p14="http://schemas.microsoft.com/office/powerpoint/2010/main" val="359887613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8001460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Closing” tab of the document </a:t>
            </a:r>
            <a:r>
              <a:rPr lang="en-US" sz="1800" spc="-5" dirty="0" smtClean="0">
                <a:latin typeface="+mj-lt"/>
                <a:cs typeface="Arial"/>
              </a:rPr>
              <a:t>18-23/0060r3.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187587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39</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537831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4</a:t>
            </a:r>
            <a:endParaRPr lang="en-US" dirty="0"/>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Liaison statement to APG23-6 meeting</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40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94673509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Liaison statement to APG23-6 meeting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The </a:t>
            </a:r>
            <a:r>
              <a:rPr lang="en-US" sz="1800" dirty="0"/>
              <a:t>6th Meeting of the APT Conference Preparatory Group for WRC-23 (APG23-6) will be held from 14 to 19 August 2023 in Brisbane, Australia</a:t>
            </a:r>
            <a:r>
              <a:rPr lang="en-US" sz="1800" dirty="0" smtClean="0"/>
              <a:t>.  </a:t>
            </a:r>
          </a:p>
          <a:p>
            <a:pPr marL="630238" marR="117475" lvl="1" indent="-230188" algn="just">
              <a:buFont typeface="Times New Roman" pitchFamily="16" charset="0"/>
              <a:buChar char="•"/>
              <a:tabLst>
                <a:tab pos="230188" algn="l"/>
              </a:tabLst>
            </a:pPr>
            <a:r>
              <a:rPr lang="en-US" sz="1600" b="0" dirty="0" smtClean="0"/>
              <a:t>One of the discussion items is related to APT’s position on WRC-27 agenda items, which are discussed under WRC-23 agenda items 10. </a:t>
            </a:r>
            <a:r>
              <a:rPr lang="en-US" sz="1600" b="0" dirty="0"/>
              <a:t>At APG23-5 meeting held on February 2023, one possible WRC-27 agenda item </a:t>
            </a:r>
            <a:r>
              <a:rPr lang="en-US" sz="1600" b="0" dirty="0" smtClean="0"/>
              <a:t>considers </a:t>
            </a:r>
            <a:r>
              <a:rPr lang="en-US" sz="1600" b="0" dirty="0"/>
              <a:t>new allocations to fixed service (FS), mobile service (MS), radio astronomy service (RAS) and Earth exploration-satellite service (EESS) (passive) in the frequency range </a:t>
            </a:r>
            <a:r>
              <a:rPr lang="en-US" sz="1600" b="0" dirty="0" smtClean="0"/>
              <a:t>275 GHz to 325 </a:t>
            </a:r>
            <a:r>
              <a:rPr lang="en-US" sz="1600" b="0" dirty="0"/>
              <a:t>GHz on a co-primary basis in the Table of Frequency </a:t>
            </a:r>
            <a:r>
              <a:rPr lang="en-US" sz="1600" b="0" dirty="0" smtClean="0"/>
              <a:t>Allocations </a:t>
            </a:r>
            <a:r>
              <a:rPr lang="en-US" sz="1600" b="0" dirty="0"/>
              <a:t>and carried forward to APG23-6 for further study. </a:t>
            </a:r>
            <a:endParaRPr lang="en-US" sz="1600" b="0" dirty="0" smtClean="0"/>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spcBef>
                <a:spcPts val="600"/>
              </a:spcBef>
              <a:spcAft>
                <a:spcPts val="600"/>
              </a:spcAft>
              <a:buChar char="•"/>
              <a:tabLst>
                <a:tab pos="230188" algn="l"/>
              </a:tabLst>
            </a:pPr>
            <a:r>
              <a:rPr lang="en-US" sz="1600" spc="-5" dirty="0" smtClean="0">
                <a:latin typeface="+mj-lt"/>
                <a:cs typeface="Arial"/>
                <a:hlinkClick r:id="rId3"/>
              </a:rPr>
              <a:t>https://www.apt.int/2023-APG23-6</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latin typeface="+mj-lt"/>
                <a:cs typeface="Arial"/>
              </a:rPr>
              <a:t>Proposed IEEE 802 liaison statement</a:t>
            </a:r>
            <a:endParaRPr lang="en-US" sz="1800" spc="-5" dirty="0" smtClean="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rPr>
              <a:t>18-23/00XXrX [To be uploaded]</a:t>
            </a: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281306602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42</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#4 (External):  Move to approve document </a:t>
            </a:r>
            <a:r>
              <a:rPr lang="en-US" sz="1800" spc="-5" dirty="0" smtClean="0">
                <a:solidFill>
                  <a:srgbClr val="3333CC"/>
                </a:solidFill>
                <a:latin typeface="+mj-lt"/>
                <a:cs typeface="Arial"/>
              </a:rPr>
              <a:t>18-23/00XXrX [Placeholder] </a:t>
            </a:r>
            <a:r>
              <a:rPr lang="en-US" sz="1800" spc="-5" dirty="0" smtClean="0">
                <a:latin typeface="+mj-lt"/>
                <a:cs typeface="Arial"/>
              </a:rPr>
              <a:t>in response to the liaison to </a:t>
            </a:r>
            <a:r>
              <a:rPr lang="en-US" sz="1800" dirty="0" smtClean="0"/>
              <a:t>the </a:t>
            </a:r>
            <a:r>
              <a:rPr lang="en-US" sz="1800" dirty="0"/>
              <a:t>6th Meeting of the APT Conference Preparatory Group for </a:t>
            </a:r>
            <a:r>
              <a:rPr lang="en-US" sz="1800" dirty="0" smtClean="0"/>
              <a:t>WRC-23 (</a:t>
            </a:r>
            <a:r>
              <a:rPr lang="en-US" sz="1800" spc="-5" dirty="0" smtClean="0">
                <a:latin typeface="+mj-lt"/>
                <a:cs typeface="Arial"/>
              </a:rPr>
              <a:t>APG23-6) for review and approval by the IEEE 802 LMSC for submission to </a:t>
            </a:r>
            <a:r>
              <a:rPr lang="en-US" sz="1800" dirty="0" smtClean="0"/>
              <a:t>APG</a:t>
            </a:r>
            <a:r>
              <a:rPr lang="en-US" sz="1800" spc="-5" dirty="0" smtClean="0">
                <a:latin typeface="+mj-lt"/>
                <a:cs typeface="Arial"/>
              </a:rPr>
              <a:t>.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Result:</a:t>
            </a:r>
          </a:p>
          <a:p>
            <a:pPr marL="630238" marR="117475" lvl="1" indent="-230188" algn="just">
              <a:buFont typeface="Times New Roman" pitchFamily="16" charset="0"/>
              <a:buChar char="•"/>
              <a:tabLst>
                <a:tab pos="230188" algn="l"/>
              </a:tabLst>
            </a:pPr>
            <a:r>
              <a:rPr lang="en-US" sz="1600" spc="-5" dirty="0" smtClean="0">
                <a:latin typeface="+mj-lt"/>
                <a:cs typeface="Arial"/>
              </a:rPr>
              <a:t>Remarks:  The Chair did not vote</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Liaison statement to APG23-6 meeting </a:t>
            </a:r>
            <a:r>
              <a:rPr lang="en-US" sz="2800" dirty="0" smtClean="0">
                <a:solidFill>
                  <a:srgbClr val="0070C0"/>
                </a:solidFill>
              </a:rPr>
              <a:t>(2)</a:t>
            </a:r>
            <a:endParaRPr lang="en-US" sz="2800" dirty="0">
              <a:solidFill>
                <a:srgbClr val="0070C0"/>
              </a:solidFill>
            </a:endParaRPr>
          </a:p>
        </p:txBody>
      </p:sp>
    </p:spTree>
    <p:extLst>
      <p:ext uri="{BB962C8B-B14F-4D97-AF65-F5344CB8AC3E}">
        <p14:creationId xmlns:p14="http://schemas.microsoft.com/office/powerpoint/2010/main" val="86448274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3.2: Proposed reply to Liaison Statement from the ETSI ISG THz</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43</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3838578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Reply to Liaison Statement from the ETSI ISG THz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Liaison communications between ETSI Industry Specification Group (ISG) for Terahertz Communications (THG) and IEEE 802 LMSC</a:t>
            </a:r>
          </a:p>
          <a:p>
            <a:pPr marL="630238" marR="117475" lvl="1" indent="-230188" algn="just">
              <a:buFont typeface="Times New Roman" pitchFamily="16" charset="0"/>
              <a:buChar char="•"/>
              <a:tabLst>
                <a:tab pos="230188" algn="l"/>
              </a:tabLst>
            </a:pPr>
            <a:r>
              <a:rPr lang="en-US" sz="1600" dirty="0"/>
              <a:t>In January 2023, a </a:t>
            </a:r>
            <a:r>
              <a:rPr lang="en-US" sz="1600" dirty="0">
                <a:hlinkClick r:id="rId3"/>
              </a:rPr>
              <a:t>liaison</a:t>
            </a:r>
            <a:r>
              <a:rPr lang="en-US" sz="1600" dirty="0"/>
              <a:t> was received from ETSI ISG THz on its establishment.</a:t>
            </a:r>
          </a:p>
          <a:p>
            <a:pPr marL="630238" marR="117475" lvl="1" indent="-230188" algn="just">
              <a:buFont typeface="Times New Roman" pitchFamily="16" charset="0"/>
              <a:buChar char="•"/>
              <a:tabLst>
                <a:tab pos="230188" algn="l"/>
              </a:tabLst>
            </a:pPr>
            <a:r>
              <a:rPr lang="en-US" sz="1600" spc="-5" dirty="0">
                <a:cs typeface="Arial"/>
              </a:rPr>
              <a:t>In March 2023, IEEE 802 LMSC sent a </a:t>
            </a:r>
            <a:r>
              <a:rPr lang="en-US" sz="1600" spc="-5" dirty="0">
                <a:cs typeface="Arial"/>
                <a:hlinkClick r:id="rId4"/>
              </a:rPr>
              <a:t>reply</a:t>
            </a:r>
            <a:r>
              <a:rPr lang="en-US" sz="1600" spc="-5" dirty="0">
                <a:cs typeface="Arial"/>
              </a:rPr>
              <a:t> to the above-mentioned liaison statement.</a:t>
            </a:r>
          </a:p>
          <a:p>
            <a:pPr marL="630238" marR="117475" lvl="1" indent="-230188" algn="just">
              <a:buFont typeface="Times New Roman" pitchFamily="16" charset="0"/>
              <a:buChar char="•"/>
              <a:tabLst>
                <a:tab pos="230188" algn="l"/>
              </a:tabLst>
            </a:pPr>
            <a:r>
              <a:rPr lang="en-US" sz="1600" spc="-5" dirty="0">
                <a:cs typeface="Arial"/>
              </a:rPr>
              <a:t>On 7 July 2023, ETSI ISG THZ sent a </a:t>
            </a:r>
            <a:r>
              <a:rPr lang="en-US" sz="1600" spc="-5" dirty="0">
                <a:cs typeface="Arial"/>
                <a:hlinkClick r:id="rId5"/>
              </a:rPr>
              <a:t>second liaison</a:t>
            </a:r>
            <a:r>
              <a:rPr lang="en-US" sz="1600" spc="-5" dirty="0">
                <a:cs typeface="Arial"/>
              </a:rPr>
              <a:t> to IEEE 802 LMSC on its progress and a request.</a:t>
            </a:r>
          </a:p>
          <a:p>
            <a:pPr marL="230188" marR="117475" indent="-230188" algn="just">
              <a:buFont typeface="Times New Roman" pitchFamily="16" charset="0"/>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smtClean="0">
                <a:latin typeface="+mj-lt"/>
                <a:cs typeface="Arial"/>
              </a:rPr>
              <a:t>Proposed </a:t>
            </a:r>
            <a:r>
              <a:rPr lang="en-US" sz="1800" spc="-5" dirty="0">
                <a:latin typeface="+mj-lt"/>
                <a:cs typeface="Arial"/>
              </a:rPr>
              <a:t>IEEE 802 </a:t>
            </a:r>
            <a:r>
              <a:rPr lang="en-US" sz="1800" spc="-5" dirty="0" smtClean="0">
                <a:latin typeface="+mj-lt"/>
                <a:cs typeface="Arial"/>
              </a:rPr>
              <a:t>response</a:t>
            </a:r>
            <a:endParaRPr lang="en-US" sz="1800" spc="-5" dirty="0" smtClean="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rPr>
              <a:t>18-23/00YYrY </a:t>
            </a:r>
            <a:r>
              <a:rPr lang="en-US" sz="1600" spc="-5" dirty="0">
                <a:solidFill>
                  <a:srgbClr val="3333CC"/>
                </a:solidFill>
                <a:cs typeface="Arial"/>
              </a:rPr>
              <a:t>[To be uploaded]</a:t>
            </a: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199463348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45</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#5 (External):  Move to approve document </a:t>
            </a:r>
            <a:r>
              <a:rPr lang="en-US" sz="1800" spc="-5" dirty="0" smtClean="0">
                <a:solidFill>
                  <a:srgbClr val="3333CC"/>
                </a:solidFill>
                <a:latin typeface="+mj-lt"/>
                <a:cs typeface="Arial"/>
              </a:rPr>
              <a:t>18-23/00YYrY [Placeholder] </a:t>
            </a:r>
            <a:r>
              <a:rPr lang="en-US" sz="1800" spc="-5" dirty="0" smtClean="0">
                <a:latin typeface="+mj-lt"/>
                <a:cs typeface="Arial"/>
              </a:rPr>
              <a:t>in response to the liaison statement from the ETSI </a:t>
            </a:r>
            <a:r>
              <a:rPr lang="en-US" sz="1800" dirty="0"/>
              <a:t>Industry Specification Group (ISG) for Terahertz Communications (THG) </a:t>
            </a:r>
            <a:r>
              <a:rPr lang="en-US" sz="1800" spc="-5" dirty="0" smtClean="0">
                <a:latin typeface="+mj-lt"/>
                <a:cs typeface="Arial"/>
              </a:rPr>
              <a:t>for review and approval by the IEEE 802 LMSC for submission to </a:t>
            </a:r>
            <a:r>
              <a:rPr lang="en-US" sz="1800" dirty="0" smtClean="0"/>
              <a:t>ETSI ISG THz</a:t>
            </a:r>
            <a:r>
              <a:rPr lang="en-US" sz="1800" spc="-5" dirty="0" smtClean="0">
                <a:latin typeface="+mj-lt"/>
                <a:cs typeface="Arial"/>
              </a:rPr>
              <a:t>.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Result:</a:t>
            </a:r>
          </a:p>
          <a:p>
            <a:pPr marL="630238" marR="117475" lvl="1" indent="-230188" algn="just">
              <a:buFont typeface="Times New Roman" pitchFamily="16" charset="0"/>
              <a:buChar char="•"/>
              <a:tabLst>
                <a:tab pos="230188" algn="l"/>
              </a:tabLst>
            </a:pPr>
            <a:r>
              <a:rPr lang="en-US" sz="1600" spc="-5" dirty="0" smtClean="0">
                <a:latin typeface="+mj-lt"/>
                <a:cs typeface="Arial"/>
              </a:rPr>
              <a:t>Remarks:  The Chair did not vote</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11"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Reply to Liaison Statement from the ETSI ISG THz (2)</a:t>
            </a:r>
            <a:endParaRPr lang="en-US" sz="2800" dirty="0">
              <a:solidFill>
                <a:srgbClr val="0070C0"/>
              </a:solidFill>
            </a:endParaRPr>
          </a:p>
        </p:txBody>
      </p:sp>
    </p:spTree>
    <p:extLst>
      <p:ext uri="{BB962C8B-B14F-4D97-AF65-F5344CB8AC3E}">
        <p14:creationId xmlns:p14="http://schemas.microsoft.com/office/powerpoint/2010/main" val="20507246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3.3: Members enrichment activities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46</a:t>
            </a:r>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9160835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Enrichment activities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u="sng" dirty="0" smtClean="0"/>
              <a:t>May interim:</a:t>
            </a:r>
            <a:r>
              <a:rPr lang="en-US" sz="1800" dirty="0" smtClean="0"/>
              <a:t>  An </a:t>
            </a:r>
            <a:r>
              <a:rPr lang="en-US" sz="1800" dirty="0"/>
              <a:t>overview of the European spectrum regulation and the </a:t>
            </a:r>
            <a:r>
              <a:rPr lang="en-US" sz="1800" dirty="0" err="1"/>
              <a:t>harmonised</a:t>
            </a:r>
            <a:r>
              <a:rPr lang="en-US" sz="1800" dirty="0"/>
              <a:t> market of the European Union </a:t>
            </a:r>
            <a:endParaRPr lang="en-US" sz="18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Guido </a:t>
            </a:r>
            <a:r>
              <a:rPr lang="en-US" sz="1600" spc="-5" dirty="0" err="1" smtClean="0">
                <a:solidFill>
                  <a:schemeClr val="tx1"/>
                </a:solidFill>
                <a:cs typeface="Arial"/>
              </a:rPr>
              <a:t>Hiertz</a:t>
            </a:r>
            <a:r>
              <a:rPr lang="en-US" sz="1600" spc="-5" dirty="0" smtClean="0">
                <a:solidFill>
                  <a:schemeClr val="tx1"/>
                </a:solidFill>
                <a:cs typeface="Arial"/>
              </a:rPr>
              <a:t> (Ericsson) and </a:t>
            </a:r>
            <a:r>
              <a:rPr lang="en-US" sz="1600" dirty="0"/>
              <a:t>Sebastian </a:t>
            </a:r>
            <a:r>
              <a:rPr lang="en-US" sz="1600" dirty="0" smtClean="0"/>
              <a:t>Max (Ericsson)</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3"/>
              </a:rPr>
              <a:t>18-23/0054</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u="sng" spc="-5" dirty="0" smtClean="0">
                <a:latin typeface="+mj-lt"/>
                <a:cs typeface="Arial"/>
              </a:rPr>
              <a:t>July plenary:</a:t>
            </a:r>
            <a:r>
              <a:rPr lang="en-US" sz="1800" spc="-5" dirty="0" smtClean="0">
                <a:latin typeface="+mj-lt"/>
                <a:cs typeface="Arial"/>
              </a:rPr>
              <a:t>  Spectrum Sensibilities</a:t>
            </a:r>
            <a:r>
              <a:rPr lang="en-US" sz="1800" spc="-5" dirty="0">
                <a:latin typeface="+mj-lt"/>
                <a:cs typeface="Arial"/>
              </a:rPr>
              <a:t>: 2030 and Beyond</a:t>
            </a:r>
            <a:endParaRPr lang="en-US" sz="1400" dirty="0" smtClean="0"/>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Rich Kennedy (Bluetooth SIG)</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4"/>
              </a:rPr>
              <a:t>18-23/0070</a:t>
            </a:r>
            <a:endParaRPr lang="en-US" sz="1400" spc="-5" dirty="0" smtClean="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Abstract:  The global RF spectrum maps represent decades of adding licensees and unlicensed/license-exempt spectrum based on available spaces, not optimization of the applications being supported. This had led to a very complicated, and in some cases unworkable situations for new technologies.  The only real solution for the next 100 years is a full study of how best to remap spectrum based on today's understanding of spectrum needs, application optimization, and continued technology advances.</a:t>
            </a:r>
            <a:endParaRPr lang="en-US" sz="1400" dirty="0">
              <a:solidFill>
                <a:srgbClr val="FF0000"/>
              </a:solidFil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98553478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586676753"/>
              </p:ext>
            </p:extLst>
          </p:nvPr>
        </p:nvGraphicFramePr>
        <p:xfrm>
          <a:off x="1018592" y="1705690"/>
          <a:ext cx="10339434" cy="2245360"/>
        </p:xfrm>
        <a:graphic>
          <a:graphicData uri="http://schemas.openxmlformats.org/drawingml/2006/table">
            <a:tbl>
              <a:tblPr firstRow="1" bandRow="1">
                <a:tableStyleId>{21E4AEA4-8DFA-4A89-87EB-49C32662AFE0}</a:tableStyleId>
              </a:tblPr>
              <a:tblGrid>
                <a:gridCol w="3172408"/>
                <a:gridCol w="71670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20 July </a:t>
                      </a:r>
                      <a:r>
                        <a:rPr lang="en-US" sz="1500" dirty="0" smtClean="0"/>
                        <a:t>2023 to 21 September </a:t>
                      </a:r>
                      <a:r>
                        <a:rPr lang="en-US" sz="1500" baseline="0" dirty="0" smtClean="0"/>
                        <a:t>2023</a:t>
                      </a:r>
                      <a:endParaRPr lang="en-US" sz="1500" dirty="0"/>
                    </a:p>
                  </a:txBody>
                  <a:tcPr/>
                </a:tc>
              </a:tr>
              <a:tr h="370840">
                <a:tc>
                  <a:txBody>
                    <a:bodyPr/>
                    <a:lstStyle/>
                    <a:p>
                      <a:r>
                        <a:rPr lang="en-US" sz="1500" dirty="0" smtClean="0"/>
                        <a:t>ISUS ad-hoc</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12:00pm ET to 1:00pm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Fridays,</a:t>
                      </a:r>
                      <a:r>
                        <a:rPr lang="en-US" sz="1500" baseline="0" dirty="0" smtClean="0"/>
                        <a:t> 21 July </a:t>
                      </a:r>
                      <a:r>
                        <a:rPr lang="en-US" sz="1500" dirty="0" smtClean="0"/>
                        <a:t>2023 to 22 September </a:t>
                      </a:r>
                      <a:r>
                        <a:rPr lang="en-US" sz="1500" baseline="0" dirty="0" smtClean="0"/>
                        <a:t>2023</a:t>
                      </a:r>
                      <a:endParaRPr lang="en-US" sz="1500" dirty="0"/>
                    </a:p>
                  </a:txBody>
                  <a:tcPr/>
                </a:tc>
              </a:tr>
              <a:tr h="370840">
                <a:tc>
                  <a:txBody>
                    <a:bodyPr/>
                    <a:lstStyle/>
                    <a:p>
                      <a:r>
                        <a:rPr lang="en-US" sz="1500" dirty="0" smtClean="0"/>
                        <a:t>2023</a:t>
                      </a:r>
                      <a:r>
                        <a:rPr lang="en-US" sz="1500" baseline="0" dirty="0" smtClean="0"/>
                        <a:t> September wireless interim</a:t>
                      </a:r>
                      <a:endParaRPr lang="en-US" sz="1500" dirty="0"/>
                    </a:p>
                  </a:txBody>
                  <a:tcPr/>
                </a:tc>
                <a:tc>
                  <a:txBody>
                    <a:bodyPr/>
                    <a:lstStyle/>
                    <a:p>
                      <a:r>
                        <a:rPr lang="en-US" sz="1500" dirty="0" smtClean="0"/>
                        <a:t>Tuesday AM2 on 12 September </a:t>
                      </a:r>
                      <a:r>
                        <a:rPr lang="en-US" sz="1500" baseline="0" dirty="0" smtClean="0"/>
                        <a:t>2023</a:t>
                      </a:r>
                      <a:r>
                        <a:rPr lang="en-US" sz="1500" dirty="0" smtClean="0"/>
                        <a:t>, </a:t>
                      </a:r>
                    </a:p>
                    <a:p>
                      <a:r>
                        <a:rPr lang="en-US" sz="1500" dirty="0" smtClean="0"/>
                        <a:t>Thursday AM1 on 14 September 2023</a:t>
                      </a:r>
                    </a:p>
                    <a:p>
                      <a:r>
                        <a:rPr lang="en-US" sz="1500" dirty="0" smtClean="0"/>
                        <a:t>(both are subject</a:t>
                      </a:r>
                      <a:r>
                        <a:rPr lang="en-US" sz="1500" baseline="0" dirty="0" smtClean="0"/>
                        <a:t> to confirmation)</a:t>
                      </a:r>
                      <a:endParaRPr lang="en-US" sz="1500" dirty="0"/>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hlinkClick r:id="rId4"/>
              </a:rPr>
              <a:t>18-16/0038</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July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5</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September interim</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a:cs typeface="Arial"/>
              </a:rPr>
              <a:t>An credited interim session</a:t>
            </a:r>
          </a:p>
          <a:p>
            <a:pPr marL="630238" marR="117475" lvl="1" indent="-230188" algn="just">
              <a:buFont typeface="Times New Roman" pitchFamily="16" charset="0"/>
              <a:buChar char="•"/>
              <a:tabLst>
                <a:tab pos="230188" algn="l"/>
              </a:tabLst>
            </a:pPr>
            <a:r>
              <a:rPr lang="en-US" sz="1400" dirty="0"/>
              <a:t>Attendance at the session will count towards voting </a:t>
            </a:r>
            <a:r>
              <a:rPr lang="en-US" sz="1400" dirty="0" smtClean="0"/>
              <a:t>right</a:t>
            </a:r>
            <a:endParaRPr lang="en-US" sz="1800" spc="-5" dirty="0" smtClean="0">
              <a:cs typeface="Arial"/>
              <a:hlinkClick r:id="rId3"/>
            </a:endParaRPr>
          </a:p>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13 June 2023</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Early </a:t>
            </a:r>
            <a:r>
              <a:rPr lang="en-US" sz="1400" dirty="0">
                <a:solidFill>
                  <a:srgbClr val="FF0000"/>
                </a:solidFill>
                <a:latin typeface="Times New Roman" panose="02020603050405020304" pitchFamily="18" charset="0"/>
                <a:ea typeface="Times New Roman" panose="02020603050405020304" pitchFamily="18" charset="0"/>
              </a:rPr>
              <a:t>Registration until </a:t>
            </a:r>
            <a:r>
              <a:rPr lang="en-US" sz="1400" dirty="0" smtClean="0">
                <a:solidFill>
                  <a:srgbClr val="FF0000"/>
                </a:solidFill>
                <a:latin typeface="Times New Roman" panose="02020603050405020304" pitchFamily="18" charset="0"/>
                <a:ea typeface="Times New Roman" panose="02020603050405020304" pitchFamily="18" charset="0"/>
              </a:rPr>
              <a:t>28 July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a:t>
            </a:r>
            <a:r>
              <a:rPr lang="en-US" sz="1400" dirty="0" smtClean="0">
                <a:solidFill>
                  <a:srgbClr val="FF0000"/>
                </a:solidFill>
                <a:latin typeface="Times New Roman" panose="02020603050405020304" pitchFamily="18" charset="0"/>
                <a:ea typeface="Times New Roman" panose="02020603050405020304" pitchFamily="18" charset="0"/>
              </a:rPr>
              <a:t>600.00</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Registration until </a:t>
            </a:r>
            <a:r>
              <a:rPr lang="en-US" sz="1400" dirty="0" smtClean="0">
                <a:solidFill>
                  <a:schemeClr val="tx1"/>
                </a:solidFill>
                <a:latin typeface="Times New Roman" panose="02020603050405020304" pitchFamily="18" charset="0"/>
                <a:ea typeface="Times New Roman" panose="02020603050405020304" pitchFamily="18" charset="0"/>
              </a:rPr>
              <a:t>28 August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800.00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28 August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1000.00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28 July 2023</a:t>
            </a:r>
            <a:r>
              <a:rPr lang="en-US" sz="1400"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28 July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28 August 2023</a:t>
            </a:r>
            <a:r>
              <a:rPr lang="en-US" sz="1400" dirty="0">
                <a:solidFill>
                  <a:schemeClr val="tx1"/>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28 August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smtClean="0"/>
              <a:t>Grand Hyatt at </a:t>
            </a:r>
            <a:r>
              <a:rPr lang="es-ES" sz="1800" dirty="0" err="1" smtClean="0"/>
              <a:t>Buckhead</a:t>
            </a:r>
            <a:r>
              <a:rPr lang="es-ES" sz="1800" dirty="0" smtClean="0"/>
              <a:t>, Atlanta, Georgia, USA</a:t>
            </a:r>
            <a:r>
              <a:rPr lang="en-US" sz="1800" dirty="0" smtClean="0"/>
              <a:t>) </a:t>
            </a:r>
            <a:r>
              <a:rPr lang="en-US" sz="1800" spc="-5" dirty="0">
                <a:cs typeface="Arial"/>
              </a:rPr>
              <a:t>begins </a:t>
            </a:r>
            <a:r>
              <a:rPr lang="en-US" sz="1800" spc="-5" dirty="0" smtClean="0">
                <a:cs typeface="Arial"/>
              </a:rPr>
              <a:t>on 13 June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Group rate is available </a:t>
            </a:r>
            <a:r>
              <a:rPr lang="en-US" sz="1400" dirty="0">
                <a:solidFill>
                  <a:srgbClr val="FF0000"/>
                </a:solidFill>
              </a:rPr>
              <a:t>until sold out or </a:t>
            </a:r>
            <a:r>
              <a:rPr lang="en-US" sz="1400" dirty="0" smtClean="0">
                <a:solidFill>
                  <a:srgbClr val="FF0000"/>
                </a:solidFill>
              </a:rPr>
              <a:t>5pm ET, 25 August 2023 </a:t>
            </a:r>
            <a:r>
              <a:rPr lang="en-US" sz="1400" dirty="0">
                <a:solidFill>
                  <a:srgbClr val="FF0000"/>
                </a:solidFill>
              </a:rPr>
              <a:t>whichever comes first</a:t>
            </a:r>
            <a:r>
              <a:rPr lang="en-US" sz="1400" dirty="0" smtClean="0">
                <a:solidFill>
                  <a:srgbClr val="FF0000"/>
                </a:solidFill>
              </a:rPr>
              <a:t>.</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July </a:t>
            </a:r>
            <a:r>
              <a:rPr lang="en-US" dirty="0"/>
              <a:t>2023</a:t>
            </a:r>
            <a:endParaRPr lang="en-GB" dirty="0"/>
          </a:p>
        </p:txBody>
      </p:sp>
    </p:spTree>
    <p:extLst>
      <p:ext uri="{BB962C8B-B14F-4D97-AF65-F5344CB8AC3E}">
        <p14:creationId xmlns:p14="http://schemas.microsoft.com/office/powerpoint/2010/main" val="57297656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 on the weekly teleconference calls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#6 (Internal):  </a:t>
            </a:r>
            <a:r>
              <a:rPr lang="en-US" sz="1800" dirty="0"/>
              <a:t>The 802.18 Chair or Chair designee is directed to conduct, as necessary, </a:t>
            </a:r>
            <a:r>
              <a:rPr lang="en-US" sz="1800" dirty="0" smtClean="0"/>
              <a:t>the following weekly teleconference </a:t>
            </a:r>
            <a:r>
              <a:rPr lang="en-US" sz="1800" dirty="0"/>
              <a:t>calls through </a:t>
            </a:r>
            <a:r>
              <a:rPr lang="en-US" sz="1800" dirty="0" smtClean="0"/>
              <a:t>26 January 2024</a:t>
            </a:r>
          </a:p>
          <a:p>
            <a:pPr marL="630238" marR="117475" lvl="1" indent="-230188" algn="just">
              <a:buChar char="•"/>
              <a:tabLst>
                <a:tab pos="230188" algn="l"/>
              </a:tabLst>
            </a:pPr>
            <a:r>
              <a:rPr lang="en-US" sz="1600" b="1" dirty="0" smtClean="0"/>
              <a:t>RR-TAG calls on </a:t>
            </a:r>
            <a:r>
              <a:rPr lang="en-US" sz="1600" b="1" dirty="0"/>
              <a:t>Thursdays at 15:00 ET </a:t>
            </a:r>
            <a:r>
              <a:rPr lang="en-US" sz="1600" b="1" dirty="0" smtClean="0"/>
              <a:t>for 55 mins</a:t>
            </a:r>
          </a:p>
          <a:p>
            <a:pPr marL="630238" marR="117475" lvl="1" indent="-230188" algn="just">
              <a:buChar char="•"/>
              <a:tabLst>
                <a:tab pos="230188" algn="l"/>
              </a:tabLst>
            </a:pPr>
            <a:r>
              <a:rPr lang="en-US" sz="1600" b="1" spc="-5" dirty="0" smtClean="0">
                <a:latin typeface="+mj-lt"/>
                <a:cs typeface="Arial"/>
              </a:rPr>
              <a:t>ISUS ad-hoc calls on Fridays at 12:00 ET for 60 minutes</a:t>
            </a:r>
          </a:p>
          <a:p>
            <a:pPr marL="400050" marR="117475" lvl="1" indent="0" algn="just">
              <a:tabLst>
                <a:tab pos="230188" algn="l"/>
              </a:tabLst>
            </a:pPr>
            <a:endParaRPr lang="en-US" sz="1600" b="1"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16526247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for the 2023 September wireless interim</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dirty="0" smtClean="0">
                <a:latin typeface="+mj-lt"/>
                <a:cs typeface="Arial"/>
              </a:rPr>
              <a:t>Straw poll 1</a:t>
            </a:r>
            <a:r>
              <a:rPr lang="en-US" sz="1800" dirty="0" smtClean="0">
                <a:latin typeface="+mj-lt"/>
              </a:rPr>
              <a:t>:  If </a:t>
            </a:r>
            <a:r>
              <a:rPr lang="en-US" sz="1800" dirty="0">
                <a:latin typeface="+mj-lt"/>
              </a:rPr>
              <a:t>the 2023 </a:t>
            </a:r>
            <a:r>
              <a:rPr lang="en-US" sz="1800" dirty="0" smtClean="0">
                <a:latin typeface="+mj-lt"/>
              </a:rPr>
              <a:t>September wireless interim session </a:t>
            </a:r>
            <a:r>
              <a:rPr lang="en-US" sz="1800" dirty="0">
                <a:latin typeface="+mj-lt"/>
              </a:rPr>
              <a:t>is held in as a mixed-mode session, will you attend</a:t>
            </a:r>
            <a:r>
              <a:rPr lang="en-US" sz="1800" dirty="0" smtClean="0">
                <a:latin typeface="+mj-lt"/>
              </a:rPr>
              <a:t>:</a:t>
            </a:r>
          </a:p>
          <a:p>
            <a:pPr marL="285750" marR="117475" indent="-285750" algn="just">
              <a:buFont typeface="Arial" panose="020B0604020202020204" pitchFamily="34" charset="0"/>
              <a:buChar char="•"/>
              <a:tabLst>
                <a:tab pos="230188" algn="l"/>
              </a:tabLst>
            </a:pPr>
            <a:r>
              <a:rPr lang="en-US" sz="1600" b="0" dirty="0" smtClean="0">
                <a:latin typeface="+mj-lt"/>
              </a:rPr>
              <a:t>Attend In-person: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a:latin typeface="+mj-lt"/>
              </a:rPr>
              <a:t>Attend Virtually (remotely</a:t>
            </a:r>
            <a:r>
              <a:rPr lang="en-US" sz="1600" b="0" dirty="0" smtClean="0">
                <a:latin typeface="+mj-lt"/>
              </a:rPr>
              <a:t>):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a:latin typeface="+mj-lt"/>
              </a:rPr>
              <a:t>Will not attend </a:t>
            </a:r>
            <a:r>
              <a:rPr lang="en-US" sz="1600" b="0" dirty="0" smtClean="0">
                <a:latin typeface="+mj-lt"/>
              </a:rPr>
              <a:t>interim:  </a:t>
            </a:r>
          </a:p>
          <a:p>
            <a:pPr marL="285750" marR="117475" indent="-285750" algn="just">
              <a:buFont typeface="Arial" panose="020B0604020202020204" pitchFamily="34" charset="0"/>
              <a:buChar char="•"/>
              <a:tabLst>
                <a:tab pos="230188" algn="l"/>
              </a:tabLst>
            </a:pPr>
            <a:r>
              <a:rPr lang="en-US" sz="1600" b="0" dirty="0" smtClean="0">
                <a:latin typeface="+mj-lt"/>
              </a:rPr>
              <a:t>Abstain:  </a:t>
            </a:r>
            <a:endParaRPr lang="en-US" sz="1600" b="0" dirty="0">
              <a:latin typeface="+mj-lt"/>
            </a:endParaRPr>
          </a:p>
          <a:p>
            <a:pPr marL="285750" marR="117475" indent="-285750" algn="just">
              <a:buFont typeface="Arial" panose="020B0604020202020204" pitchFamily="34" charset="0"/>
              <a:buChar char="•"/>
              <a:tabLst>
                <a:tab pos="230188" algn="l"/>
              </a:tabLst>
            </a:pPr>
            <a:endParaRPr lang="en-US" sz="1800" dirty="0" smtClean="0">
              <a:latin typeface="+mj-lt"/>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3343102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for the 2023 November plenary</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dirty="0" smtClean="0">
                <a:cs typeface="Arial"/>
              </a:rPr>
              <a:t>Straw </a:t>
            </a:r>
            <a:r>
              <a:rPr lang="en-US" sz="1800" spc="-5" dirty="0">
                <a:cs typeface="Arial"/>
              </a:rPr>
              <a:t>poll </a:t>
            </a:r>
            <a:r>
              <a:rPr lang="en-US" sz="1800" spc="-5" dirty="0" smtClean="0">
                <a:cs typeface="Arial"/>
              </a:rPr>
              <a:t>2</a:t>
            </a:r>
            <a:r>
              <a:rPr lang="en-US" sz="1800" dirty="0" smtClean="0"/>
              <a:t>:  If the </a:t>
            </a:r>
            <a:r>
              <a:rPr lang="en-US" sz="1800" dirty="0"/>
              <a:t>2023 </a:t>
            </a:r>
            <a:r>
              <a:rPr lang="en-US" sz="1800" dirty="0" smtClean="0"/>
              <a:t>November plenary session is </a:t>
            </a:r>
            <a:r>
              <a:rPr lang="en-US" sz="1800" dirty="0"/>
              <a:t>held as a mixed-mode session, will you attend</a:t>
            </a:r>
            <a:r>
              <a:rPr lang="en-US" sz="1800" dirty="0" smtClean="0"/>
              <a:t>:</a:t>
            </a:r>
            <a:endParaRPr lang="en-US" sz="1800" dirty="0"/>
          </a:p>
          <a:p>
            <a:pPr marL="285750" marR="117475" indent="-285750" algn="just">
              <a:buFont typeface="Arial" panose="020B0604020202020204" pitchFamily="34" charset="0"/>
              <a:buChar char="•"/>
              <a:tabLst>
                <a:tab pos="230188" algn="l"/>
              </a:tabLst>
            </a:pPr>
            <a:r>
              <a:rPr lang="en-US" sz="1600" b="0" dirty="0"/>
              <a:t>Attend In-person:  </a:t>
            </a:r>
          </a:p>
          <a:p>
            <a:pPr marL="285750" marR="117475" indent="-285750" algn="just">
              <a:buFont typeface="Arial" panose="020B0604020202020204" pitchFamily="34" charset="0"/>
              <a:buChar char="•"/>
              <a:tabLst>
                <a:tab pos="230188" algn="l"/>
              </a:tabLst>
            </a:pPr>
            <a:r>
              <a:rPr lang="en-US" sz="1600" b="0" dirty="0"/>
              <a:t>Attend Virtually (remotely):  </a:t>
            </a:r>
          </a:p>
          <a:p>
            <a:pPr marL="285750" marR="117475" indent="-285750" algn="just">
              <a:buFont typeface="Arial" panose="020B0604020202020204" pitchFamily="34" charset="0"/>
              <a:buChar char="•"/>
              <a:tabLst>
                <a:tab pos="230188" algn="l"/>
              </a:tabLst>
            </a:pPr>
            <a:r>
              <a:rPr lang="en-US" sz="1600" b="0" dirty="0"/>
              <a:t>Will not attend plenary:  </a:t>
            </a:r>
          </a:p>
          <a:p>
            <a:pPr marL="285750" marR="117475" indent="-285750" algn="just">
              <a:buFont typeface="Arial" panose="020B0604020202020204" pitchFamily="34" charset="0"/>
              <a:buChar char="•"/>
              <a:tabLst>
                <a:tab pos="230188" algn="l"/>
              </a:tabLst>
            </a:pPr>
            <a:r>
              <a:rPr lang="en-US" sz="1600" b="0" dirty="0"/>
              <a:t>Abstain</a:t>
            </a:r>
            <a:r>
              <a:rPr lang="en-US" sz="1600" b="0"/>
              <a:t>:  </a:t>
            </a:r>
            <a:endParaRPr lang="en-US" sz="1600" b="0" dirty="0"/>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05110414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Call for secretary by Tuesday, 25 July 2023</a:t>
            </a:r>
            <a:r>
              <a:rPr lang="en-US" sz="1800" spc="-5" smtClean="0">
                <a:latin typeface="+mj-lt"/>
                <a:cs typeface="Arial"/>
              </a:rPr>
              <a:t>, A.O.E.</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July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6</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69381</TotalTime>
  <Words>3289</Words>
  <Application>Microsoft Office PowerPoint</Application>
  <PresentationFormat>Widescreen</PresentationFormat>
  <Paragraphs>625</Paragraphs>
  <Slides>55</Slides>
  <Notes>33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55</vt:i4>
      </vt:variant>
    </vt:vector>
  </HeadingPairs>
  <TitlesOfParts>
    <vt:vector size="64" baseType="lpstr">
      <vt:lpstr>Arial Unicode MS</vt:lpstr>
      <vt:lpstr>Monotype Sorts</vt:lpstr>
      <vt:lpstr>MS Gothic</vt:lpstr>
      <vt:lpstr>MS PGothic</vt:lpstr>
      <vt:lpstr>Arial</vt:lpstr>
      <vt:lpstr>Calibri</vt:lpstr>
      <vt:lpstr>Times New Roman</vt:lpstr>
      <vt:lpstr>Office Theme</vt:lpstr>
      <vt:lpstr>Document</vt:lpstr>
      <vt:lpstr>2023 July RR-TAG  Supplementary Materials</vt:lpstr>
      <vt:lpstr>PowerPoint Presentation</vt:lpstr>
      <vt:lpstr>Registration is required to attend this meeting </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PowerPoint Presentation</vt:lpstr>
      <vt:lpstr>Review and approve the 802.18 opening agenda</vt:lpstr>
      <vt:lpstr>PowerPoint Presentation</vt:lpstr>
      <vt:lpstr>Change in membership</vt:lpstr>
      <vt:lpstr>PowerPoint Presentation</vt:lpstr>
      <vt:lpstr>Review and approve the 2023 May interim minutes</vt:lpstr>
      <vt:lpstr>PowerPoint Presentation</vt:lpstr>
      <vt:lpstr>Status of ongoing consultations</vt:lpstr>
      <vt:lpstr>EC RSPG consultation on 6G</vt:lpstr>
      <vt:lpstr>General discussion items (1)</vt:lpstr>
      <vt:lpstr>General discussion items (2)</vt:lpstr>
      <vt:lpstr>PowerPoint Presentation</vt:lpstr>
      <vt:lpstr>PowerPoint Presentation</vt:lpstr>
      <vt:lpstr>Liaison statement to APG23-6 meeting</vt:lpstr>
      <vt:lpstr>PowerPoint Presentation</vt:lpstr>
      <vt:lpstr>Reply to Liaison Statement from the ETSI ISG THz</vt:lpstr>
      <vt:lpstr>PowerPoint Presentation</vt:lpstr>
      <vt:lpstr>Updated UWB Regulation Framework in Europe</vt:lpstr>
      <vt:lpstr>PowerPoint Presentation</vt:lpstr>
      <vt:lpstr>Recess until Thursday AM1, 13 July 2023</vt:lpstr>
      <vt:lpstr>PowerPoint Presentation</vt:lpstr>
      <vt:lpstr>PowerPoint Presentation</vt:lpstr>
      <vt:lpstr>Review and approve the 802.18 closing agenda</vt:lpstr>
      <vt:lpstr>PowerPoint Presentation</vt:lpstr>
      <vt:lpstr>PowerPoint Presentation</vt:lpstr>
      <vt:lpstr>Liaison statement to APG23-6 meeting (1)</vt:lpstr>
      <vt:lpstr>Liaison statement to APG23-6 meeting (2)</vt:lpstr>
      <vt:lpstr>PowerPoint Presentation</vt:lpstr>
      <vt:lpstr>Reply to Liaison Statement from the ETSI ISG THz (1)</vt:lpstr>
      <vt:lpstr>Reply to Liaison Statement from the ETSI ISG THz (2)</vt:lpstr>
      <vt:lpstr>PowerPoint Presentation</vt:lpstr>
      <vt:lpstr>Enrichment activities</vt:lpstr>
      <vt:lpstr>PowerPoint Presentation</vt:lpstr>
      <vt:lpstr>Future RR-TAG meetings</vt:lpstr>
      <vt:lpstr>Meeting and hotel reservation for the 2023 September interim</vt:lpstr>
      <vt:lpstr>Administrative motion on the weekly teleconference calls</vt:lpstr>
      <vt:lpstr>Type of participation for the 2023 September wireless interim</vt:lpstr>
      <vt:lpstr>Type of participation for the 2023 November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18-23/0061r3</dc:title>
  <dc:creator>Edward Au</dc:creator>
  <cp:keywords>2023 July RR-TAG Supplementary Materials</cp:keywords>
  <cp:lastModifiedBy>Edward Au</cp:lastModifiedBy>
  <cp:revision>4934</cp:revision>
  <cp:lastPrinted>1601-01-01T00:00:00Z</cp:lastPrinted>
  <dcterms:created xsi:type="dcterms:W3CDTF">2016-03-03T14:54:45Z</dcterms:created>
  <dcterms:modified xsi:type="dcterms:W3CDTF">2023-07-10T06:41:29Z</dcterms:modified>
  <cp:category>IEEE 802.18 RR-TAG </cp:category>
</cp:coreProperties>
</file>