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900" r:id="rId3"/>
    <p:sldId id="904" r:id="rId4"/>
    <p:sldId id="905" r:id="rId5"/>
    <p:sldId id="906" r:id="rId6"/>
    <p:sldId id="907" r:id="rId7"/>
    <p:sldId id="908" r:id="rId8"/>
    <p:sldId id="910" r:id="rId9"/>
    <p:sldId id="909" r:id="rId10"/>
    <p:sldId id="911" r:id="rId11"/>
    <p:sldId id="912" r:id="rId12"/>
    <p:sldId id="913" r:id="rId13"/>
    <p:sldId id="91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5405" autoAdjust="0"/>
  </p:normalViewPr>
  <p:slideViewPr>
    <p:cSldViewPr>
      <p:cViewPr varScale="1">
        <p:scale>
          <a:sx n="82" d="100"/>
          <a:sy n="82" d="100"/>
        </p:scale>
        <p:origin x="965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1972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1425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676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754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157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189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099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7512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3126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794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468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802.18-23/0059r1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895600" y="1435894"/>
            <a:ext cx="83820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Unofficial translation of selected contents of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the China MIIT consultation on 802.11be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 June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2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Testing methodologies:  EVM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Block diagram:</a:t>
            </a:r>
            <a:endParaRPr lang="en-US" sz="1800" spc="-5" dirty="0" smtClean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75949" y="2201083"/>
            <a:ext cx="5840101" cy="2455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90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Testing methodologies:  EVM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Test steps:</a:t>
            </a:r>
            <a:endParaRPr lang="en-US" sz="1800" spc="-5" dirty="0" smtClean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Connect the device under test to the measurement device with demodulation function through the RF </a:t>
            </a:r>
            <a:r>
              <a:rPr lang="en-US" sz="1600" spc="-5" dirty="0" smtClean="0">
                <a:cs typeface="Arial"/>
              </a:rPr>
              <a:t>line </a:t>
            </a:r>
            <a:r>
              <a:rPr lang="en-US" sz="1600" spc="-5" dirty="0">
                <a:cs typeface="Arial"/>
              </a:rPr>
              <a:t>measuring equipment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Set the device under test to send 4096 QAM modulated </a:t>
            </a:r>
            <a:r>
              <a:rPr lang="en-US" sz="1600" spc="-5" dirty="0" smtClean="0">
                <a:cs typeface="Arial"/>
              </a:rPr>
              <a:t>signal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Measure </a:t>
            </a:r>
            <a:r>
              <a:rPr lang="en-US" sz="1600" spc="-5" dirty="0" smtClean="0">
                <a:cs typeface="Arial"/>
              </a:rPr>
              <a:t>average EVM test </a:t>
            </a:r>
            <a:r>
              <a:rPr lang="en-US" sz="1600" spc="-5" dirty="0">
                <a:cs typeface="Arial"/>
              </a:rPr>
              <a:t>results by </a:t>
            </a:r>
            <a:r>
              <a:rPr lang="en-US" sz="1600" spc="-5" dirty="0" smtClean="0">
                <a:cs typeface="Arial"/>
              </a:rPr>
              <a:t>the measuring equipment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The measurement results should meet the above technical requirements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158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Testing methodologies:  MRU spectrum mask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Block diagram (the same block diagram as EVM):</a:t>
            </a:r>
            <a:endParaRPr lang="en-US" sz="1800" spc="-5" dirty="0" smtClean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75949" y="2201083"/>
            <a:ext cx="5840101" cy="2455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08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Testing methodologies:  MRU spectrum mask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Test steps:</a:t>
            </a:r>
            <a:endParaRPr lang="en-US" sz="1800" spc="-5" dirty="0" smtClean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Connect </a:t>
            </a:r>
            <a:r>
              <a:rPr lang="en-US" sz="1600" spc="-5" dirty="0">
                <a:cs typeface="Arial"/>
              </a:rPr>
              <a:t>the device under test to the test device with demodulation function through the </a:t>
            </a:r>
            <a:r>
              <a:rPr lang="en-US" sz="1600" spc="-5" dirty="0" smtClean="0">
                <a:cs typeface="Arial"/>
              </a:rPr>
              <a:t>RF line measuring equipment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Adjust the center frequency of the measuring device to the center of the device under </a:t>
            </a:r>
            <a:r>
              <a:rPr lang="en-US" sz="1600" spc="-5" dirty="0" smtClean="0">
                <a:cs typeface="Arial"/>
              </a:rPr>
              <a:t>test’s frequency</a:t>
            </a:r>
            <a:r>
              <a:rPr lang="en-US" sz="1600" spc="-5" dirty="0">
                <a:cs typeface="Arial"/>
              </a:rPr>
              <a:t>, set RBW to </a:t>
            </a:r>
            <a:r>
              <a:rPr lang="en-US" sz="1600" spc="-5" dirty="0" smtClean="0">
                <a:cs typeface="Arial"/>
              </a:rPr>
              <a:t>100 kHz</a:t>
            </a:r>
            <a:r>
              <a:rPr lang="en-US" sz="1600" spc="-5" dirty="0">
                <a:cs typeface="Arial"/>
              </a:rPr>
              <a:t>, VBW to </a:t>
            </a:r>
            <a:r>
              <a:rPr lang="en-US" sz="1600" spc="-5" dirty="0" smtClean="0">
                <a:cs typeface="Arial"/>
              </a:rPr>
              <a:t>7.5 kHz</a:t>
            </a:r>
            <a:r>
              <a:rPr lang="en-US" sz="1600" spc="-5" dirty="0">
                <a:cs typeface="Arial"/>
              </a:rPr>
              <a:t>, and set the detection method to </a:t>
            </a:r>
            <a:r>
              <a:rPr lang="en-US" sz="1600" spc="-5" dirty="0" smtClean="0">
                <a:cs typeface="Arial"/>
              </a:rPr>
              <a:t>RMS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S</a:t>
            </a:r>
            <a:r>
              <a:rPr lang="en-US" sz="1600" spc="-5" dirty="0" smtClean="0">
                <a:cs typeface="Arial"/>
              </a:rPr>
              <a:t>pectrum </a:t>
            </a:r>
            <a:r>
              <a:rPr lang="en-US" sz="1600" spc="-5" dirty="0">
                <a:cs typeface="Arial"/>
              </a:rPr>
              <a:t>envelope of the signal emitted by the device under test shall comply with the </a:t>
            </a:r>
            <a:r>
              <a:rPr lang="en-US" sz="1600" spc="-5" dirty="0" smtClean="0">
                <a:cs typeface="Arial"/>
              </a:rPr>
              <a:t>above-mentioned spectrum mask requirements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276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Disclaimer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The contents presented in this slide deck are the author’s unofficial translation of selected contents of the China MIIT consultation: </a:t>
            </a:r>
            <a:r>
              <a:rPr lang="en-US" sz="2000" dirty="0" smtClean="0"/>
              <a:t>Technical </a:t>
            </a:r>
            <a:r>
              <a:rPr lang="en-US" sz="2000" dirty="0"/>
              <a:t>requirements and test methods for new type approval of </a:t>
            </a:r>
            <a:r>
              <a:rPr lang="en-US" sz="2000" dirty="0" smtClean="0"/>
              <a:t>wireless LAN </a:t>
            </a:r>
            <a:r>
              <a:rPr lang="en-US" sz="2000" dirty="0"/>
              <a:t>equipment adopting IEEE 802.11be technical standards</a:t>
            </a:r>
            <a:endParaRPr lang="en-US" altLang="en-US" sz="2000" dirty="0" smtClean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Please refer to the administration’s website for the exact contents (in simplified Chinese) of the consultation.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Technical Requirement:  Multi-band Operation (MLO</a:t>
            </a:r>
            <a:r>
              <a:rPr lang="en-US" sz="2800" dirty="0" smtClean="0">
                <a:solidFill>
                  <a:srgbClr val="0070C0"/>
                </a:solidFill>
              </a:rPr>
              <a:t>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In </a:t>
            </a:r>
            <a:r>
              <a:rPr lang="en-US" sz="1800" dirty="0"/>
              <a:t>the multi-band concurrent state, the operating frequency of the relevant radio transmitting equipment and out-of-band emission power shall comply with the </a:t>
            </a:r>
            <a:r>
              <a:rPr lang="en-US" sz="1800" spc="-5" dirty="0">
                <a:cs typeface="Arial"/>
              </a:rPr>
              <a:t>and the MIIT’s “Notice on Strengthening and Regulating Radio Management in the 2400MHz, 5100MHz and 5800MHz Frequency Bands” (Ministry of Industry and Information Technology No [2021] No. 129</a:t>
            </a:r>
            <a:r>
              <a:rPr lang="en-US" sz="1800" spc="-5" dirty="0" smtClean="0">
                <a:cs typeface="Arial"/>
              </a:rPr>
              <a:t>)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Operating frequencies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b="0" kern="1200" dirty="0">
                <a:solidFill>
                  <a:schemeClr val="dk1"/>
                </a:solidFill>
              </a:rPr>
              <a:t>2400 MHz - 2483.5 MHz, 5150 MHz – 5350 MHz, </a:t>
            </a:r>
            <a:r>
              <a:rPr lang="en-US" altLang="zh-CN" sz="1600" b="0" kern="1200" dirty="0">
                <a:solidFill>
                  <a:schemeClr val="dk1"/>
                </a:solidFill>
              </a:rPr>
              <a:t>5725 MHz – 5850 </a:t>
            </a:r>
            <a:r>
              <a:rPr lang="en-US" sz="1600" b="0" kern="1200" dirty="0" smtClean="0">
                <a:solidFill>
                  <a:schemeClr val="dk1"/>
                </a:solidFill>
              </a:rPr>
              <a:t>MHz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Out-of-band transmit power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The </a:t>
            </a:r>
            <a:r>
              <a:rPr lang="en-US" sz="1600" spc="-5" dirty="0">
                <a:cs typeface="Arial"/>
              </a:rPr>
              <a:t>maximum equivalent isotropic radiated power at the upper and lower limits of the operating frequency is not greater than -</a:t>
            </a:r>
            <a:r>
              <a:rPr lang="en-US" sz="1600" spc="-5" dirty="0" smtClean="0">
                <a:cs typeface="Arial"/>
              </a:rPr>
              <a:t>80 </a:t>
            </a:r>
            <a:r>
              <a:rPr lang="en-US" sz="1600" spc="-5" dirty="0" err="1" smtClean="0">
                <a:cs typeface="Arial"/>
              </a:rPr>
              <a:t>dBm</a:t>
            </a:r>
            <a:r>
              <a:rPr lang="en-US" sz="1600" spc="-5" dirty="0" smtClean="0">
                <a:cs typeface="Arial"/>
              </a:rPr>
              <a:t>/Hz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Limit value of EVM 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4096 QAM:  0.016%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507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Technical Requirement:  </a:t>
            </a:r>
            <a:r>
              <a:rPr lang="en-US" sz="2800" dirty="0" smtClean="0">
                <a:solidFill>
                  <a:srgbClr val="0070C0"/>
                </a:solidFill>
              </a:rPr>
              <a:t>MRU spectrum mask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Punctured </a:t>
            </a:r>
            <a:r>
              <a:rPr lang="en-US" sz="1800" dirty="0"/>
              <a:t>spectrum </a:t>
            </a:r>
            <a:r>
              <a:rPr lang="en-US" sz="1800" dirty="0" smtClean="0"/>
              <a:t>mask of an edge </a:t>
            </a:r>
            <a:r>
              <a:rPr lang="en-US" sz="1800" dirty="0" err="1" smtClean="0"/>
              <a:t>subchannel</a:t>
            </a:r>
            <a:r>
              <a:rPr lang="en-US" sz="1800" dirty="0" smtClean="0"/>
              <a:t> position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endParaRPr lang="en-US" sz="1800" spc="-5" dirty="0" smtClean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421939"/>
              </p:ext>
            </p:extLst>
          </p:nvPr>
        </p:nvGraphicFramePr>
        <p:xfrm>
          <a:off x="1295400" y="1981200"/>
          <a:ext cx="9982200" cy="16814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86400"/>
                <a:gridCol w="44958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Frequency offset from the edge of occupied </a:t>
                      </a:r>
                      <a:r>
                        <a:rPr lang="en-US" sz="1600" dirty="0" err="1" smtClean="0"/>
                        <a:t>subchannel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f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Limit value</a:t>
                      </a:r>
                    </a:p>
                    <a:p>
                      <a:pPr algn="ctr"/>
                      <a:r>
                        <a:rPr lang="en-US" sz="1400" dirty="0" smtClean="0"/>
                        <a:t>(NOTE:  PSD is linearly distributed with frequency)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0 MHz ≤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f</a:t>
                      </a:r>
                      <a:r>
                        <a:rPr lang="en-US" sz="1600" baseline="0" dirty="0" smtClean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US" sz="1600" baseline="0" dirty="0" smtClean="0"/>
                        <a:t>&lt; 0.5 MHz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 to 20 </a:t>
                      </a:r>
                      <a:r>
                        <a:rPr lang="en-US" sz="1600" dirty="0" err="1" smtClean="0"/>
                        <a:t>dBr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0.5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MHz ≤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f</a:t>
                      </a:r>
                      <a:r>
                        <a:rPr lang="en-US" sz="1600" baseline="0" dirty="0" smtClean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US" sz="1600" baseline="0" dirty="0" smtClean="0"/>
                        <a:t>&lt; 0.5Me MHz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(Me: frequency separation between the lower edge of the lowest occupied </a:t>
                      </a:r>
                      <a:r>
                        <a:rPr lang="en-US" sz="1400" baseline="0" dirty="0" err="1" smtClean="0"/>
                        <a:t>subchannel</a:t>
                      </a:r>
                      <a:r>
                        <a:rPr lang="en-US" sz="1400" baseline="0" dirty="0" smtClean="0"/>
                        <a:t> and the upper edge of the highest </a:t>
                      </a:r>
                      <a:r>
                        <a:rPr lang="en-US" sz="1400" baseline="0" dirty="0" err="1" smtClean="0"/>
                        <a:t>subchannel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 to 28 </a:t>
                      </a:r>
                      <a:r>
                        <a:rPr lang="en-US" sz="1600" dirty="0" err="1" smtClean="0"/>
                        <a:t>dBr</a:t>
                      </a: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9601" y="3826140"/>
            <a:ext cx="5562001" cy="252583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52641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Technical Requirement:  </a:t>
            </a:r>
            <a:r>
              <a:rPr lang="en-US" sz="2800" dirty="0" smtClean="0">
                <a:solidFill>
                  <a:srgbClr val="0070C0"/>
                </a:solidFill>
              </a:rPr>
              <a:t>MRU spectrum mask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Punctured </a:t>
            </a:r>
            <a:r>
              <a:rPr lang="en-US" sz="1800" spc="-5" dirty="0" smtClean="0">
                <a:cs typeface="Arial"/>
              </a:rPr>
              <a:t>holes </a:t>
            </a:r>
            <a:r>
              <a:rPr lang="en-US" sz="1800" spc="-5" dirty="0">
                <a:cs typeface="Arial"/>
              </a:rPr>
              <a:t>at non-edge positions and the bandwidth of the </a:t>
            </a:r>
            <a:r>
              <a:rPr lang="en-US" sz="1800" spc="-5" dirty="0" smtClean="0">
                <a:cs typeface="Arial"/>
              </a:rPr>
              <a:t>punctured </a:t>
            </a:r>
            <a:r>
              <a:rPr lang="en-US" sz="1800" spc="-5" dirty="0" err="1" smtClean="0">
                <a:cs typeface="Arial"/>
              </a:rPr>
              <a:t>subchannel</a:t>
            </a:r>
            <a:r>
              <a:rPr lang="en-US" sz="1800" spc="-5" dirty="0" smtClean="0">
                <a:cs typeface="Arial"/>
              </a:rPr>
              <a:t> </a:t>
            </a:r>
            <a:r>
              <a:rPr lang="en-US" sz="1800" spc="-5" dirty="0">
                <a:cs typeface="Arial"/>
              </a:rPr>
              <a:t>is greater than </a:t>
            </a:r>
            <a:r>
              <a:rPr lang="en-US" sz="1800" spc="-5" dirty="0" smtClean="0">
                <a:cs typeface="Arial"/>
              </a:rPr>
              <a:t>40 MHz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466760"/>
              </p:ext>
            </p:extLst>
          </p:nvPr>
        </p:nvGraphicFramePr>
        <p:xfrm>
          <a:off x="1295400" y="2209800"/>
          <a:ext cx="9982200" cy="14681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86400"/>
                <a:gridCol w="44958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Frequency offset from the edge of occupied </a:t>
                      </a:r>
                      <a:r>
                        <a:rPr lang="en-US" sz="1600" dirty="0" err="1" smtClean="0"/>
                        <a:t>subchannel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f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Limit value</a:t>
                      </a:r>
                    </a:p>
                    <a:p>
                      <a:pPr algn="ctr"/>
                      <a:r>
                        <a:rPr lang="en-US" sz="1400" dirty="0" smtClean="0"/>
                        <a:t>(NOTE:  PSD is linearly distributed with frequency)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0 MHz ≤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f</a:t>
                      </a:r>
                      <a:r>
                        <a:rPr lang="en-US" sz="1600" baseline="0" dirty="0" smtClean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US" sz="1600" baseline="0" dirty="0" smtClean="0"/>
                        <a:t>&lt; 0.5 MHz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 to 20 </a:t>
                      </a:r>
                      <a:r>
                        <a:rPr lang="en-US" sz="1600" dirty="0" err="1" smtClean="0"/>
                        <a:t>dBr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0.5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MHz ≤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f</a:t>
                      </a:r>
                      <a:r>
                        <a:rPr lang="en-US" sz="1600" baseline="0" dirty="0" smtClean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US" sz="1600" baseline="0" dirty="0" smtClean="0"/>
                        <a:t>&lt; 0.5Mm MHz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(Mm: contiguous occupied bandwidth adjacent to punctured </a:t>
                      </a:r>
                      <a:r>
                        <a:rPr lang="en-US" sz="1400" baseline="0" dirty="0" err="1" smtClean="0"/>
                        <a:t>subchannels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 to 25 </a:t>
                      </a:r>
                      <a:r>
                        <a:rPr lang="en-US" sz="1600" dirty="0" err="1" smtClean="0"/>
                        <a:t>dBr</a:t>
                      </a: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07484" y="3809296"/>
            <a:ext cx="5526234" cy="249151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79089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Technical Requirement:  </a:t>
            </a:r>
            <a:r>
              <a:rPr lang="en-US" sz="2800" dirty="0" smtClean="0">
                <a:solidFill>
                  <a:srgbClr val="0070C0"/>
                </a:solidFill>
              </a:rPr>
              <a:t>MRU spectrum mask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The </a:t>
            </a:r>
            <a:r>
              <a:rPr lang="en-US" sz="1800" spc="-5" dirty="0" smtClean="0">
                <a:cs typeface="Arial"/>
              </a:rPr>
              <a:t>non-edge </a:t>
            </a:r>
            <a:r>
              <a:rPr lang="en-US" sz="1800" spc="-5" dirty="0">
                <a:cs typeface="Arial"/>
              </a:rPr>
              <a:t>position is </a:t>
            </a:r>
            <a:r>
              <a:rPr lang="en-US" sz="1800" spc="-5" dirty="0" smtClean="0">
                <a:cs typeface="Arial"/>
              </a:rPr>
              <a:t>punctured </a:t>
            </a:r>
            <a:r>
              <a:rPr lang="en-US" sz="1800" spc="-5" dirty="0">
                <a:cs typeface="Arial"/>
              </a:rPr>
              <a:t>and the bandwidth of the </a:t>
            </a:r>
            <a:r>
              <a:rPr lang="en-US" sz="1800" spc="-5" dirty="0" smtClean="0">
                <a:cs typeface="Arial"/>
              </a:rPr>
              <a:t>punctured </a:t>
            </a:r>
            <a:r>
              <a:rPr lang="en-US" sz="1800" spc="-5" dirty="0" err="1" smtClean="0">
                <a:cs typeface="Arial"/>
              </a:rPr>
              <a:t>subchannel</a:t>
            </a:r>
            <a:r>
              <a:rPr lang="en-US" sz="1800" spc="-5" dirty="0" smtClean="0">
                <a:cs typeface="Arial"/>
              </a:rPr>
              <a:t> </a:t>
            </a:r>
            <a:r>
              <a:rPr lang="en-US" sz="1800" spc="-5" dirty="0">
                <a:cs typeface="Arial"/>
              </a:rPr>
              <a:t>is </a:t>
            </a:r>
            <a:r>
              <a:rPr lang="en-US" sz="1800" spc="-5" dirty="0" smtClean="0">
                <a:cs typeface="Arial"/>
              </a:rPr>
              <a:t>20 MHz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719699"/>
              </p:ext>
            </p:extLst>
          </p:nvPr>
        </p:nvGraphicFramePr>
        <p:xfrm>
          <a:off x="1295400" y="2209800"/>
          <a:ext cx="9982200" cy="2032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86400"/>
                <a:gridCol w="4495800"/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Frequency offset from the edge of occupied </a:t>
                      </a:r>
                      <a:r>
                        <a:rPr lang="en-US" sz="1600" dirty="0" err="1" smtClean="0"/>
                        <a:t>subchannel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f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Limit value</a:t>
                      </a:r>
                    </a:p>
                    <a:p>
                      <a:pPr algn="ctr"/>
                      <a:r>
                        <a:rPr lang="en-US" sz="1400" dirty="0" smtClean="0"/>
                        <a:t>(NOTE:  PSD is linearly distributed with frequency)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0 MHz ≤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f</a:t>
                      </a:r>
                      <a:r>
                        <a:rPr lang="en-US" sz="1600" baseline="0" dirty="0" smtClean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US" sz="1600" baseline="0" dirty="0" smtClean="0"/>
                        <a:t>&lt; 0.5 MHz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 to 20 </a:t>
                      </a:r>
                      <a:r>
                        <a:rPr lang="en-US" sz="1600" dirty="0" err="1" smtClean="0"/>
                        <a:t>dBr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0.5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MHz ≤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f</a:t>
                      </a:r>
                      <a:r>
                        <a:rPr lang="en-US" sz="1600" baseline="0" dirty="0" smtClean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US" sz="1600" baseline="0" dirty="0" smtClean="0"/>
                        <a:t>&lt; 10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 to 23 </a:t>
                      </a:r>
                      <a:r>
                        <a:rPr lang="en-US" sz="1600" dirty="0" err="1" smtClean="0"/>
                        <a:t>dBr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10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MHz ≤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f</a:t>
                      </a:r>
                      <a:r>
                        <a:rPr lang="en-US" sz="1600" baseline="0" dirty="0" smtClean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US" sz="1600" baseline="0" dirty="0" smtClean="0"/>
                        <a:t>&lt; 19.5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20 to 23 </a:t>
                      </a:r>
                      <a:r>
                        <a:rPr lang="en-US" sz="1600" dirty="0" err="1" smtClean="0"/>
                        <a:t>dBr</a:t>
                      </a:r>
                      <a:endParaRPr lang="en-US" sz="160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19.5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MHz ≤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f</a:t>
                      </a:r>
                      <a:r>
                        <a:rPr lang="en-US" sz="1600" baseline="0" dirty="0" smtClean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US" sz="1600" baseline="0" dirty="0" smtClean="0"/>
                        <a:t>&lt; 20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0 to 20 </a:t>
                      </a:r>
                      <a:r>
                        <a:rPr lang="en-US" sz="1600" dirty="0" err="1" smtClean="0"/>
                        <a:t>dBr</a:t>
                      </a:r>
                      <a:endParaRPr lang="en-US" sz="160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915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Technical Requirement:  </a:t>
            </a:r>
            <a:r>
              <a:rPr lang="en-US" sz="2800" dirty="0" smtClean="0">
                <a:solidFill>
                  <a:srgbClr val="0070C0"/>
                </a:solidFill>
              </a:rPr>
              <a:t>MRU spectru</a:t>
            </a:r>
            <a:r>
              <a:rPr lang="en-US" sz="2800" dirty="0" smtClean="0">
                <a:solidFill>
                  <a:srgbClr val="0070C0"/>
                </a:solidFill>
              </a:rPr>
              <a:t>m mask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The </a:t>
            </a:r>
            <a:r>
              <a:rPr lang="en-US" sz="1800" spc="-5" dirty="0" smtClean="0">
                <a:cs typeface="Arial"/>
              </a:rPr>
              <a:t>non-edge </a:t>
            </a:r>
            <a:r>
              <a:rPr lang="en-US" sz="1800" spc="-5" dirty="0">
                <a:cs typeface="Arial"/>
              </a:rPr>
              <a:t>position is </a:t>
            </a:r>
            <a:r>
              <a:rPr lang="en-US" sz="1800" spc="-5" dirty="0" smtClean="0">
                <a:cs typeface="Arial"/>
              </a:rPr>
              <a:t>punctured </a:t>
            </a:r>
            <a:r>
              <a:rPr lang="en-US" sz="1800" spc="-5" dirty="0">
                <a:cs typeface="Arial"/>
              </a:rPr>
              <a:t>and the bandwidth of the </a:t>
            </a:r>
            <a:r>
              <a:rPr lang="en-US" sz="1800" spc="-5" dirty="0" smtClean="0">
                <a:cs typeface="Arial"/>
              </a:rPr>
              <a:t>punctured </a:t>
            </a:r>
            <a:r>
              <a:rPr lang="en-US" sz="1800" spc="-5" dirty="0" err="1" smtClean="0">
                <a:cs typeface="Arial"/>
              </a:rPr>
              <a:t>subchannel</a:t>
            </a:r>
            <a:r>
              <a:rPr lang="en-US" sz="1800" spc="-5" dirty="0" smtClean="0">
                <a:cs typeface="Arial"/>
              </a:rPr>
              <a:t> </a:t>
            </a:r>
            <a:r>
              <a:rPr lang="en-US" sz="1800" spc="-5" dirty="0">
                <a:cs typeface="Arial"/>
              </a:rPr>
              <a:t>is </a:t>
            </a:r>
            <a:r>
              <a:rPr lang="en-US" sz="1800" spc="-5" dirty="0" smtClean="0">
                <a:cs typeface="Arial"/>
              </a:rPr>
              <a:t>20 MHz (cont’d)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9400" y="2438400"/>
            <a:ext cx="6239854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30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Testing methodologies:  Multi-band Operation (MLO)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Block diagram:</a:t>
            </a:r>
            <a:endParaRPr lang="en-US" sz="1800" spc="-5" dirty="0" smtClean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0800" y="2050247"/>
            <a:ext cx="5585176" cy="31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16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Testing methodologies:  Multi-band Operation (MLO)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Test steps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Build the test environment as shown in </a:t>
            </a:r>
            <a:r>
              <a:rPr lang="en-US" sz="1600" spc="-5" dirty="0" smtClean="0">
                <a:cs typeface="Arial"/>
              </a:rPr>
              <a:t>the previous slide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Configure the device under test to work in multi-link </a:t>
            </a:r>
            <a:r>
              <a:rPr lang="en-US" sz="1600" spc="-5" dirty="0" smtClean="0">
                <a:cs typeface="Arial"/>
              </a:rPr>
              <a:t>operation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Establish a data link between the device under test and the paired </a:t>
            </a:r>
            <a:r>
              <a:rPr lang="en-US" sz="1600" spc="-5" dirty="0" smtClean="0">
                <a:cs typeface="Arial"/>
              </a:rPr>
              <a:t>device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Use measurement equipment with real-time spectrum analysis capabilities to ensure that </a:t>
            </a:r>
            <a:r>
              <a:rPr lang="en-US" sz="1600" spc="-5" dirty="0" smtClean="0">
                <a:cs typeface="Arial"/>
              </a:rPr>
              <a:t>the device </a:t>
            </a:r>
            <a:r>
              <a:rPr lang="en-US" sz="1600" spc="-5" dirty="0">
                <a:cs typeface="Arial"/>
              </a:rPr>
              <a:t>under test transmits on the declared operating frequency </a:t>
            </a:r>
            <a:r>
              <a:rPr lang="en-US" sz="1600" spc="-5" dirty="0" smtClean="0">
                <a:cs typeface="Arial"/>
              </a:rPr>
              <a:t>band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Use spectrum analyzer to measure the </a:t>
            </a:r>
            <a:r>
              <a:rPr lang="en-US" sz="1600" spc="-5" dirty="0">
                <a:cs typeface="Arial"/>
              </a:rPr>
              <a:t>frequency range and out-of-band </a:t>
            </a:r>
            <a:r>
              <a:rPr lang="en-US" sz="1600" spc="-5" dirty="0" smtClean="0">
                <a:cs typeface="Arial"/>
              </a:rPr>
              <a:t>emission</a:t>
            </a: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337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69473</TotalTime>
  <Words>982</Words>
  <Application>Microsoft Office PowerPoint</Application>
  <PresentationFormat>Widescreen</PresentationFormat>
  <Paragraphs>165</Paragraphs>
  <Slides>13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 Unicode MS</vt:lpstr>
      <vt:lpstr>MS Gothic</vt:lpstr>
      <vt:lpstr>MS PGothic</vt:lpstr>
      <vt:lpstr>Arial</vt:lpstr>
      <vt:lpstr>Symbol</vt:lpstr>
      <vt:lpstr>Times New Roman</vt:lpstr>
      <vt:lpstr>Office Theme</vt:lpstr>
      <vt:lpstr>Document</vt:lpstr>
      <vt:lpstr>Unofficial translation of selected contents of  the China MIIT consultation on 802.11be</vt:lpstr>
      <vt:lpstr>Disclaimer</vt:lpstr>
      <vt:lpstr>Technical Requirement:  Multi-band Operation (MLO)</vt:lpstr>
      <vt:lpstr>Technical Requirement:  MRU spectrum mask (1)</vt:lpstr>
      <vt:lpstr>Technical Requirement:  MRU spectrum mask (2)</vt:lpstr>
      <vt:lpstr>Technical Requirement:  MRU spectrum mask (3)</vt:lpstr>
      <vt:lpstr>Technical Requirement:  MRU spectrum mask (4)</vt:lpstr>
      <vt:lpstr>Testing methodologies:  Multi-band Operation (MLO) (1)</vt:lpstr>
      <vt:lpstr>Testing methodologies:  Multi-band Operation (MLO) (2)</vt:lpstr>
      <vt:lpstr>Testing methodologies:  EVM (1)</vt:lpstr>
      <vt:lpstr>Testing methodologies:  EVM (2)</vt:lpstr>
      <vt:lpstr>Testing methodologies:  MRU spectrum mask (1)</vt:lpstr>
      <vt:lpstr>Testing methodologies:  MRU spectrum mask (2)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18-23/0059r1</dc:title>
  <dc:creator>Edward Au</dc:creator>
  <cp:keywords>1 June 2023</cp:keywords>
  <cp:lastModifiedBy>Edward Au</cp:lastModifiedBy>
  <cp:revision>5007</cp:revision>
  <cp:lastPrinted>1601-01-01T00:00:00Z</cp:lastPrinted>
  <dcterms:created xsi:type="dcterms:W3CDTF">2016-03-03T14:54:45Z</dcterms:created>
  <dcterms:modified xsi:type="dcterms:W3CDTF">2023-06-14T17:41:54Z</dcterms:modified>
  <cp:category>China MIIT consultation</cp:category>
</cp:coreProperties>
</file>