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900" r:id="rId3"/>
    <p:sldId id="904" r:id="rId4"/>
    <p:sldId id="905" r:id="rId5"/>
    <p:sldId id="906" r:id="rId6"/>
    <p:sldId id="902" r:id="rId7"/>
    <p:sldId id="90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56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35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8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23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895600" y="1435894"/>
            <a:ext cx="83820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two Taiwan </a:t>
            </a:r>
            <a:r>
              <a:rPr lang="en-US" dirty="0" err="1" smtClean="0">
                <a:latin typeface="Times New Roman" charset="0"/>
              </a:rPr>
              <a:t>MoDA</a:t>
            </a:r>
            <a:r>
              <a:rPr lang="en-US" dirty="0" smtClean="0">
                <a:latin typeface="Times New Roman" charset="0"/>
              </a:rPr>
              <a:t> consultations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16 </a:t>
            </a:r>
            <a:r>
              <a:rPr lang="en-GB" sz="2000" b="0" dirty="0" smtClean="0"/>
              <a:t>May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two recent Taiwan MODA consultations: </a:t>
            </a:r>
            <a:r>
              <a:rPr lang="en-US" sz="2000" dirty="0" smtClean="0"/>
              <a:t>Draft </a:t>
            </a:r>
            <a:r>
              <a:rPr lang="en-US" sz="2000" dirty="0"/>
              <a:t>amendment of “Table of Radio Frequency Allocations of the Republic of China (Taiwan)” and Draft amendment of “Radio Frequency Supply Plan</a:t>
            </a:r>
            <a:r>
              <a:rPr lang="en-US" sz="2000" dirty="0" smtClean="0"/>
              <a:t>”.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traditional Chinese) of the consultations.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Overview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Considering that major countries in the world, including the United States, Canada, Brazil, South Korea, the United Kingdom, </a:t>
            </a:r>
            <a:r>
              <a:rPr lang="en-US" sz="1600" spc="-5" dirty="0" smtClean="0">
                <a:cs typeface="Arial"/>
              </a:rPr>
              <a:t>and the </a:t>
            </a:r>
            <a:r>
              <a:rPr lang="en-US" sz="1600" spc="-5" dirty="0">
                <a:cs typeface="Arial"/>
              </a:rPr>
              <a:t>European Union, </a:t>
            </a:r>
            <a:r>
              <a:rPr lang="en-US" sz="1600" spc="-5" dirty="0" smtClean="0">
                <a:cs typeface="Arial"/>
              </a:rPr>
              <a:t>allow part </a:t>
            </a:r>
            <a:r>
              <a:rPr lang="en-US" sz="1600" spc="-5" dirty="0">
                <a:cs typeface="Arial"/>
              </a:rPr>
              <a:t>or all of the </a:t>
            </a:r>
            <a:r>
              <a:rPr lang="en-US" sz="1600" spc="-5" dirty="0" smtClean="0">
                <a:cs typeface="Arial"/>
              </a:rPr>
              <a:t>6 GHz </a:t>
            </a:r>
            <a:r>
              <a:rPr lang="en-US" sz="1600" spc="-5" dirty="0">
                <a:cs typeface="Arial"/>
              </a:rPr>
              <a:t>frequency band </a:t>
            </a:r>
            <a:r>
              <a:rPr lang="en-US" sz="1600" spc="-5" dirty="0" smtClean="0">
                <a:cs typeface="Arial"/>
              </a:rPr>
              <a:t>for unlicensed </a:t>
            </a:r>
            <a:r>
              <a:rPr lang="en-US" sz="1600" spc="-5" dirty="0">
                <a:cs typeface="Arial"/>
              </a:rPr>
              <a:t>low-power wireless information transmission </a:t>
            </a:r>
            <a:r>
              <a:rPr lang="en-US" sz="1600" spc="-5" dirty="0" smtClean="0">
                <a:cs typeface="Arial"/>
              </a:rPr>
              <a:t>equipment, </a:t>
            </a:r>
            <a:r>
              <a:rPr lang="en-US" sz="1600" spc="-5" dirty="0">
                <a:cs typeface="Arial"/>
              </a:rPr>
              <a:t>such as Wi-Fi </a:t>
            </a:r>
            <a:r>
              <a:rPr lang="en-US" sz="1600" spc="-5" dirty="0" smtClean="0">
                <a:cs typeface="Arial"/>
              </a:rPr>
              <a:t>6E, the administration </a:t>
            </a:r>
            <a:r>
              <a:rPr lang="en-US" sz="1600" dirty="0" smtClean="0"/>
              <a:t>proposed to revise Item </a:t>
            </a:r>
            <a:r>
              <a:rPr lang="en-US" sz="1600" dirty="0"/>
              <a:t>3, Article 52 of the Telecommunications Management </a:t>
            </a:r>
            <a:r>
              <a:rPr lang="en-US" sz="1600" dirty="0" smtClean="0"/>
              <a:t>Law such that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5945 </a:t>
            </a:r>
            <a:r>
              <a:rPr lang="en-US" sz="1600" dirty="0"/>
              <a:t>MHz to 6425 MHz </a:t>
            </a:r>
            <a:r>
              <a:rPr lang="en-US" sz="1600" dirty="0" smtClean="0"/>
              <a:t>is </a:t>
            </a:r>
            <a:r>
              <a:rPr lang="en-US" sz="1600" dirty="0"/>
              <a:t>allowed for indoors/outdoors </a:t>
            </a:r>
            <a:r>
              <a:rPr lang="en-US" sz="1600" dirty="0" smtClean="0"/>
              <a:t>low </a:t>
            </a:r>
            <a:r>
              <a:rPr lang="en-US" sz="1600" dirty="0"/>
              <a:t>power wireless information transmission </a:t>
            </a:r>
            <a:r>
              <a:rPr lang="en-US" sz="1600" dirty="0" smtClean="0"/>
              <a:t>without causing harmful interference to existing authorized communications and without protection from any interference caused by </a:t>
            </a:r>
            <a:r>
              <a:rPr lang="en-US" sz="1600" dirty="0"/>
              <a:t>existing authorized </a:t>
            </a:r>
            <a:r>
              <a:rPr lang="en-US" sz="1600" dirty="0" smtClean="0"/>
              <a:t>communications.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First proposed changes:  To add the following text to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section 2 of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161688"/>
              </p:ext>
            </p:extLst>
          </p:nvPr>
        </p:nvGraphicFramePr>
        <p:xfrm>
          <a:off x="1195841" y="2368073"/>
          <a:ext cx="10005559" cy="400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6959"/>
                <a:gridCol w="2438400"/>
                <a:gridCol w="541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ITU-RR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Taiwan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</a:t>
                      </a:r>
                      <a:r>
                        <a:rPr lang="en-US" baseline="0" dirty="0" smtClean="0"/>
                        <a:t> 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Service 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5925.0000-6700.0000</a:t>
                      </a:r>
                    </a:p>
                    <a:p>
                      <a:r>
                        <a:rPr lang="en-US" sz="1600" dirty="0" smtClean="0"/>
                        <a:t>Fixed (primary),</a:t>
                      </a:r>
                      <a:r>
                        <a:rPr lang="en-US" sz="1600" baseline="0" dirty="0" smtClean="0"/>
                        <a:t> 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Fixed satellite (Earth to Space)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(primary), </a:t>
                      </a:r>
                    </a:p>
                    <a:p>
                      <a:r>
                        <a:rPr lang="en-US" sz="1600" dirty="0" smtClean="0"/>
                        <a:t>Mobile (primary)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5925.0000-6700.0000</a:t>
                      </a:r>
                    </a:p>
                    <a:p>
                      <a:r>
                        <a:rPr lang="en-US" sz="1600" dirty="0" smtClean="0"/>
                        <a:t>Fixed (primary),</a:t>
                      </a:r>
                      <a:r>
                        <a:rPr lang="en-US" sz="1600" baseline="0" dirty="0" smtClean="0"/>
                        <a:t> </a:t>
                      </a:r>
                      <a:br>
                        <a:rPr lang="en-US" sz="1600" baseline="0" dirty="0" smtClean="0"/>
                      </a:br>
                      <a:r>
                        <a:rPr lang="en-US" sz="1600" dirty="0" smtClean="0"/>
                        <a:t>Fixed satellite (Earth to Space)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(primary), </a:t>
                      </a:r>
                    </a:p>
                    <a:p>
                      <a:r>
                        <a:rPr lang="en-US" sz="1600" dirty="0" smtClean="0"/>
                        <a:t>Mobile (primary)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5925 - 6425 for the use of the public communication relay network. WRC-03 also resolved to allow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ESVs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(aircraft/shipboard earth station) to use.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smtClean="0"/>
                        <a:t>5945 </a:t>
                      </a:r>
                      <a:r>
                        <a:rPr lang="en-US" sz="1600" u="sng" dirty="0" smtClean="0"/>
                        <a:t>- 6425 for low-power U-NII equipment that operates no greater than 14 </a:t>
                      </a:r>
                      <a:r>
                        <a:rPr lang="en-US" sz="1600" u="sng" dirty="0" err="1" smtClean="0"/>
                        <a:t>dBm</a:t>
                      </a:r>
                      <a:r>
                        <a:rPr lang="en-US" sz="1600" u="sng" baseline="0" dirty="0" smtClean="0"/>
                        <a:t> outdoor or no greater than 23 </a:t>
                      </a:r>
                      <a:r>
                        <a:rPr lang="en-US" sz="1600" u="sng" baseline="0" dirty="0" err="1" smtClean="0"/>
                        <a:t>dBm</a:t>
                      </a:r>
                      <a:r>
                        <a:rPr lang="en-US" sz="1600" u="sng" baseline="0" dirty="0" smtClean="0"/>
                        <a:t> indoors </a:t>
                      </a:r>
                      <a:r>
                        <a:rPr lang="en-US" sz="1600" u="sng" dirty="0" smtClean="0"/>
                        <a:t>without causing harmful interference to existing authorized communications and without protection from any interference caused by existing authorized communications. Remote control drones are not allowed to use this frequency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dirty="0" smtClean="0"/>
                        <a:t>band. Devices using this band must have interference avoidance mechanisms, e.g., Listen-Before-Talk</a:t>
                      </a:r>
                      <a:r>
                        <a:rPr lang="en-US" sz="1600" u="sng" baseline="0" dirty="0" smtClean="0"/>
                        <a:t> (</a:t>
                      </a:r>
                      <a:r>
                        <a:rPr lang="en-US" sz="1600" u="sng" dirty="0" smtClean="0"/>
                        <a:t>LBT).</a:t>
                      </a:r>
                    </a:p>
                    <a:p>
                      <a:r>
                        <a:rPr lang="en-US" sz="1600" dirty="0" smtClean="0"/>
                        <a:t>6336 - 7920 for the use of low-power UWB in secondary conditions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2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First consultation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Second proposed changes:  To add the following text to </a:t>
            </a: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appendix “Low-power RF devices” in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95391"/>
              </p:ext>
            </p:extLst>
          </p:nvPr>
        </p:nvGraphicFramePr>
        <p:xfrm>
          <a:off x="1195840" y="2368073"/>
          <a:ext cx="10005559" cy="1925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8960"/>
                <a:gridCol w="3276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Frequency</a:t>
                      </a:r>
                      <a:r>
                        <a:rPr lang="en-US" baseline="0" dirty="0" smtClean="0"/>
                        <a:t> band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sng" dirty="0" smtClean="0"/>
                        <a:t>For low-power U-NII equipment that operates no greater than 14 </a:t>
                      </a:r>
                      <a:r>
                        <a:rPr lang="en-US" sz="1600" u="sng" dirty="0" err="1" smtClean="0"/>
                        <a:t>dBm</a:t>
                      </a:r>
                      <a:r>
                        <a:rPr lang="en-US" sz="1600" u="sng" baseline="0" dirty="0" smtClean="0"/>
                        <a:t> outdoor or no greater than 23 </a:t>
                      </a:r>
                      <a:r>
                        <a:rPr lang="en-US" sz="1600" u="sng" baseline="0" dirty="0" err="1" smtClean="0"/>
                        <a:t>dBm</a:t>
                      </a:r>
                      <a:r>
                        <a:rPr lang="en-US" sz="1600" u="sng" baseline="0" dirty="0" smtClean="0"/>
                        <a:t> indoors </a:t>
                      </a:r>
                      <a:r>
                        <a:rPr lang="en-US" sz="1600" u="sng" dirty="0" smtClean="0"/>
                        <a:t>without causing harmful interference to existing authorized communications and without protection from any interference caused by existing authorized communications. Remote control drones are not allowed to use this frequency</a:t>
                      </a:r>
                      <a:r>
                        <a:rPr lang="en-US" sz="1600" u="sng" baseline="0" dirty="0" smtClean="0"/>
                        <a:t> </a:t>
                      </a:r>
                      <a:r>
                        <a:rPr lang="en-US" sz="1600" u="sng" dirty="0" smtClean="0"/>
                        <a:t>band. Devices using this band must have interference avoidance mechanisms,</a:t>
                      </a:r>
                      <a:r>
                        <a:rPr lang="en-US" sz="1600" u="sng" baseline="0" dirty="0" smtClean="0"/>
                        <a:t> e.g., </a:t>
                      </a:r>
                      <a:r>
                        <a:rPr lang="en-US" sz="1600" u="sng" dirty="0" smtClean="0"/>
                        <a:t>Listen-Before-Talk</a:t>
                      </a:r>
                      <a:r>
                        <a:rPr lang="en-US" sz="1600" u="sng" baseline="0" dirty="0" smtClean="0"/>
                        <a:t> (</a:t>
                      </a:r>
                      <a:r>
                        <a:rPr lang="en-US" sz="1600" u="sng" dirty="0" smtClean="0"/>
                        <a:t>LBT).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sng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5945-6425 (MHz)</a:t>
                      </a:r>
                      <a:endParaRPr lang="en-US" sz="1600" u="sng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15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Second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Overview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In aligning with the plan to allow </a:t>
            </a:r>
            <a:r>
              <a:rPr lang="en-US" sz="1600" spc="-5" dirty="0" smtClean="0">
                <a:cs typeface="Arial"/>
              </a:rPr>
              <a:t>5945 </a:t>
            </a:r>
            <a:r>
              <a:rPr lang="en-US" sz="1600" spc="-5" dirty="0">
                <a:cs typeface="Arial"/>
              </a:rPr>
              <a:t>MHz </a:t>
            </a:r>
            <a:r>
              <a:rPr lang="en-US" sz="1600" spc="-5">
                <a:cs typeface="Arial"/>
              </a:rPr>
              <a:t>to </a:t>
            </a:r>
            <a:r>
              <a:rPr lang="en-US" sz="1600" spc="-5" smtClean="0">
                <a:cs typeface="Arial"/>
              </a:rPr>
              <a:t>6425 MHz </a:t>
            </a:r>
            <a:r>
              <a:rPr lang="en-US" sz="1600" spc="-5" dirty="0" smtClean="0">
                <a:cs typeface="Arial"/>
              </a:rPr>
              <a:t>for </a:t>
            </a:r>
            <a:r>
              <a:rPr lang="en-US" sz="1600" spc="-5" dirty="0">
                <a:cs typeface="Arial"/>
              </a:rPr>
              <a:t>use by U-NII </a:t>
            </a:r>
            <a:r>
              <a:rPr lang="en-US" sz="1600" spc="-5" dirty="0" smtClean="0">
                <a:cs typeface="Arial"/>
              </a:rPr>
              <a:t>equipment, the administration </a:t>
            </a:r>
            <a:r>
              <a:rPr lang="en-US" sz="1600" dirty="0" smtClean="0"/>
              <a:t>proposed to revise Item </a:t>
            </a:r>
            <a:r>
              <a:rPr lang="en-US" sz="1600" dirty="0"/>
              <a:t>3, Article 52 of the Telecommunications Management </a:t>
            </a:r>
            <a:r>
              <a:rPr lang="en-US" sz="1600" dirty="0" smtClean="0"/>
              <a:t>Law such that: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6425 MHz to 7125 MHz is allowed for experimental network trials, for example, mobile communications, </a:t>
            </a:r>
            <a:r>
              <a:rPr lang="en-US" sz="1600" spc="-5" dirty="0">
                <a:cs typeface="Arial"/>
              </a:rPr>
              <a:t>technology research and development, product development and application services of </a:t>
            </a:r>
            <a:r>
              <a:rPr lang="en-US" sz="1600" spc="-5" dirty="0" smtClean="0">
                <a:cs typeface="Arial"/>
              </a:rPr>
              <a:t>unlicensed </a:t>
            </a:r>
            <a:r>
              <a:rPr lang="en-US" sz="1600" spc="-5" dirty="0">
                <a:cs typeface="Arial"/>
              </a:rPr>
              <a:t>low-power wireless information </a:t>
            </a:r>
            <a:r>
              <a:rPr lang="en-US" sz="1600" spc="-5" dirty="0" smtClean="0">
                <a:cs typeface="Arial"/>
              </a:rPr>
              <a:t>transmission.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a further review on the use of 6425 </a:t>
            </a:r>
            <a:r>
              <a:rPr lang="en-US" sz="1600" spc="-5" dirty="0">
                <a:cs typeface="Arial"/>
              </a:rPr>
              <a:t>MHz to </a:t>
            </a:r>
            <a:r>
              <a:rPr lang="en-US" sz="1600" spc="-5" dirty="0" smtClean="0">
                <a:cs typeface="Arial"/>
              </a:rPr>
              <a:t>7125 MHz is conducted after </a:t>
            </a:r>
            <a:r>
              <a:rPr lang="en-US" sz="1600" spc="-5" dirty="0">
                <a:cs typeface="Arial"/>
              </a:rPr>
              <a:t>the development trend of international communication technology and the demand for service use </a:t>
            </a:r>
            <a:r>
              <a:rPr lang="en-US" sz="1600" spc="-5" dirty="0" smtClean="0">
                <a:cs typeface="Arial"/>
              </a:rPr>
              <a:t>on this frequency band are certain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2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Second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10399184" cy="99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Proposed changes:  To add the following text to </a:t>
            </a:r>
            <a:r>
              <a:rPr lang="en-US" sz="1800" spc="-5" dirty="0">
                <a:cs typeface="Arial"/>
              </a:rPr>
              <a:t>the section </a:t>
            </a:r>
            <a:r>
              <a:rPr lang="en-US" sz="1800" spc="-5" dirty="0" smtClean="0">
                <a:cs typeface="Arial"/>
              </a:rPr>
              <a:t>“Experimental network” in </a:t>
            </a:r>
            <a:r>
              <a:rPr lang="en-US" sz="1800" dirty="0" smtClean="0"/>
              <a:t>the table of frequency allocation:</a:t>
            </a:r>
            <a:endParaRPr lang="en-US" sz="1800" spc="-5" dirty="0"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2023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992941"/>
              </p:ext>
            </p:extLst>
          </p:nvPr>
        </p:nvGraphicFramePr>
        <p:xfrm>
          <a:off x="1195841" y="2368073"/>
          <a:ext cx="9906068" cy="243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56959"/>
                <a:gridCol w="2819400"/>
                <a:gridCol w="2057400"/>
                <a:gridCol w="28723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experiment frequency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Purpose</a:t>
                      </a:r>
                      <a:r>
                        <a:rPr lang="en-US" baseline="0" dirty="0" smtClean="0"/>
                        <a:t> of </a:t>
                      </a:r>
                    </a:p>
                    <a:p>
                      <a:pPr algn="ctr"/>
                      <a:r>
                        <a:rPr lang="en-US" baseline="0" dirty="0" smtClean="0"/>
                        <a:t>the experiment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Specific experimental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 test 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6425 - 7125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 mobile communications, unlicensed low power wireless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information transmission and other experimental network trials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Taiwan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Do not cause harmful interference to existing authorized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communications.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Do not receive protection</a:t>
                      </a:r>
                      <a:r>
                        <a:rPr lang="en-US" sz="1600" baseline="0" dirty="0" smtClean="0"/>
                        <a:t> from any </a:t>
                      </a:r>
                      <a:r>
                        <a:rPr lang="en-US" sz="1600" dirty="0" smtClean="0"/>
                        <a:t>interference received from the existing authorized communications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05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69409</TotalTime>
  <Words>747</Words>
  <Application>Microsoft Office PowerPoint</Application>
  <PresentationFormat>Widescreen</PresentationFormat>
  <Paragraphs>107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 the two Taiwan MoDA consultations</vt:lpstr>
      <vt:lpstr>Disclaimer</vt:lpstr>
      <vt:lpstr>First consultation (1)</vt:lpstr>
      <vt:lpstr>First consultation (2)</vt:lpstr>
      <vt:lpstr>First consultation (3)</vt:lpstr>
      <vt:lpstr>Second consultation (1)</vt:lpstr>
      <vt:lpstr>Second consultation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18-23/0052r2</dc:title>
  <dc:creator>Edward Au</dc:creator>
  <cp:keywords>16 May 2023</cp:keywords>
  <cp:lastModifiedBy>Edward Au</cp:lastModifiedBy>
  <cp:revision>4981</cp:revision>
  <cp:lastPrinted>1601-01-01T00:00:00Z</cp:lastPrinted>
  <dcterms:created xsi:type="dcterms:W3CDTF">2016-03-03T14:54:45Z</dcterms:created>
  <dcterms:modified xsi:type="dcterms:W3CDTF">2023-05-16T16:04:32Z</dcterms:modified>
  <cp:category>Taiwan MODA consultations</cp:category>
</cp:coreProperties>
</file>