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bookmarkIdSeed="4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900" r:id="rId3"/>
    <p:sldId id="904" r:id="rId4"/>
    <p:sldId id="905" r:id="rId5"/>
    <p:sldId id="906" r:id="rId6"/>
    <p:sldId id="902" r:id="rId7"/>
    <p:sldId id="903" r:id="rId8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olcomb, Jay" initials="HJ" lastIdx="2" clrIdx="0">
    <p:extLst>
      <p:ext uri="{19B8F6BF-5375-455C-9EA6-DF929625EA0E}">
        <p15:presenceInfo xmlns:p15="http://schemas.microsoft.com/office/powerpoint/2012/main" userId="S::jholcomb@itron.com::aee8fcb3-73df-479f-8979-0e12987586b3" providerId="AD"/>
      </p:ext>
    </p:extLst>
  </p:cmAuthor>
  <p:cmAuthor id="2" name="Al Petrick" initials="AP" lastIdx="1" clrIdx="1">
    <p:extLst>
      <p:ext uri="{19B8F6BF-5375-455C-9EA6-DF929625EA0E}">
        <p15:presenceInfo xmlns:p15="http://schemas.microsoft.com/office/powerpoint/2012/main" userId="b177fa8dd07d8d01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F7C80"/>
    <a:srgbClr val="D5F4FF"/>
    <a:srgbClr val="85DFFF"/>
    <a:srgbClr val="FF9999"/>
    <a:srgbClr val="990033"/>
    <a:srgbClr val="993300"/>
    <a:srgbClr val="CC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994" autoAdjust="0"/>
    <p:restoredTop sz="83313" autoAdjust="0"/>
  </p:normalViewPr>
  <p:slideViewPr>
    <p:cSldViewPr>
      <p:cViewPr varScale="1">
        <p:scale>
          <a:sx n="71" d="100"/>
          <a:sy n="71" d="100"/>
        </p:scale>
        <p:origin x="1382" y="4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-165486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1896"/>
    </p:cViewPr>
  </p:sorterViewPr>
  <p:notesViewPr>
    <p:cSldViewPr>
      <p:cViewPr varScale="1">
        <p:scale>
          <a:sx n="96" d="100"/>
          <a:sy n="96" d="100"/>
        </p:scale>
        <p:origin x="2370" y="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5/1/2023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60181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kern="1200" dirty="0" smtClean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/>
            </a:r>
            <a:br>
              <a:rPr lang="en-US" sz="1200" b="0" i="0" kern="1200" dirty="0" smtClean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</a:b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815708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115633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053531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408326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72303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5689601" y="6475414"/>
            <a:ext cx="808567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Edward Au (Huawei)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14400" y="304800"/>
            <a:ext cx="3048000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May 2023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>
          <a:xfrm>
            <a:off x="912285" y="382970"/>
            <a:ext cx="2948516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May 2023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Edward Au (Huawei)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5588001" y="6475414"/>
            <a:ext cx="910167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12285" y="382970"/>
            <a:ext cx="2948516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May 2023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12000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Edward Au (Huawei)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588001" y="6475414"/>
            <a:ext cx="91016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861484" y="628628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4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 smtClean="0">
                <a:solidFill>
                  <a:srgbClr val="000000"/>
                </a:solidFill>
              </a:rPr>
              <a:t>Submission</a:t>
            </a:r>
            <a:endParaRPr lang="en-GB" sz="1200" dirty="0">
              <a:solidFill>
                <a:srgbClr val="000000"/>
              </a:solidFill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534117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802.18-23/0052r0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5" r:id="rId2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join.gov.tw/policies/detail/90281604-5f51-4591-bbf6-4885842fb2b4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join.gov.tw/policies/detail/bde426d7-55e2-4cd3-8873-4692fe04f607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896949" y="336550"/>
            <a:ext cx="2303451" cy="273050"/>
          </a:xfrm>
        </p:spPr>
        <p:txBody>
          <a:bodyPr/>
          <a:lstStyle/>
          <a:p>
            <a:r>
              <a:rPr lang="en-US" dirty="0" smtClean="0"/>
              <a:t>May 2023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2895600" y="1435894"/>
            <a:ext cx="8382000" cy="1066800"/>
          </a:xfrm>
          <a:ln/>
        </p:spPr>
        <p:txBody>
          <a:bodyPr/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>
                <a:latin typeface="Times New Roman" charset="0"/>
              </a:rPr>
              <a:t>Unofficial translation of selected contents of </a:t>
            </a:r>
            <a:br>
              <a:rPr lang="en-US" dirty="0" smtClean="0">
                <a:latin typeface="Times New Roman" charset="0"/>
              </a:rPr>
            </a:br>
            <a:r>
              <a:rPr lang="en-US" dirty="0" smtClean="0">
                <a:latin typeface="Times New Roman" charset="0"/>
              </a:rPr>
              <a:t>the two Taiwan </a:t>
            </a:r>
            <a:r>
              <a:rPr lang="en-US" dirty="0" err="1" smtClean="0">
                <a:latin typeface="Times New Roman" charset="0"/>
              </a:rPr>
              <a:t>MoDA</a:t>
            </a:r>
            <a:r>
              <a:rPr lang="en-US" dirty="0" smtClean="0">
                <a:latin typeface="Times New Roman" charset="0"/>
              </a:rPr>
              <a:t> consultations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505200" y="2502694"/>
            <a:ext cx="7772400" cy="771524"/>
          </a:xfrm>
          <a:ln/>
        </p:spPr>
        <p:txBody>
          <a:bodyPr/>
          <a:lstStyle/>
          <a:p>
            <a:pPr algn="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 </a:t>
            </a:r>
            <a:r>
              <a:rPr lang="en-GB" sz="2000" b="0" dirty="0" smtClean="0"/>
              <a:t>4 May 2023</a:t>
            </a:r>
            <a:endParaRPr lang="en-GB" sz="2000" b="0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2971801" y="365760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b="1" dirty="0" smtClean="0">
                <a:solidFill>
                  <a:srgbClr val="000000"/>
                </a:solidFill>
              </a:rPr>
              <a:t>Author:</a:t>
            </a:r>
            <a:endParaRPr lang="en-GB" sz="2000" b="1" dirty="0">
              <a:solidFill>
                <a:srgbClr val="000000"/>
              </a:solidFill>
            </a:endParaRPr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22110337"/>
              </p:ext>
            </p:extLst>
          </p:nvPr>
        </p:nvGraphicFramePr>
        <p:xfrm>
          <a:off x="2971800" y="4191000"/>
          <a:ext cx="8591550" cy="457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38" name="Document" r:id="rId5" imgW="8284803" imgH="4492752" progId="Word.Document.8">
                  <p:embed/>
                </p:oleObj>
              </mc:Choice>
              <mc:Fallback>
                <p:oleObj name="Document" r:id="rId5" imgW="8284803" imgH="4492752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1800" y="4191000"/>
                        <a:ext cx="8591550" cy="457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May 2023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606426"/>
            <a:ext cx="10363200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Disclaimer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838200" y="1524000"/>
            <a:ext cx="10439400" cy="2895600"/>
          </a:xfrm>
        </p:spPr>
        <p:txBody>
          <a:bodyPr/>
          <a:lstStyle/>
          <a:p>
            <a:pPr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2000" dirty="0" smtClean="0"/>
              <a:t>The contents presented in this slide deck are the author’s unofficial translation of selected contents of the two recent Taiwan MODA consultations: </a:t>
            </a:r>
            <a:r>
              <a:rPr lang="en-US" sz="2000" dirty="0" smtClean="0"/>
              <a:t>Draft </a:t>
            </a:r>
            <a:r>
              <a:rPr lang="en-US" sz="2000" dirty="0"/>
              <a:t>amendment of “Table of Radio Frequency Allocations of the Republic of China (Taiwan</a:t>
            </a:r>
            <a:r>
              <a:rPr lang="en-US" sz="2000" dirty="0"/>
              <a:t>)” and Draft amendment of “Radio Frequency Supply Plan</a:t>
            </a:r>
            <a:r>
              <a:rPr lang="en-US" sz="2000" dirty="0" smtClean="0"/>
              <a:t>”.</a:t>
            </a:r>
            <a:endParaRPr lang="en-US" altLang="en-US" sz="2000" dirty="0" smtClean="0"/>
          </a:p>
          <a:p>
            <a:pPr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2000" dirty="0" smtClean="0"/>
              <a:t>Please refer to the administration’s website for the exact contents (in traditional Chinese) of the consultations.</a:t>
            </a:r>
          </a:p>
          <a:p>
            <a:pPr marL="0" indent="0" algn="just"/>
            <a:endParaRPr lang="en-US" altLang="en-US" sz="2000" dirty="0"/>
          </a:p>
          <a:p>
            <a:pPr marL="0" indent="0" algn="just"/>
            <a:endParaRPr lang="en-US" altLang="en-US" sz="2000" dirty="0"/>
          </a:p>
          <a:p>
            <a:pPr algn="just"/>
            <a:endParaRPr lang="en-US" altLang="en-US" sz="2200" dirty="0"/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1631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34483" y="609600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First </a:t>
            </a:r>
            <a:r>
              <a:rPr lang="en-US" sz="2800" dirty="0" smtClean="0">
                <a:solidFill>
                  <a:srgbClr val="0070C0"/>
                </a:solidFill>
              </a:rPr>
              <a:t>consultation (1)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399184" cy="5157187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GB" sz="1800" dirty="0" smtClean="0"/>
              <a:t>Consultation: </a:t>
            </a: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Draft amendment of </a:t>
            </a: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“</a:t>
            </a:r>
            <a:r>
              <a:rPr lang="en-US" sz="1800" dirty="0"/>
              <a:t>Table of Radio Frequency Allocations of the Republic of China (Taiwan)</a:t>
            </a: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” </a:t>
            </a:r>
            <a:endParaRPr lang="en-US" sz="1800" spc="-5" dirty="0"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cs typeface="Arial"/>
              </a:rPr>
              <a:t>Publication date:  </a:t>
            </a:r>
            <a:r>
              <a:rPr lang="en-US" sz="1600" spc="-5" dirty="0" smtClean="0">
                <a:cs typeface="Arial"/>
              </a:rPr>
              <a:t>24 April 2023</a:t>
            </a:r>
            <a:endParaRPr lang="en-US" sz="1600" spc="-5" dirty="0"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cs typeface="Arial"/>
              </a:rPr>
              <a:t>Closing date for response:  </a:t>
            </a:r>
            <a:r>
              <a:rPr lang="en-US" sz="1600" spc="-5" dirty="0" smtClean="0">
                <a:cs typeface="Arial"/>
              </a:rPr>
              <a:t>26 June 2023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>
                <a:solidFill>
                  <a:srgbClr val="FF0000"/>
                </a:solidFill>
                <a:cs typeface="Arial"/>
              </a:rPr>
              <a:t>Internal 802.18 deadline to allow for 10 day EC ballot:  </a:t>
            </a:r>
            <a:r>
              <a:rPr lang="en-US" sz="1400" spc="-5" dirty="0" smtClean="0">
                <a:solidFill>
                  <a:srgbClr val="FF0000"/>
                </a:solidFill>
                <a:cs typeface="Arial"/>
              </a:rPr>
              <a:t>8 June 2023</a:t>
            </a:r>
            <a:endParaRPr lang="en-US" sz="1400" spc="-5" dirty="0">
              <a:cs typeface="Arial"/>
            </a:endParaRPr>
          </a:p>
          <a:p>
            <a:pPr marL="230188" marR="117475" indent="-230188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>
                <a:cs typeface="Arial"/>
              </a:rPr>
              <a:t>For details, please visit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cs typeface="Arial"/>
                <a:hlinkClick r:id="rId3"/>
              </a:rPr>
              <a:t>https</a:t>
            </a:r>
            <a:r>
              <a:rPr lang="en-US" sz="1600" spc="-5" dirty="0">
                <a:cs typeface="Arial"/>
                <a:hlinkClick r:id="rId3"/>
              </a:rPr>
              <a:t>://</a:t>
            </a:r>
            <a:r>
              <a:rPr lang="en-US" sz="1600" spc="-5" dirty="0" smtClean="0">
                <a:cs typeface="Arial"/>
                <a:hlinkClick r:id="rId3"/>
              </a:rPr>
              <a:t>join.gov.tw/policies/detail/90281604-5f51-4591-bbf6-4885842fb2b4</a:t>
            </a:r>
            <a:r>
              <a:rPr lang="en-US" sz="1600" spc="-5" dirty="0" smtClean="0">
                <a:cs typeface="Arial"/>
              </a:rPr>
              <a:t> </a:t>
            </a:r>
            <a:endParaRPr lang="en-US" sz="1600" spc="-5" dirty="0">
              <a:cs typeface="Arial"/>
            </a:endParaRPr>
          </a:p>
          <a:p>
            <a:pPr marL="230188" marR="117475" indent="-230188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Overview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cs typeface="Arial"/>
              </a:rPr>
              <a:t>Considering that major countries in the world, including the United States, Canada, Brazil, South Korea, the United Kingdom, </a:t>
            </a:r>
            <a:r>
              <a:rPr lang="en-US" sz="1600" spc="-5" dirty="0" smtClean="0">
                <a:cs typeface="Arial"/>
              </a:rPr>
              <a:t>and the </a:t>
            </a:r>
            <a:r>
              <a:rPr lang="en-US" sz="1600" spc="-5" dirty="0">
                <a:cs typeface="Arial"/>
              </a:rPr>
              <a:t>European Union, </a:t>
            </a:r>
            <a:r>
              <a:rPr lang="en-US" sz="1600" spc="-5" dirty="0" smtClean="0">
                <a:cs typeface="Arial"/>
              </a:rPr>
              <a:t>allow part </a:t>
            </a:r>
            <a:r>
              <a:rPr lang="en-US" sz="1600" spc="-5" dirty="0">
                <a:cs typeface="Arial"/>
              </a:rPr>
              <a:t>or all of the </a:t>
            </a:r>
            <a:r>
              <a:rPr lang="en-US" sz="1600" spc="-5" dirty="0" smtClean="0">
                <a:cs typeface="Arial"/>
              </a:rPr>
              <a:t>6 GHz </a:t>
            </a:r>
            <a:r>
              <a:rPr lang="en-US" sz="1600" spc="-5" dirty="0">
                <a:cs typeface="Arial"/>
              </a:rPr>
              <a:t>frequency band </a:t>
            </a:r>
            <a:r>
              <a:rPr lang="en-US" sz="1600" spc="-5" dirty="0" smtClean="0">
                <a:cs typeface="Arial"/>
              </a:rPr>
              <a:t>for unlicensed </a:t>
            </a:r>
            <a:r>
              <a:rPr lang="en-US" sz="1600" spc="-5" dirty="0">
                <a:cs typeface="Arial"/>
              </a:rPr>
              <a:t>low-power wireless information transmission </a:t>
            </a:r>
            <a:r>
              <a:rPr lang="en-US" sz="1600" spc="-5" dirty="0" smtClean="0">
                <a:cs typeface="Arial"/>
              </a:rPr>
              <a:t>equipment, </a:t>
            </a:r>
            <a:r>
              <a:rPr lang="en-US" sz="1600" spc="-5" dirty="0">
                <a:cs typeface="Arial"/>
              </a:rPr>
              <a:t>such as Wi-Fi </a:t>
            </a:r>
            <a:r>
              <a:rPr lang="en-US" sz="1600" spc="-5" dirty="0" smtClean="0">
                <a:cs typeface="Arial"/>
              </a:rPr>
              <a:t>6E, the </a:t>
            </a:r>
            <a:r>
              <a:rPr lang="en-US" sz="1600" spc="-5" dirty="0" smtClean="0">
                <a:cs typeface="Arial"/>
              </a:rPr>
              <a:t>administration </a:t>
            </a:r>
            <a:r>
              <a:rPr lang="en-US" sz="1600" dirty="0" smtClean="0"/>
              <a:t>proposed to revise Item </a:t>
            </a:r>
            <a:r>
              <a:rPr lang="en-US" sz="1600" dirty="0"/>
              <a:t>3, Article 52 of the Telecommunications Management </a:t>
            </a:r>
            <a:r>
              <a:rPr lang="en-US" sz="1600" dirty="0" smtClean="0"/>
              <a:t>Law such </a:t>
            </a:r>
            <a:r>
              <a:rPr lang="en-US" sz="1600" dirty="0" smtClean="0"/>
              <a:t>that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 smtClean="0"/>
              <a:t>5945 </a:t>
            </a:r>
            <a:r>
              <a:rPr lang="en-US" sz="1600" dirty="0"/>
              <a:t>MHz to 6425 MHz </a:t>
            </a:r>
            <a:r>
              <a:rPr lang="en-US" sz="1600" dirty="0" smtClean="0"/>
              <a:t>is </a:t>
            </a:r>
            <a:r>
              <a:rPr lang="en-US" sz="1600" dirty="0"/>
              <a:t>allowed for indoors/outdoors </a:t>
            </a:r>
            <a:r>
              <a:rPr lang="en-US" sz="1600" dirty="0" smtClean="0"/>
              <a:t>low </a:t>
            </a:r>
            <a:r>
              <a:rPr lang="en-US" sz="1600" dirty="0"/>
              <a:t>power wireless information transmission </a:t>
            </a:r>
            <a:r>
              <a:rPr lang="en-US" sz="1600" dirty="0" smtClean="0"/>
              <a:t>without causing harmful interference to existing authorized communications and without protection from any interference caused by </a:t>
            </a:r>
            <a:r>
              <a:rPr lang="en-US" sz="1600" dirty="0"/>
              <a:t>existing authorized </a:t>
            </a:r>
            <a:r>
              <a:rPr lang="en-US" sz="1600" dirty="0" smtClean="0"/>
              <a:t>communications.</a:t>
            </a:r>
            <a:endParaRPr lang="en-US" sz="1600" dirty="0"/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75078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34483" y="609600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First </a:t>
            </a:r>
            <a:r>
              <a:rPr lang="en-US" sz="2800" dirty="0" smtClean="0">
                <a:solidFill>
                  <a:srgbClr val="0070C0"/>
                </a:solidFill>
              </a:rPr>
              <a:t>consultation (2)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1"/>
            <a:ext cx="10399184" cy="9906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dirty="0" smtClean="0"/>
              <a:t>First proposed </a:t>
            </a:r>
            <a:r>
              <a:rPr lang="en-US" sz="1800" dirty="0" smtClean="0"/>
              <a:t>changes:  To add the following text to </a:t>
            </a:r>
            <a:r>
              <a:rPr lang="en-US" sz="1800" spc="-5" dirty="0">
                <a:cs typeface="Arial"/>
              </a:rPr>
              <a:t>the </a:t>
            </a:r>
            <a:r>
              <a:rPr lang="en-US" sz="1800" spc="-5" dirty="0" smtClean="0">
                <a:cs typeface="Arial"/>
              </a:rPr>
              <a:t>section 2 of </a:t>
            </a:r>
            <a:r>
              <a:rPr lang="en-US" sz="1800" dirty="0" smtClean="0"/>
              <a:t>the </a:t>
            </a:r>
            <a:r>
              <a:rPr lang="en-US" sz="1800" dirty="0" smtClean="0"/>
              <a:t>table of frequency allocation:</a:t>
            </a:r>
            <a:endParaRPr lang="en-US" sz="1800" spc="-5" dirty="0"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May 2023</a:t>
            </a:r>
            <a:endParaRPr lang="en-GB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0247801"/>
              </p:ext>
            </p:extLst>
          </p:nvPr>
        </p:nvGraphicFramePr>
        <p:xfrm>
          <a:off x="1195841" y="2368073"/>
          <a:ext cx="10005559" cy="40030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156959"/>
                <a:gridCol w="2438400"/>
                <a:gridCol w="5410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ITU-RR</a:t>
                      </a:r>
                      <a:endParaRPr lang="en-US" dirty="0" smtClean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Taiwan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Region</a:t>
                      </a:r>
                      <a:r>
                        <a:rPr lang="en-US" baseline="0" dirty="0" smtClean="0"/>
                        <a:t> 3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Service allocation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Remarks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5925.0000-6700.0000</a:t>
                      </a:r>
                    </a:p>
                    <a:p>
                      <a:r>
                        <a:rPr lang="en-US" sz="1600" dirty="0" smtClean="0"/>
                        <a:t>Fixed (primary),</a:t>
                      </a:r>
                      <a:r>
                        <a:rPr lang="en-US" sz="1600" baseline="0" dirty="0" smtClean="0"/>
                        <a:t> </a:t>
                      </a:r>
                      <a:br>
                        <a:rPr lang="en-US" sz="1600" baseline="0" dirty="0" smtClean="0"/>
                      </a:br>
                      <a:r>
                        <a:rPr lang="en-US" sz="1600" dirty="0" smtClean="0"/>
                        <a:t>Fixed satellite (Earth to Space)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dirty="0" smtClean="0"/>
                        <a:t>(primary), </a:t>
                      </a:r>
                    </a:p>
                    <a:p>
                      <a:r>
                        <a:rPr lang="en-US" sz="1600" dirty="0" smtClean="0"/>
                        <a:t>Mobile (primary)</a:t>
                      </a:r>
                    </a:p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5925.0000-6700.0000</a:t>
                      </a:r>
                    </a:p>
                    <a:p>
                      <a:r>
                        <a:rPr lang="en-US" sz="1600" dirty="0" smtClean="0"/>
                        <a:t>Fixed (primary),</a:t>
                      </a:r>
                      <a:r>
                        <a:rPr lang="en-US" sz="1600" baseline="0" dirty="0" smtClean="0"/>
                        <a:t> </a:t>
                      </a:r>
                      <a:br>
                        <a:rPr lang="en-US" sz="1600" baseline="0" dirty="0" smtClean="0"/>
                      </a:br>
                      <a:r>
                        <a:rPr lang="en-US" sz="1600" dirty="0" smtClean="0"/>
                        <a:t>Fixed satellite (Earth to Space)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dirty="0" smtClean="0"/>
                        <a:t>(primary), </a:t>
                      </a:r>
                    </a:p>
                    <a:p>
                      <a:r>
                        <a:rPr lang="en-US" sz="1600" dirty="0" smtClean="0"/>
                        <a:t>Mobile (primary)</a:t>
                      </a:r>
                      <a:endParaRPr lang="en-US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5925 - 6425 for the use of the public communication relay network. WRC-03 also resolved to allow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dirty="0" smtClean="0"/>
                        <a:t>ESVs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dirty="0" smtClean="0"/>
                        <a:t>(aircraft/shipboard earth station) to use.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u="sng" dirty="0" smtClean="0"/>
                        <a:t>5925 - 6425 for low-power U-NII equipment that operates no greater than 14 </a:t>
                      </a:r>
                      <a:r>
                        <a:rPr lang="en-US" sz="1600" u="sng" dirty="0" err="1" smtClean="0"/>
                        <a:t>dBm</a:t>
                      </a:r>
                      <a:r>
                        <a:rPr lang="en-US" sz="1600" u="sng" baseline="0" dirty="0" smtClean="0"/>
                        <a:t> or no greater than 23 </a:t>
                      </a:r>
                      <a:r>
                        <a:rPr lang="en-US" sz="1600" u="sng" baseline="0" dirty="0" err="1" smtClean="0"/>
                        <a:t>dBm</a:t>
                      </a:r>
                      <a:r>
                        <a:rPr lang="en-US" sz="1600" u="sng" baseline="0" dirty="0" smtClean="0"/>
                        <a:t> indoors </a:t>
                      </a:r>
                      <a:r>
                        <a:rPr lang="en-US" sz="1600" u="sng" dirty="0" smtClean="0"/>
                        <a:t>without causing harmful interference to existing authorized communications and without protection from any interference caused by existing authorized communications. Remote control drones are not allowed to use this frequency</a:t>
                      </a:r>
                      <a:r>
                        <a:rPr lang="en-US" sz="1600" u="sng" baseline="0" dirty="0" smtClean="0"/>
                        <a:t> </a:t>
                      </a:r>
                      <a:r>
                        <a:rPr lang="en-US" sz="1600" u="sng" dirty="0" smtClean="0"/>
                        <a:t>band. </a:t>
                      </a:r>
                      <a:r>
                        <a:rPr lang="en-US" sz="1600" u="sng" dirty="0" smtClean="0"/>
                        <a:t>Devices using this band must have Listen-Before-Talk</a:t>
                      </a:r>
                      <a:r>
                        <a:rPr lang="en-US" sz="1600" u="sng" baseline="0" dirty="0" smtClean="0"/>
                        <a:t> (</a:t>
                      </a:r>
                      <a:r>
                        <a:rPr lang="en-US" sz="1600" u="sng" dirty="0" smtClean="0"/>
                        <a:t>LBT) and other interference avoidance mechanisms.</a:t>
                      </a:r>
                      <a:endParaRPr lang="en-US" sz="1600" u="sng" dirty="0" smtClean="0"/>
                    </a:p>
                    <a:p>
                      <a:r>
                        <a:rPr lang="en-US" sz="1600" dirty="0" smtClean="0"/>
                        <a:t>6336 - 7920 for the use of low-power UWB in secondary conditions</a:t>
                      </a:r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01522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34483" y="609600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First </a:t>
            </a:r>
            <a:r>
              <a:rPr lang="en-US" sz="2800" dirty="0" smtClean="0">
                <a:solidFill>
                  <a:srgbClr val="0070C0"/>
                </a:solidFill>
              </a:rPr>
              <a:t>consultation </a:t>
            </a:r>
            <a:r>
              <a:rPr lang="en-US" sz="2800" dirty="0" smtClean="0">
                <a:solidFill>
                  <a:srgbClr val="0070C0"/>
                </a:solidFill>
              </a:rPr>
              <a:t>(3)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1"/>
            <a:ext cx="10399184" cy="9906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dirty="0" smtClean="0"/>
              <a:t>Second proposed </a:t>
            </a:r>
            <a:r>
              <a:rPr lang="en-US" sz="1800" dirty="0" smtClean="0"/>
              <a:t>changes:  To add the following text to </a:t>
            </a:r>
            <a:r>
              <a:rPr lang="en-US" sz="1800" spc="-5" dirty="0">
                <a:cs typeface="Arial"/>
              </a:rPr>
              <a:t>the </a:t>
            </a:r>
            <a:r>
              <a:rPr lang="en-US" sz="1800" spc="-5" dirty="0" smtClean="0">
                <a:cs typeface="Arial"/>
              </a:rPr>
              <a:t>appendix “Low-power RF devices” </a:t>
            </a:r>
            <a:r>
              <a:rPr lang="en-US" sz="1800" spc="-5" dirty="0" smtClean="0">
                <a:cs typeface="Arial"/>
              </a:rPr>
              <a:t>in </a:t>
            </a:r>
            <a:r>
              <a:rPr lang="en-US" sz="1800" dirty="0" smtClean="0"/>
              <a:t>the table of frequency allocation:</a:t>
            </a:r>
            <a:endParaRPr lang="en-US" sz="1800" spc="-5" dirty="0"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May 2023</a:t>
            </a:r>
            <a:endParaRPr lang="en-GB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8538253"/>
              </p:ext>
            </p:extLst>
          </p:nvPr>
        </p:nvGraphicFramePr>
        <p:xfrm>
          <a:off x="1195840" y="2368073"/>
          <a:ext cx="10005559" cy="19253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6728960"/>
                <a:gridCol w="3276599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Usage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Frequency</a:t>
                      </a:r>
                      <a:r>
                        <a:rPr lang="en-US" baseline="0" dirty="0" smtClean="0"/>
                        <a:t> band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u="sng" dirty="0" smtClean="0"/>
                        <a:t>For low-power U-NII equipment that operates no greater than 14 </a:t>
                      </a:r>
                      <a:r>
                        <a:rPr lang="en-US" sz="1600" u="sng" dirty="0" err="1" smtClean="0"/>
                        <a:t>dBm</a:t>
                      </a:r>
                      <a:r>
                        <a:rPr lang="en-US" sz="1600" u="sng" baseline="0" dirty="0" smtClean="0"/>
                        <a:t> or no greater than 23 </a:t>
                      </a:r>
                      <a:r>
                        <a:rPr lang="en-US" sz="1600" u="sng" baseline="0" dirty="0" err="1" smtClean="0"/>
                        <a:t>dBm</a:t>
                      </a:r>
                      <a:r>
                        <a:rPr lang="en-US" sz="1600" u="sng" baseline="0" dirty="0" smtClean="0"/>
                        <a:t> indoors </a:t>
                      </a:r>
                      <a:r>
                        <a:rPr lang="en-US" sz="1600" u="sng" dirty="0" smtClean="0"/>
                        <a:t>without causing harmful interference to existing authorized communications and without protection from any interference caused by existing authorized communications. Remote control drones are not allowed to use this frequency</a:t>
                      </a:r>
                      <a:r>
                        <a:rPr lang="en-US" sz="1600" u="sng" baseline="0" dirty="0" smtClean="0"/>
                        <a:t> </a:t>
                      </a:r>
                      <a:r>
                        <a:rPr lang="en-US" sz="1600" u="sng" dirty="0" smtClean="0"/>
                        <a:t>band. Devices using this band must have Listen-Before-Talk</a:t>
                      </a:r>
                      <a:r>
                        <a:rPr lang="en-US" sz="1600" u="sng" baseline="0" dirty="0" smtClean="0"/>
                        <a:t> (</a:t>
                      </a:r>
                      <a:r>
                        <a:rPr lang="en-US" sz="1600" u="sng" dirty="0" smtClean="0"/>
                        <a:t>LBT) and other interference avoidance </a:t>
                      </a:r>
                      <a:r>
                        <a:rPr lang="en-US" sz="1600" u="sng" smtClean="0"/>
                        <a:t>mechanisms.</a:t>
                      </a:r>
                      <a:endParaRPr lang="en-US" sz="1600" u="sng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sng" strike="noStrike" kern="1200" baseline="0" dirty="0" smtClean="0">
                          <a:solidFill>
                            <a:srgbClr val="000000"/>
                          </a:solidFill>
                          <a:latin typeface="Times New Roman" pitchFamily="16" charset="0"/>
                          <a:ea typeface="+mn-ea"/>
                          <a:cs typeface="+mn-cs"/>
                        </a:rPr>
                        <a:t>5945-6425 (MHz)</a:t>
                      </a:r>
                      <a:endParaRPr lang="en-US" sz="1600" u="sng" dirty="0" smtClean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08152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34483" y="609600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Second </a:t>
            </a:r>
            <a:r>
              <a:rPr lang="en-US" sz="2800" dirty="0" smtClean="0">
                <a:solidFill>
                  <a:srgbClr val="0070C0"/>
                </a:solidFill>
              </a:rPr>
              <a:t>consultation (1)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399184" cy="5157187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GB" sz="1800" dirty="0" smtClean="0"/>
              <a:t>Consultation: </a:t>
            </a: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Draft amendment of “Radio Frequency Supply Plan” </a:t>
            </a:r>
            <a:endParaRPr lang="en-US" sz="1800" spc="-5" dirty="0"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cs typeface="Arial"/>
              </a:rPr>
              <a:t>Publication date:  </a:t>
            </a:r>
            <a:r>
              <a:rPr lang="en-US" sz="1600" spc="-5" dirty="0" smtClean="0">
                <a:cs typeface="Arial"/>
              </a:rPr>
              <a:t>24 April 2023</a:t>
            </a:r>
            <a:endParaRPr lang="en-US" sz="1600" spc="-5" dirty="0"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cs typeface="Arial"/>
              </a:rPr>
              <a:t>Closing date for response:  </a:t>
            </a:r>
            <a:r>
              <a:rPr lang="en-US" sz="1600" spc="-5" dirty="0" smtClean="0">
                <a:cs typeface="Arial"/>
              </a:rPr>
              <a:t>26 June 2023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>
                <a:solidFill>
                  <a:srgbClr val="FF0000"/>
                </a:solidFill>
                <a:cs typeface="Arial"/>
              </a:rPr>
              <a:t>Internal 802.18 deadline to allow for 10 day EC ballot:  </a:t>
            </a:r>
            <a:r>
              <a:rPr lang="en-US" sz="1400" spc="-5" dirty="0" smtClean="0">
                <a:solidFill>
                  <a:srgbClr val="FF0000"/>
                </a:solidFill>
                <a:cs typeface="Arial"/>
              </a:rPr>
              <a:t>8 June 2023</a:t>
            </a:r>
            <a:endParaRPr lang="en-US" sz="1400" spc="-5" dirty="0">
              <a:cs typeface="Arial"/>
            </a:endParaRPr>
          </a:p>
          <a:p>
            <a:pPr marL="230188" marR="117475" indent="-230188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>
                <a:cs typeface="Arial"/>
              </a:rPr>
              <a:t>For details, please visit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cs typeface="Arial"/>
                <a:hlinkClick r:id="rId3"/>
              </a:rPr>
              <a:t>https</a:t>
            </a:r>
            <a:r>
              <a:rPr lang="en-US" sz="1600" spc="-5" dirty="0">
                <a:cs typeface="Arial"/>
                <a:hlinkClick r:id="rId3"/>
              </a:rPr>
              <a:t>://</a:t>
            </a:r>
            <a:r>
              <a:rPr lang="en-US" sz="1600" spc="-5" dirty="0" smtClean="0">
                <a:cs typeface="Arial"/>
                <a:hlinkClick r:id="rId3"/>
              </a:rPr>
              <a:t>join.gov.tw/policies/detail/bde426d7-55e2-4cd3-8873-4692fe04f607</a:t>
            </a:r>
            <a:r>
              <a:rPr lang="en-US" sz="1600" spc="-5" dirty="0" smtClean="0">
                <a:cs typeface="Arial"/>
              </a:rPr>
              <a:t> </a:t>
            </a:r>
            <a:endParaRPr lang="en-US" sz="1600" spc="-5" dirty="0">
              <a:cs typeface="Arial"/>
            </a:endParaRPr>
          </a:p>
          <a:p>
            <a:pPr marL="230188" marR="117475" indent="-230188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Overview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 smtClean="0"/>
              <a:t>In aligning with the plan to allow </a:t>
            </a:r>
            <a:r>
              <a:rPr lang="en-US" sz="1600" spc="-5" dirty="0" smtClean="0">
                <a:cs typeface="Arial"/>
              </a:rPr>
              <a:t>5945 </a:t>
            </a:r>
            <a:r>
              <a:rPr lang="en-US" sz="1600" spc="-5" dirty="0">
                <a:cs typeface="Arial"/>
              </a:rPr>
              <a:t>MHz to 6425MHz </a:t>
            </a:r>
            <a:r>
              <a:rPr lang="en-US" sz="1600" spc="-5" dirty="0" smtClean="0">
                <a:cs typeface="Arial"/>
              </a:rPr>
              <a:t>for </a:t>
            </a:r>
            <a:r>
              <a:rPr lang="en-US" sz="1600" spc="-5" dirty="0">
                <a:cs typeface="Arial"/>
              </a:rPr>
              <a:t>use by U-NII </a:t>
            </a:r>
            <a:r>
              <a:rPr lang="en-US" sz="1600" spc="-5" dirty="0" smtClean="0">
                <a:cs typeface="Arial"/>
              </a:rPr>
              <a:t>equipment, the administration </a:t>
            </a:r>
            <a:r>
              <a:rPr lang="en-US" sz="1600" dirty="0" smtClean="0"/>
              <a:t>proposed to revise Item </a:t>
            </a:r>
            <a:r>
              <a:rPr lang="en-US" sz="1600" dirty="0"/>
              <a:t>3, Article 52 of the Telecommunications Management </a:t>
            </a:r>
            <a:r>
              <a:rPr lang="en-US" sz="1600" dirty="0" smtClean="0"/>
              <a:t>Law such that:</a:t>
            </a:r>
          </a:p>
          <a:p>
            <a:pPr marL="1030288" marR="117475" lvl="2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cs typeface="Arial"/>
              </a:rPr>
              <a:t>6425 MHz to 7125MHz is allowed for experimental network trials, for example, mobile communications, </a:t>
            </a:r>
            <a:r>
              <a:rPr lang="en-US" sz="1600" spc="-5" dirty="0">
                <a:cs typeface="Arial"/>
              </a:rPr>
              <a:t>technology research and development, product development and application services of </a:t>
            </a:r>
            <a:r>
              <a:rPr lang="en-US" sz="1600" spc="-5" dirty="0" smtClean="0">
                <a:cs typeface="Arial"/>
              </a:rPr>
              <a:t>unlicensed </a:t>
            </a:r>
            <a:r>
              <a:rPr lang="en-US" sz="1600" spc="-5" dirty="0">
                <a:cs typeface="Arial"/>
              </a:rPr>
              <a:t>low-power wireless information </a:t>
            </a:r>
            <a:r>
              <a:rPr lang="en-US" sz="1600" spc="-5" dirty="0" smtClean="0">
                <a:cs typeface="Arial"/>
              </a:rPr>
              <a:t>transmission. </a:t>
            </a:r>
          </a:p>
          <a:p>
            <a:pPr marL="1030288" marR="117475" lvl="2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cs typeface="Arial"/>
              </a:rPr>
              <a:t>a further review on the use of 6425 </a:t>
            </a:r>
            <a:r>
              <a:rPr lang="en-US" sz="1600" spc="-5" dirty="0">
                <a:cs typeface="Arial"/>
              </a:rPr>
              <a:t>MHz to </a:t>
            </a:r>
            <a:r>
              <a:rPr lang="en-US" sz="1600" spc="-5" dirty="0" smtClean="0">
                <a:cs typeface="Arial"/>
              </a:rPr>
              <a:t>7125 MHz is conducted after </a:t>
            </a:r>
            <a:r>
              <a:rPr lang="en-US" sz="1600" spc="-5" dirty="0">
                <a:cs typeface="Arial"/>
              </a:rPr>
              <a:t>the development trend of international communication technology and the demand for service use </a:t>
            </a:r>
            <a:r>
              <a:rPr lang="en-US" sz="1600" spc="-5" dirty="0" smtClean="0">
                <a:cs typeface="Arial"/>
              </a:rPr>
              <a:t>on this frequency band are certain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12297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7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34483" y="609600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Second </a:t>
            </a:r>
            <a:r>
              <a:rPr lang="en-US" sz="2800" dirty="0" smtClean="0">
                <a:solidFill>
                  <a:srgbClr val="0070C0"/>
                </a:solidFill>
              </a:rPr>
              <a:t>consultation (2)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1"/>
            <a:ext cx="10399184" cy="9906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dirty="0" smtClean="0"/>
              <a:t>Proposed changes:  To add the following text to </a:t>
            </a:r>
            <a:r>
              <a:rPr lang="en-US" sz="1800" spc="-5" dirty="0">
                <a:cs typeface="Arial"/>
              </a:rPr>
              <a:t>the section </a:t>
            </a:r>
            <a:r>
              <a:rPr lang="en-US" sz="1800" spc="-5" dirty="0" smtClean="0">
                <a:cs typeface="Arial"/>
              </a:rPr>
              <a:t>“Experimental network” in </a:t>
            </a:r>
            <a:r>
              <a:rPr lang="en-US" sz="1800" dirty="0" smtClean="0"/>
              <a:t>the table of frequency allocation:</a:t>
            </a:r>
            <a:endParaRPr lang="en-US" sz="1800" spc="-5" dirty="0"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May 2023</a:t>
            </a:r>
            <a:endParaRPr lang="en-GB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8018376"/>
              </p:ext>
            </p:extLst>
          </p:nvPr>
        </p:nvGraphicFramePr>
        <p:xfrm>
          <a:off x="1195841" y="2368073"/>
          <a:ext cx="9906068" cy="32004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156959"/>
                <a:gridCol w="2819400"/>
                <a:gridCol w="2057400"/>
                <a:gridCol w="2872309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Specific experiment frequency (MHz)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Purpose</a:t>
                      </a:r>
                      <a:r>
                        <a:rPr lang="en-US" baseline="0" dirty="0" smtClean="0"/>
                        <a:t> of </a:t>
                      </a:r>
                    </a:p>
                    <a:p>
                      <a:pPr algn="ctr"/>
                      <a:r>
                        <a:rPr lang="en-US" baseline="0" dirty="0" smtClean="0"/>
                        <a:t>the experiment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Specific experimental field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Other test conditions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6425 - 7125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For mobile communications, unlicensed low power wireless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information transmission and other experimental network trials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Taiwan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smtClean="0"/>
                        <a:t>Do not </a:t>
                      </a:r>
                      <a:r>
                        <a:rPr lang="en-US" dirty="0" smtClean="0"/>
                        <a:t>cause harmful interference to existing authorized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communications.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smtClean="0"/>
                        <a:t>Do not receive protection</a:t>
                      </a:r>
                      <a:r>
                        <a:rPr lang="en-US" baseline="0" dirty="0" smtClean="0"/>
                        <a:t> from any </a:t>
                      </a:r>
                      <a:r>
                        <a:rPr lang="en-US" dirty="0" smtClean="0"/>
                        <a:t>interference </a:t>
                      </a:r>
                      <a:r>
                        <a:rPr lang="en-US" dirty="0" smtClean="0"/>
                        <a:t>received from the existing authorized communications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94058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4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3333CC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69357</TotalTime>
  <Words>744</Words>
  <Application>Microsoft Office PowerPoint</Application>
  <PresentationFormat>Widescreen</PresentationFormat>
  <Paragraphs>107</Paragraphs>
  <Slides>7</Slides>
  <Notes>7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Arial Unicode MS</vt:lpstr>
      <vt:lpstr>MS Gothic</vt:lpstr>
      <vt:lpstr>MS PGothic</vt:lpstr>
      <vt:lpstr>Arial</vt:lpstr>
      <vt:lpstr>Times New Roman</vt:lpstr>
      <vt:lpstr>Office Theme</vt:lpstr>
      <vt:lpstr>Document</vt:lpstr>
      <vt:lpstr>Unofficial translation of selected contents of  the two Taiwan MoDA consultations</vt:lpstr>
      <vt:lpstr>Disclaimer</vt:lpstr>
      <vt:lpstr>First consultation (1)</vt:lpstr>
      <vt:lpstr>First consultation (2)</vt:lpstr>
      <vt:lpstr>First consultation (3)</vt:lpstr>
      <vt:lpstr>Second consultation (1)</vt:lpstr>
      <vt:lpstr>Second consultation (2)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18-23/0052r0</dc:title>
  <dc:creator>Edward Au</dc:creator>
  <cp:keywords>4 May 2023</cp:keywords>
  <cp:lastModifiedBy>Edward Au</cp:lastModifiedBy>
  <cp:revision>4977</cp:revision>
  <cp:lastPrinted>1601-01-01T00:00:00Z</cp:lastPrinted>
  <dcterms:created xsi:type="dcterms:W3CDTF">2016-03-03T14:54:45Z</dcterms:created>
  <dcterms:modified xsi:type="dcterms:W3CDTF">2023-05-01T19:48:07Z</dcterms:modified>
  <cp:category>Taiwan MODA consultations</cp:category>
</cp:coreProperties>
</file>