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877" r:id="rId12"/>
    <p:sldId id="882" r:id="rId13"/>
    <p:sldId id="901" r:id="rId14"/>
    <p:sldId id="898" r:id="rId15"/>
    <p:sldId id="905" r:id="rId16"/>
    <p:sldId id="909"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19" autoAdjust="0"/>
    <p:restoredTop sz="95405" autoAdjust="0"/>
  </p:normalViewPr>
  <p:slideViewPr>
    <p:cSldViewPr>
      <p:cViewPr varScale="1">
        <p:scale>
          <a:sx n="82" d="100"/>
          <a:sy n="82" d="100"/>
        </p:scale>
        <p:origin x="994"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00" d="100"/>
        <a:sy n="100" d="100"/>
      </p:scale>
      <p:origin x="0" y="-3086"/>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4/20/2023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052991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506905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894497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April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802.18-23/0049r2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48-00-0000-weekly-teleconference-minutes-13-april-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cn/22/18-22-0035-68-0000-status-of-ongoing-consultations-and-tag-documents-for-approval.docx" TargetMode="External"/><Relationship Id="rId7" Type="http://schemas.openxmlformats.org/officeDocument/2006/relationships/hyperlink" Target="https://www.msit.go.kr/bbs/view.do?sCode=user&amp;mId=109&amp;mPid=103&amp;pageIndex=&amp;bbsSeqNo=84&amp;nttSeqNo=3179557&amp;searchOpt=ALL&amp;searchTxt="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digital-strategy.ec.europa.eu/en/consultations/future-electronic-communications-sector-and-its-infrastructure" TargetMode="External"/><Relationship Id="rId5" Type="http://schemas.openxmlformats.org/officeDocument/2006/relationships/hyperlink" Target="https://ec.europa.eu/info/law/better-regulation/have-your-say/initiatives/13757-Virtual-worlds-metaverses-a-vision-for-openness-safety-and-respect_en" TargetMode="External"/><Relationship Id="rId4" Type="http://schemas.openxmlformats.org/officeDocument/2006/relationships/hyperlink" Target="https://www.rabc-cccr.ca/ised-radio-standards-specification-rss-247-issue-3-february-2023-digital-transmission-systems-dtss-frequency-hopping-systems-fhss-and-licence-exempt-local-area-network-le-lan-devic/"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fcc.gov/news-events/events/2023/04/april-2023-open-commission-meeting"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fcc.gov/document/promoting-efficient-use-spectrum-opportunities-new-services" TargetMode="External"/><Relationship Id="rId4" Type="http://schemas.openxmlformats.org/officeDocument/2006/relationships/hyperlink" Target="https://docs.fcc.gov/public/attachments/DOC-392160A1.pdf"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book.passkey.com/event/50361706/owner/198/home"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bookings.travelclick.com/17417?groupID=3561866#/guestsandrooms"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mentor.ieee.org/802-ec/documents?is_dcn=207&amp;is_year=2021"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April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20 April 2023</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113821204"/>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905000"/>
                <a:gridCol w="1752600"/>
                <a:gridCol w="1143000"/>
                <a:gridCol w="1143000"/>
                <a:gridCol w="2362201"/>
              </a:tblGrid>
              <a:tr h="389501">
                <a:tc>
                  <a:txBody>
                    <a:bodyPr/>
                    <a:lstStyle/>
                    <a:p>
                      <a:r>
                        <a:rPr lang="en-US" sz="1400" b="1" dirty="0" smtClean="0"/>
                        <a:t>Name</a:t>
                      </a:r>
                      <a:endParaRPr lang="en-US" sz="1400" b="1" dirty="0"/>
                    </a:p>
                  </a:txBody>
                  <a:tcPr/>
                </a:tc>
                <a:tc>
                  <a:txBody>
                    <a:bodyPr/>
                    <a:lstStyle/>
                    <a:p>
                      <a:r>
                        <a:rPr lang="en-US" sz="1400" b="1" dirty="0" smtClean="0"/>
                        <a:t>Company</a:t>
                      </a:r>
                      <a:endParaRPr lang="en-US" sz="1400" b="1" dirty="0"/>
                    </a:p>
                  </a:txBody>
                  <a:tcPr/>
                </a:tc>
                <a:tc>
                  <a:txBody>
                    <a:bodyPr/>
                    <a:lstStyle/>
                    <a:p>
                      <a:r>
                        <a:rPr lang="en-US" sz="1400" b="1" dirty="0" smtClean="0"/>
                        <a:t>Address</a:t>
                      </a:r>
                      <a:endParaRPr lang="en-US" sz="1400" b="1" dirty="0"/>
                    </a:p>
                  </a:txBody>
                  <a:tcPr/>
                </a:tc>
                <a:tc>
                  <a:txBody>
                    <a:bodyPr/>
                    <a:lstStyle/>
                    <a:p>
                      <a:r>
                        <a:rPr lang="en-US" sz="1400" b="1" dirty="0" smtClean="0"/>
                        <a:t>Phone</a:t>
                      </a:r>
                      <a:endParaRPr lang="en-US" sz="1400" b="1" dirty="0"/>
                    </a:p>
                  </a:txBody>
                  <a:tcPr/>
                </a:tc>
                <a:tc>
                  <a:txBody>
                    <a:bodyPr/>
                    <a:lstStyle/>
                    <a:p>
                      <a:r>
                        <a:rPr lang="en-US" sz="1400" b="1" dirty="0" smtClean="0"/>
                        <a:t>Email</a:t>
                      </a:r>
                      <a:endParaRPr lang="en-US" sz="1400" b="1" dirty="0"/>
                    </a:p>
                  </a:txBody>
                  <a:tcPr/>
                </a:tc>
              </a:tr>
              <a:tr h="370840">
                <a:tc>
                  <a:txBody>
                    <a:bodyPr/>
                    <a:lstStyle/>
                    <a:p>
                      <a:r>
                        <a:rPr lang="en-US" sz="1400" dirty="0" smtClean="0"/>
                        <a:t>Edward Au</a:t>
                      </a:r>
                      <a:endParaRPr lang="en-US" sz="1400" dirty="0"/>
                    </a:p>
                  </a:txBody>
                  <a:tcPr/>
                </a:tc>
                <a:tc>
                  <a:txBody>
                    <a:bodyPr/>
                    <a:lstStyle/>
                    <a:p>
                      <a:r>
                        <a:rPr lang="en-US" sz="1400" dirty="0" smtClean="0"/>
                        <a:t>Huawei Technologies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t>edward.ks.au@gmail.com</a:t>
                      </a:r>
                      <a:endParaRPr lang="en-US" sz="1400" dirty="0"/>
                    </a:p>
                  </a:txBody>
                  <a:tcPr/>
                </a:tc>
              </a:tr>
              <a:tr h="370840">
                <a:tc>
                  <a:txBody>
                    <a:bodyPr/>
                    <a:lstStyle/>
                    <a:p>
                      <a:r>
                        <a:rPr lang="en-US" sz="1400" dirty="0" smtClean="0"/>
                        <a:t>Al </a:t>
                      </a:r>
                      <a:r>
                        <a:rPr lang="en-US" sz="1400" dirty="0" err="1" smtClean="0"/>
                        <a:t>Petrick</a:t>
                      </a:r>
                      <a:endParaRPr lang="en-US" sz="1400" dirty="0"/>
                    </a:p>
                  </a:txBody>
                  <a:tcPr/>
                </a:tc>
                <a:tc>
                  <a:txBody>
                    <a:bodyPr/>
                    <a:lstStyle/>
                    <a:p>
                      <a:r>
                        <a:rPr lang="en-US" sz="1400" dirty="0" smtClean="0"/>
                        <a:t>Skyworks</a:t>
                      </a:r>
                      <a:r>
                        <a:rPr lang="en-US" sz="1400" baseline="0" dirty="0" smtClean="0"/>
                        <a:t> Solutions</a:t>
                      </a:r>
                      <a:endParaRPr lang="en-US" sz="1400" dirty="0"/>
                    </a:p>
                  </a:txBody>
                  <a:tcPr/>
                </a:tc>
                <a:tc>
                  <a:txBody>
                    <a:bodyPr/>
                    <a:lstStyle/>
                    <a:p>
                      <a:endParaRPr lang="en-US" sz="1400"/>
                    </a:p>
                  </a:txBody>
                  <a:tcPr/>
                </a:tc>
                <a:tc>
                  <a:txBody>
                    <a:bodyPr/>
                    <a:lstStyle/>
                    <a:p>
                      <a:endParaRPr lang="en-US" sz="1400" dirty="0"/>
                    </a:p>
                  </a:txBody>
                  <a:tcPr/>
                </a:tc>
                <a:tc>
                  <a:txBody>
                    <a:bodyPr/>
                    <a:lstStyle/>
                    <a:p>
                      <a:r>
                        <a:rPr lang="en-US" sz="1400" dirty="0" smtClean="0"/>
                        <a:t>al@jpasoc.com</a:t>
                      </a:r>
                      <a:endParaRPr lang="en-US" sz="1400" dirty="0"/>
                    </a:p>
                  </a:txBody>
                  <a:tcPr/>
                </a:tc>
              </a:tr>
              <a:tr h="370840">
                <a:tc>
                  <a:txBody>
                    <a:bodyPr/>
                    <a:lstStyle/>
                    <a:p>
                      <a:r>
                        <a:rPr lang="en-US" sz="1400" dirty="0" smtClean="0"/>
                        <a:t>Stuart Kerry</a:t>
                      </a:r>
                      <a:endParaRPr lang="en-US" sz="1400" dirty="0"/>
                    </a:p>
                  </a:txBody>
                  <a:tcPr/>
                </a:tc>
                <a:tc>
                  <a:txBody>
                    <a:bodyPr/>
                    <a:lstStyle/>
                    <a:p>
                      <a:r>
                        <a:rPr lang="en-US" sz="1400" dirty="0" smtClean="0"/>
                        <a:t>OK-Brit; Self</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t>stuart@ok-brit.com</a:t>
                      </a:r>
                      <a:endParaRPr lang="en-US" sz="1400" dirty="0"/>
                    </a:p>
                  </a:txBody>
                  <a:tcPr/>
                </a:tc>
              </a:tr>
              <a:tr h="370840">
                <a:tc>
                  <a:txBody>
                    <a:bodyPr/>
                    <a:lstStyle/>
                    <a:p>
                      <a:r>
                        <a:rPr lang="en-US" sz="1400" dirty="0" smtClean="0"/>
                        <a:t>Amelia </a:t>
                      </a:r>
                      <a:r>
                        <a:rPr lang="en-US" sz="1400" dirty="0" err="1" smtClean="0"/>
                        <a:t>Andersdotter</a:t>
                      </a:r>
                      <a:endParaRPr lang="en-US" sz="1400" dirty="0"/>
                    </a:p>
                  </a:txBody>
                  <a:tcPr/>
                </a:tc>
                <a:tc>
                  <a:txBody>
                    <a:bodyPr/>
                    <a:lstStyle/>
                    <a:p>
                      <a:r>
                        <a:rPr lang="en-US" sz="1400" dirty="0" smtClean="0"/>
                        <a:t>Self</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t>amelia.ieee@andersdotter.cc</a:t>
                      </a:r>
                      <a:endParaRPr 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Vijay </a:t>
            </a:r>
            <a:r>
              <a:rPr lang="en-US" sz="1600" spc="-5" dirty="0" err="1" smtClean="0">
                <a:latin typeface="+mj-lt"/>
                <a:cs typeface="Arial"/>
              </a:rPr>
              <a:t>Auluck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a:t>
            </a:r>
            <a:r>
              <a:rPr lang="en-US" sz="1800" spc="-5" dirty="0" smtClean="0">
                <a:latin typeface="+mj-lt"/>
                <a:cs typeface="Arial"/>
              </a:rPr>
              <a:t>the 13 April 2023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18-23/0048r0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Amelia </a:t>
            </a:r>
            <a:r>
              <a:rPr lang="en-US" sz="1600" spc="-5" dirty="0" err="1" smtClean="0">
                <a:latin typeface="+mj-lt"/>
                <a:cs typeface="Arial"/>
              </a:rPr>
              <a:t>Andersdotter</a:t>
            </a:r>
            <a:endParaRPr lang="en-US" sz="1600" spc="-5" dirty="0">
              <a:latin typeface="+mj-lt"/>
              <a:cs typeface="Arial"/>
            </a:endParaRPr>
          </a:p>
          <a:p>
            <a:pPr marL="630238" marR="117475" lvl="1" indent="-230188" algn="just">
              <a:buChar char="•"/>
              <a:tabLst>
                <a:tab pos="230188" algn="l"/>
              </a:tabLst>
            </a:pPr>
            <a:r>
              <a:rPr lang="en-US" sz="1600" spc="-5">
                <a:latin typeface="+mj-lt"/>
                <a:cs typeface="Arial"/>
              </a:rPr>
              <a:t>Discussion</a:t>
            </a:r>
            <a:r>
              <a:rPr lang="en-US" sz="1600" spc="-5"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a:cs typeface="Arial"/>
              </a:rPr>
              <a:t>Approved with unanimous consent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972800"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18-22/0035r68</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rgbClr val="FF0000"/>
                </a:solidFill>
                <a:cs typeface="Arial"/>
              </a:rPr>
              <a:t>3pm </a:t>
            </a:r>
            <a:r>
              <a:rPr lang="en-US" sz="1600" spc="-5" dirty="0">
                <a:solidFill>
                  <a:srgbClr val="FF0000"/>
                </a:solidFill>
                <a:cs typeface="Arial"/>
              </a:rPr>
              <a:t>ET, 20 April 2023:</a:t>
            </a:r>
          </a:p>
          <a:p>
            <a:pPr marL="1030288" marR="117475" lvl="2" indent="-230188" algn="just">
              <a:spcBef>
                <a:spcPts val="600"/>
              </a:spcBef>
              <a:buFont typeface="Times New Roman" pitchFamily="16" charset="0"/>
              <a:buChar char="•"/>
              <a:tabLst>
                <a:tab pos="230188" algn="l"/>
              </a:tabLst>
            </a:pPr>
            <a:r>
              <a:rPr lang="en-US" sz="1400" spc="-5" dirty="0">
                <a:solidFill>
                  <a:srgbClr val="FF0000"/>
                </a:solidFill>
                <a:cs typeface="Arial"/>
              </a:rPr>
              <a:t>Canada RABC:  </a:t>
            </a:r>
            <a:r>
              <a:rPr lang="en-US" sz="1400" spc="-5" dirty="0">
                <a:solidFill>
                  <a:srgbClr val="FF0000"/>
                </a:solidFill>
                <a:cs typeface="Arial"/>
                <a:hlinkClick r:id="rId4"/>
              </a:rPr>
              <a:t>RSS-247 Issue 3 – DTS FHS and LE-LAN – Draft for </a:t>
            </a:r>
            <a:r>
              <a:rPr lang="en-US" sz="1400" spc="-5" dirty="0" smtClean="0">
                <a:solidFill>
                  <a:srgbClr val="FF0000"/>
                </a:solidFill>
                <a:cs typeface="Arial"/>
                <a:hlinkClick r:id="rId4"/>
              </a:rPr>
              <a:t>consultation</a:t>
            </a:r>
            <a:endParaRPr lang="en-US" sz="1400" spc="-5" dirty="0" smtClean="0">
              <a:solidFill>
                <a:srgbClr val="FF0000"/>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rgbClr val="FF0000"/>
                </a:solidFill>
                <a:cs typeface="Arial"/>
              </a:rPr>
              <a:t>European Commission:  </a:t>
            </a:r>
            <a:r>
              <a:rPr lang="en-GB" sz="1400" u="sng" dirty="0" smtClean="0">
                <a:solidFill>
                  <a:srgbClr val="FF0000"/>
                </a:solidFill>
                <a:cs typeface="Arial"/>
                <a:hlinkClick r:id="rId5"/>
              </a:rPr>
              <a:t>Virtual worlds (</a:t>
            </a:r>
            <a:r>
              <a:rPr lang="en-GB" sz="1400" u="sng" dirty="0" err="1" smtClean="0">
                <a:solidFill>
                  <a:srgbClr val="FF0000"/>
                </a:solidFill>
                <a:cs typeface="Arial"/>
                <a:hlinkClick r:id="rId5"/>
              </a:rPr>
              <a:t>metaverse</a:t>
            </a:r>
            <a:r>
              <a:rPr lang="en-GB" sz="1400" u="sng" dirty="0" smtClean="0">
                <a:solidFill>
                  <a:srgbClr val="FF0000"/>
                </a:solidFill>
                <a:cs typeface="Arial"/>
                <a:hlinkClick r:id="rId5"/>
              </a:rPr>
              <a:t>) – a vision for openness, safety and respect</a:t>
            </a:r>
            <a:endParaRPr lang="en-US" sz="1400" dirty="0">
              <a:solidFill>
                <a:srgbClr val="FF0000"/>
              </a:solidFil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4 May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European Commission:  </a:t>
            </a:r>
            <a:r>
              <a:rPr lang="en-GB" sz="1400" u="sng" dirty="0">
                <a:hlinkClick r:id="rId6"/>
              </a:rPr>
              <a:t>The future of the electronic communications sector and its infrastructure</a:t>
            </a:r>
            <a:endParaRPr lang="en-US" sz="1400" dirty="0"/>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Korea MSIT: </a:t>
            </a:r>
            <a:r>
              <a:rPr lang="en-GB" sz="1400" u="sng" dirty="0" smtClean="0">
                <a:hlinkClick r:id="rId7"/>
              </a:rPr>
              <a:t>Administrative </a:t>
            </a:r>
            <a:r>
              <a:rPr lang="en-GB" sz="1400" u="sng" dirty="0">
                <a:hlinkClick r:id="rId7"/>
              </a:rPr>
              <a:t>notice of partial revision (proposal) of “Wireless devices for radio stations that can be established without reporting”</a:t>
            </a: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a:t>
            </a: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1030288" marR="117475" lvl="2" indent="-230188" algn="just">
              <a:buClrTx/>
              <a:buFont typeface="Times New Roman" pitchFamily="16" charset="0"/>
              <a:buChar char="•"/>
              <a:tabLst>
                <a:tab pos="230188" algn="l"/>
              </a:tabLst>
            </a:pPr>
            <a:r>
              <a:rPr lang="en-US" sz="1600" dirty="0"/>
              <a:t>ENAP on </a:t>
            </a:r>
            <a:r>
              <a:rPr lang="en-US" sz="1600" dirty="0" smtClean="0"/>
              <a:t>EN 303 </a:t>
            </a:r>
            <a:r>
              <a:rPr lang="en-US" sz="1600" dirty="0"/>
              <a:t>687 (6 GHz WAS/RLAN) started </a:t>
            </a:r>
            <a:r>
              <a:rPr lang="en-US" sz="1600" dirty="0" smtClean="0"/>
              <a:t>29 March 2023 </a:t>
            </a:r>
            <a:r>
              <a:rPr lang="en-US" sz="1600" dirty="0"/>
              <a:t>and will end </a:t>
            </a:r>
            <a:r>
              <a:rPr lang="en-US" sz="1600" dirty="0" smtClean="0"/>
              <a:t>27 June 2023.</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April Open Commission Meeting</a:t>
            </a:r>
            <a:r>
              <a:rPr lang="en-US" sz="1600" dirty="0" smtClean="0">
                <a:solidFill>
                  <a:schemeClr val="tx1"/>
                </a:solidFill>
              </a:rPr>
              <a:t> is scheduled at 10:30am ET on 20 April 2023.</a:t>
            </a:r>
          </a:p>
          <a:p>
            <a:pPr marL="1030288" marR="117475" lvl="2" indent="-230188" algn="just">
              <a:buClrTx/>
              <a:buFont typeface="Times New Roman" pitchFamily="16" charset="0"/>
              <a:buChar char="•"/>
              <a:tabLst>
                <a:tab pos="230188" algn="l"/>
              </a:tabLst>
            </a:pPr>
            <a:r>
              <a:rPr lang="en-US" sz="1600" dirty="0" smtClean="0"/>
              <a:t>On 30 March 2023, FCC </a:t>
            </a:r>
            <a:r>
              <a:rPr lang="en-US" sz="1600" dirty="0"/>
              <a:t>chairwoman </a:t>
            </a:r>
            <a:r>
              <a:rPr lang="en-US" sz="1600" dirty="0">
                <a:hlinkClick r:id="rId4"/>
              </a:rPr>
              <a:t>proposes</a:t>
            </a:r>
            <a:r>
              <a:rPr lang="en-US" sz="1600" dirty="0"/>
              <a:t> agency </a:t>
            </a:r>
            <a:r>
              <a:rPr lang="en-US" sz="1600" dirty="0" smtClean="0"/>
              <a:t>“policy statement” </a:t>
            </a:r>
            <a:r>
              <a:rPr lang="en-US" sz="1600" dirty="0"/>
              <a:t>of wireless receiver </a:t>
            </a:r>
            <a:r>
              <a:rPr lang="en-US" sz="1600" dirty="0" smtClean="0"/>
              <a:t>performance. In </a:t>
            </a:r>
            <a:r>
              <a:rPr lang="en-US" sz="1600" dirty="0"/>
              <a:t>the upcoming FCC Open Commission April 2023 meeting, the Commission will consider a policy statement  </a:t>
            </a:r>
            <a:r>
              <a:rPr lang="en-US" sz="1600" dirty="0" smtClean="0"/>
              <a:t>“</a:t>
            </a:r>
            <a:r>
              <a:rPr lang="en-US" sz="1600" dirty="0" smtClean="0">
                <a:hlinkClick r:id="rId5"/>
              </a:rPr>
              <a:t>Promoting </a:t>
            </a:r>
            <a:r>
              <a:rPr lang="en-US" sz="1600" dirty="0">
                <a:hlinkClick r:id="rId5"/>
              </a:rPr>
              <a:t>Efficient Use of Spectrum and Opportunities for New </a:t>
            </a:r>
            <a:r>
              <a:rPr lang="en-US" sz="1600" dirty="0" smtClean="0">
                <a:hlinkClick r:id="rId5"/>
              </a:rPr>
              <a:t>Services</a:t>
            </a:r>
            <a:r>
              <a:rPr lang="en-US" sz="1600" dirty="0" smtClean="0"/>
              <a:t>”.</a:t>
            </a:r>
            <a:endParaRPr lang="en-US" sz="1600" dirty="0">
              <a:solidFill>
                <a:schemeClr val="tx1"/>
              </a:solidFil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a:t>
            </a:r>
            <a:r>
              <a:rPr lang="en-US" sz="2800" dirty="0" smtClean="0">
                <a:solidFill>
                  <a:srgbClr val="0070C0"/>
                </a:solidFill>
              </a:rPr>
              <a:t>8 </a:t>
            </a:r>
            <a:r>
              <a:rPr lang="en-US" sz="2800" dirty="0">
                <a:solidFill>
                  <a:srgbClr val="0070C0"/>
                </a:solidFill>
              </a:rPr>
              <a:t>days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553728778"/>
              </p:ext>
            </p:extLst>
          </p:nvPr>
        </p:nvGraphicFramePr>
        <p:xfrm>
          <a:off x="914400" y="1705690"/>
          <a:ext cx="10287000" cy="1661160"/>
        </p:xfrm>
        <a:graphic>
          <a:graphicData uri="http://schemas.openxmlformats.org/drawingml/2006/table">
            <a:tbl>
              <a:tblPr firstRow="1" bandRow="1">
                <a:tableStyleId>{21E4AEA4-8DFA-4A89-87EB-49C32662AFE0}</a:tableStyleId>
              </a:tblPr>
              <a:tblGrid>
                <a:gridCol w="3505200">
                  <a:extLst>
                    <a:ext uri="{9D8B030D-6E8A-4147-A177-3AD203B41FA5}">
                      <a16:colId xmlns="" xmlns:a16="http://schemas.microsoft.com/office/drawing/2014/main" val="20000"/>
                    </a:ext>
                  </a:extLst>
                </a:gridCol>
                <a:gridCol w="67818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dirty="0">
                          <a:solidFill>
                            <a:schemeClr val="tx1"/>
                          </a:solidFill>
                        </a:rPr>
                        <a:t>ISUS</a:t>
                      </a:r>
                      <a:r>
                        <a:rPr lang="en-US" sz="1500" strike="noStrike" baseline="0" dirty="0">
                          <a:solidFill>
                            <a:schemeClr val="tx1"/>
                          </a:solidFill>
                        </a:rPr>
                        <a:t> ad-hoc </a:t>
                      </a:r>
                      <a:endParaRPr lang="en-US" sz="1500" strike="noStrike" baseline="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baseline="0" dirty="0" smtClean="0">
                          <a:solidFill>
                            <a:schemeClr val="tx1"/>
                          </a:solidFill>
                        </a:rPr>
                        <a:t>[CANCELLED]</a:t>
                      </a:r>
                      <a:endParaRPr lang="en-US" sz="1500" strike="noStrike" dirty="0" smtClean="0">
                        <a:solidFill>
                          <a:schemeClr val="tx1"/>
                        </a:solidFill>
                      </a:endParaRPr>
                    </a:p>
                  </a:txBody>
                  <a:tcPr/>
                </a:tc>
                <a:tc>
                  <a:txBody>
                    <a:bodyPr/>
                    <a:lstStyle/>
                    <a:p>
                      <a:r>
                        <a:rPr lang="en-US" sz="1500" strike="noStrike" baseline="0" dirty="0">
                          <a:solidFill>
                            <a:schemeClr val="tx1"/>
                          </a:solidFill>
                        </a:rPr>
                        <a:t>Friday, </a:t>
                      </a:r>
                      <a:r>
                        <a:rPr lang="en-US" sz="1500" strike="noStrike" baseline="0" dirty="0" smtClean="0">
                          <a:solidFill>
                            <a:schemeClr val="tx1"/>
                          </a:solidFill>
                        </a:rPr>
                        <a:t>21 April </a:t>
                      </a:r>
                      <a:r>
                        <a:rPr lang="en-US" sz="1500" strike="noStrike" baseline="0" dirty="0">
                          <a:solidFill>
                            <a:schemeClr val="tx1"/>
                          </a:solidFill>
                        </a:rPr>
                        <a:t>2023, 12:00pm ET to 1:00pm ET</a:t>
                      </a:r>
                    </a:p>
                  </a:txBody>
                  <a:tcPr/>
                </a:tc>
                <a:extLst>
                  <a:ext uri="{0D108BD9-81ED-4DB2-BD59-A6C34878D82A}">
                    <a16:rowId xmlns=""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a:t>
                      </a:r>
                      <a:r>
                        <a:rPr lang="en-US" sz="1500" baseline="0" dirty="0" smtClean="0"/>
                        <a:t>27 April 2023</a:t>
                      </a:r>
                      <a:r>
                        <a:rPr lang="en-US" sz="1500" baseline="0" dirty="0"/>
                        <a:t>, 3:00pm ET to 3:55pm ET</a:t>
                      </a:r>
                      <a:endParaRPr lang="en-US" sz="1500" dirty="0"/>
                    </a:p>
                  </a:txBody>
                  <a:tcPr/>
                </a:tc>
                <a:extLst>
                  <a:ext uri="{0D108BD9-81ED-4DB2-BD59-A6C34878D82A}">
                    <a16:rowId xmlns="" xmlns:a16="http://schemas.microsoft.com/office/drawing/2014/main" val="10002"/>
                  </a:ext>
                </a:extLst>
              </a:tr>
              <a:tr h="370840">
                <a:tc>
                  <a:txBody>
                    <a:bodyPr/>
                    <a:lstStyle/>
                    <a:p>
                      <a:r>
                        <a:rPr lang="en-US" sz="1500" strike="noStrike" dirty="0"/>
                        <a:t>ISUS</a:t>
                      </a:r>
                      <a:r>
                        <a:rPr lang="en-US" sz="1500" strike="noStrike" baseline="0" dirty="0"/>
                        <a:t> ad-hoc </a:t>
                      </a:r>
                      <a:endParaRPr lang="en-US" sz="1500" strike="noStrike" baseline="0" dirty="0" smtClean="0"/>
                    </a:p>
                  </a:txBody>
                  <a:tcPr/>
                </a:tc>
                <a:tc>
                  <a:txBody>
                    <a:bodyPr/>
                    <a:lstStyle/>
                    <a:p>
                      <a:r>
                        <a:rPr lang="en-US" sz="1500" strike="noStrike" baseline="0" dirty="0"/>
                        <a:t>Friday, </a:t>
                      </a:r>
                      <a:r>
                        <a:rPr lang="en-US" sz="1500" strike="noStrike" baseline="0" dirty="0" smtClean="0"/>
                        <a:t>28 April 2023</a:t>
                      </a:r>
                      <a:r>
                        <a:rPr lang="en-US" sz="1500" strike="noStrike" baseline="0" dirty="0"/>
                        <a:t>, 12:00pm ET to 1:00pm ET</a:t>
                      </a:r>
                    </a:p>
                  </a:txBody>
                  <a:tcPr/>
                </a:tc>
                <a:extLst>
                  <a:ext uri="{0D108BD9-81ED-4DB2-BD59-A6C34878D82A}">
                    <a16:rowId xmlns="" xmlns:a16="http://schemas.microsoft.com/office/drawing/2014/main"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smtClean="0"/>
              <a:t>April 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May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rPr>
              <a:t>An credited interim session</a:t>
            </a:r>
          </a:p>
          <a:p>
            <a:pPr marL="630238" marR="117475" lvl="1" indent="-230188" algn="just">
              <a:buFont typeface="Times New Roman" pitchFamily="16" charset="0"/>
              <a:buChar char="•"/>
              <a:tabLst>
                <a:tab pos="230188" algn="l"/>
              </a:tabLst>
            </a:pPr>
            <a:r>
              <a:rPr lang="en-US" sz="1400" dirty="0" smtClean="0"/>
              <a:t>Attendance </a:t>
            </a:r>
            <a:r>
              <a:rPr lang="en-US" sz="1400" dirty="0"/>
              <a:t>at the session will count towards voting right</a:t>
            </a:r>
            <a:endParaRPr lang="en-US" sz="14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18 February 2023</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Early Registration until </a:t>
            </a:r>
            <a:r>
              <a:rPr lang="en-US" sz="1400" strike="sngStrike" dirty="0" smtClean="0">
                <a:solidFill>
                  <a:schemeClr val="tx1"/>
                </a:solidFill>
                <a:latin typeface="Times New Roman" panose="02020603050405020304" pitchFamily="18" charset="0"/>
                <a:ea typeface="Times New Roman" panose="02020603050405020304" pitchFamily="18" charset="0"/>
              </a:rPr>
              <a:t>31 March 2023</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US$ 600.00</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Registration until </a:t>
            </a:r>
            <a:r>
              <a:rPr lang="en-US" sz="1400" dirty="0" smtClean="0">
                <a:solidFill>
                  <a:srgbClr val="FF0000"/>
                </a:solidFill>
                <a:latin typeface="Times New Roman" panose="02020603050405020304" pitchFamily="18" charset="0"/>
                <a:ea typeface="Times New Roman" panose="02020603050405020304" pitchFamily="18" charset="0"/>
              </a:rPr>
              <a:t>28 April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US$ 800.00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US$ 1000.00</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31 March 2023</a:t>
            </a:r>
            <a:r>
              <a:rPr lang="en-US" sz="1400" strike="sngStrike"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After </a:t>
            </a:r>
            <a:r>
              <a:rPr lang="en-US" sz="1400" dirty="0" smtClean="0">
                <a:solidFill>
                  <a:srgbClr val="FF0000"/>
                </a:solidFill>
                <a:latin typeface="Times New Roman" panose="02020603050405020304" pitchFamily="18" charset="0"/>
                <a:ea typeface="Times New Roman" panose="02020603050405020304" pitchFamily="18" charset="0"/>
              </a:rPr>
              <a:t>31 March 2023 </a:t>
            </a: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28 April 2023</a:t>
            </a:r>
            <a:r>
              <a:rPr lang="en-US" sz="1400" dirty="0">
                <a:solidFill>
                  <a:srgbClr val="FF0000"/>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a:t>Hilton Orlando Lake Buena Vista</a:t>
            </a:r>
            <a:r>
              <a:rPr lang="en-US" sz="1800" dirty="0" smtClean="0"/>
              <a:t>, Orlando, FL, </a:t>
            </a:r>
            <a:r>
              <a:rPr lang="en-US" sz="1800" dirty="0"/>
              <a:t>United States) </a:t>
            </a:r>
            <a:r>
              <a:rPr lang="en-US" sz="1800" spc="-5" dirty="0">
                <a:cs typeface="Arial"/>
              </a:rPr>
              <a:t>begins on </a:t>
            </a:r>
            <a:r>
              <a:rPr lang="en-US" sz="1800" spc="-5" dirty="0" smtClean="0">
                <a:cs typeface="Arial"/>
              </a:rPr>
              <a:t>18 February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rate: $US199.00 per night until the room block is sold out or 5pm ET, Friday, 17 February, 2023, whichever comes first.</a:t>
            </a: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Tree>
    <p:extLst>
      <p:ext uri="{BB962C8B-B14F-4D97-AF65-F5344CB8AC3E}">
        <p14:creationId xmlns:p14="http://schemas.microsoft.com/office/powerpoint/2010/main" val="35212574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July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19 April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Early </a:t>
            </a:r>
            <a:r>
              <a:rPr lang="en-US" sz="1400" dirty="0">
                <a:solidFill>
                  <a:schemeClr val="tx1"/>
                </a:solidFill>
                <a:latin typeface="Times New Roman" panose="02020603050405020304" pitchFamily="18" charset="0"/>
                <a:ea typeface="Times New Roman" panose="02020603050405020304" pitchFamily="18" charset="0"/>
              </a:rPr>
              <a:t>Registration until </a:t>
            </a:r>
            <a:r>
              <a:rPr lang="en-US" sz="1400" dirty="0" smtClean="0">
                <a:solidFill>
                  <a:schemeClr val="tx1"/>
                </a:solidFill>
                <a:latin typeface="Times New Roman" panose="02020603050405020304" pitchFamily="18" charset="0"/>
                <a:ea typeface="Times New Roman" panose="02020603050405020304" pitchFamily="18" charset="0"/>
              </a:rPr>
              <a:t>26 May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700.00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30 June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30 June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1300.00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26 May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26 May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30 June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30 June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err="1"/>
              <a:t>Estrel</a:t>
            </a:r>
            <a:r>
              <a:rPr lang="es-ES" sz="1800" dirty="0"/>
              <a:t> </a:t>
            </a:r>
            <a:r>
              <a:rPr lang="es-ES" sz="1800" dirty="0" err="1" smtClean="0"/>
              <a:t>Berlin</a:t>
            </a:r>
            <a:r>
              <a:rPr lang="es-ES" sz="1800" dirty="0" smtClean="0"/>
              <a:t>, </a:t>
            </a:r>
            <a:r>
              <a:rPr lang="es-ES" sz="1800" dirty="0" err="1" smtClean="0"/>
              <a:t>Berlin</a:t>
            </a:r>
            <a:r>
              <a:rPr lang="es-ES" sz="1800" dirty="0" smtClean="0"/>
              <a:t>, </a:t>
            </a:r>
            <a:r>
              <a:rPr lang="es-ES" sz="1800" dirty="0" err="1" smtClean="0"/>
              <a:t>Germany</a:t>
            </a:r>
            <a:r>
              <a:rPr lang="en-US" sz="1800" dirty="0" smtClean="0"/>
              <a:t>) </a:t>
            </a:r>
            <a:r>
              <a:rPr lang="en-US" sz="1800" spc="-5" dirty="0">
                <a:cs typeface="Arial"/>
              </a:rPr>
              <a:t>begins on </a:t>
            </a:r>
            <a:r>
              <a:rPr lang="en-US" sz="1800" spc="-5" dirty="0" smtClean="0">
                <a:cs typeface="Arial"/>
              </a:rPr>
              <a:t>19 April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Group rate deadline is 30 May 2023.</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Tree>
    <p:extLst>
      <p:ext uri="{BB962C8B-B14F-4D97-AF65-F5344CB8AC3E}">
        <p14:creationId xmlns:p14="http://schemas.microsoft.com/office/powerpoint/2010/main" val="8730185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19</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Voters</a:t>
            </a:r>
            <a:r>
              <a:rPr lang="en-US" sz="1600" spc="-5" dirty="0" smtClean="0">
                <a:solidFill>
                  <a:schemeClr val="tx1"/>
                </a:solidFill>
                <a:latin typeface="+mj-lt"/>
                <a:cs typeface="Arial"/>
              </a:rPr>
              <a:t>:  </a:t>
            </a:r>
            <a:r>
              <a:rPr lang="en-US" sz="1600" spc="-5" dirty="0" smtClean="0">
                <a:solidFill>
                  <a:schemeClr val="tx1"/>
                </a:solidFill>
                <a:latin typeface="+mj-lt"/>
                <a:cs typeface="Arial"/>
              </a:rPr>
              <a:t>18</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plenary/interim</a:t>
            </a:r>
          </a:p>
          <a:p>
            <a:pPr marL="630238" marR="117475" lvl="1" indent="-230188" algn="just">
              <a:buFont typeface="Times New Roman" pitchFamily="16" charset="0"/>
              <a:buChar char="•"/>
              <a:tabLst>
                <a:tab pos="230188" algn="l"/>
              </a:tabLst>
            </a:pPr>
            <a:r>
              <a:rPr lang="en-US" sz="1600" spc="-5" dirty="0">
                <a:cs typeface="Arial"/>
              </a:rPr>
              <a:t>IEEE 802 </a:t>
            </a:r>
            <a:r>
              <a:rPr lang="en-US" sz="1600" spc="-5" dirty="0" smtClean="0">
                <a:cs typeface="Arial"/>
              </a:rPr>
              <a:t>wireless interim from 14 to 19 May, 2023</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r>
              <a:rPr lang="en-US" sz="1600" spc="-5" dirty="0" smtClean="0">
                <a:latin typeface="+mj-lt"/>
                <a:cs typeface="Arial"/>
              </a:rPr>
              <a:t> </a:t>
            </a:r>
            <a:r>
              <a:rPr lang="en-US" sz="1600" spc="-5" dirty="0" smtClean="0">
                <a:latin typeface="+mj-lt"/>
                <a:cs typeface="Arial"/>
              </a:rPr>
              <a:t>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a:t>
            </a:r>
            <a:r>
              <a:rPr lang="en-US" sz="1600" spc="-5" dirty="0" smtClean="0">
                <a:latin typeface="+mj-lt"/>
                <a:cs typeface="Arial"/>
              </a:rPr>
              <a:t>15:58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April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(Self)</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(Self)</a:t>
            </a:r>
            <a:endParaRPr lang="en-US" altLang="en-US" sz="1600" dirty="0">
              <a:solidFill>
                <a:schemeClr val="tx1"/>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12 April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50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4</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13</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April </a:t>
            </a:r>
            <a:r>
              <a:rPr lang="en-US" dirty="0"/>
              <a:t>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April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April 2023</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April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April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a:t>
            </a:r>
            <a:r>
              <a:rPr lang="en-US" sz="1600" dirty="0" smtClean="0">
                <a:solidFill>
                  <a:srgbClr val="FF0000"/>
                </a:solidFill>
              </a:rPr>
              <a:t>IEEE SA </a:t>
            </a:r>
            <a:r>
              <a:rPr lang="en-US" sz="1600" dirty="0">
                <a:solidFill>
                  <a:srgbClr val="FF0000"/>
                </a:solidFill>
              </a:rPr>
              <a:t>Standards </a:t>
            </a:r>
            <a:r>
              <a:rPr lang="en-US" sz="1600">
                <a:solidFill>
                  <a:srgbClr val="FF0000"/>
                </a:solidFill>
              </a:rPr>
              <a:t>Board </a:t>
            </a:r>
            <a:r>
              <a:rPr lang="en-US" sz="1600" smtClean="0">
                <a:solidFill>
                  <a:srgbClr val="FF0000"/>
                </a:solidFill>
              </a:rPr>
              <a:t>Operations </a:t>
            </a:r>
            <a:r>
              <a:rPr lang="en-US" sz="1600" dirty="0">
                <a:solidFill>
                  <a:srgbClr val="FF0000"/>
                </a:solidFill>
              </a:rPr>
              <a:t>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a:t>
            </a:r>
            <a:r>
              <a:rPr lang="en-US" sz="1800" spc="-5" dirty="0" smtClean="0">
                <a:cs typeface="Arial"/>
              </a:rPr>
              <a:t>items</a:t>
            </a:r>
          </a:p>
          <a:p>
            <a:pPr marL="230188" marR="117475" indent="-230188" algn="just">
              <a:buFont typeface="Times New Roman" pitchFamily="16" charset="0"/>
              <a:buChar char="•"/>
              <a:tabLst>
                <a:tab pos="230188" algn="l"/>
              </a:tabLst>
            </a:pPr>
            <a:r>
              <a:rPr lang="en-US" sz="1800" dirty="0" smtClean="0"/>
              <a:t>FCC’s policy statement </a:t>
            </a:r>
            <a:r>
              <a:rPr lang="en-US" sz="1800" dirty="0"/>
              <a:t>of wireless receiver performance</a:t>
            </a: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Reminder:  Meeting schedule in the next 8 days</a:t>
            </a:r>
          </a:p>
          <a:p>
            <a:pPr marL="230188" marR="117475" indent="-230188" algn="just">
              <a:buFont typeface="Times New Roman" pitchFamily="16" charset="0"/>
              <a:buChar char="•"/>
              <a:tabLst>
                <a:tab pos="230188" algn="l"/>
              </a:tabLst>
            </a:pPr>
            <a:r>
              <a:rPr lang="en-US" sz="1800" spc="-5" dirty="0">
                <a:cs typeface="Arial"/>
              </a:rPr>
              <a:t>Reminder:  Meeting and hotel reservation for the </a:t>
            </a:r>
            <a:r>
              <a:rPr lang="en-US" sz="1800" spc="-5" dirty="0" smtClean="0">
                <a:cs typeface="Arial"/>
              </a:rPr>
              <a:t>2023 May interim </a:t>
            </a:r>
            <a:r>
              <a:rPr lang="en-US" sz="1800" spc="-5" smtClean="0">
                <a:cs typeface="Arial"/>
              </a:rPr>
              <a:t>and 2023 July plenary</a:t>
            </a:r>
            <a:endParaRPr lang="en-US" sz="1800" spc="-5" dirty="0">
              <a:cs typeface="Arial"/>
            </a:endParaRP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71768</TotalTime>
  <Words>1746</Words>
  <Application>Microsoft Office PowerPoint</Application>
  <PresentationFormat>Widescreen</PresentationFormat>
  <Paragraphs>351</Paragraphs>
  <Slides>18</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General discussion items (1)</vt:lpstr>
      <vt:lpstr>General discussion items (2)</vt:lpstr>
      <vt:lpstr>Meeting schedule in the next 8 days</vt:lpstr>
      <vt:lpstr>Meeting and hotel reservation for the 2023 May interim</vt:lpstr>
      <vt:lpstr>Meeting and hotel reservation for the 2023 July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18-23/0049r2</dc:title>
  <dc:creator/>
  <cp:keywords>20 April 2023</cp:keywords>
  <cp:lastModifiedBy>Edward Au</cp:lastModifiedBy>
  <cp:revision>5321</cp:revision>
  <cp:lastPrinted>1601-01-01T00:00:00Z</cp:lastPrinted>
  <dcterms:created xsi:type="dcterms:W3CDTF">2016-03-03T14:54:45Z</dcterms:created>
  <dcterms:modified xsi:type="dcterms:W3CDTF">2023-04-20T19:59:22Z</dcterms:modified>
  <cp:category>IEEE 802.18 RR-TAG agenda</cp:category>
</cp:coreProperties>
</file>