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2"/>
  </p:notesMasterIdLst>
  <p:handoutMasterIdLst>
    <p:handoutMasterId r:id="rId43"/>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1026" r:id="rId23"/>
    <p:sldId id="1027" r:id="rId24"/>
    <p:sldId id="1029" r:id="rId25"/>
    <p:sldId id="1028" r:id="rId26"/>
    <p:sldId id="1030" r:id="rId27"/>
    <p:sldId id="972" r:id="rId28"/>
    <p:sldId id="864" r:id="rId29"/>
    <p:sldId id="973" r:id="rId30"/>
    <p:sldId id="981" r:id="rId31"/>
    <p:sldId id="982" r:id="rId32"/>
    <p:sldId id="1024" r:id="rId33"/>
    <p:sldId id="1025" r:id="rId34"/>
    <p:sldId id="978" r:id="rId35"/>
    <p:sldId id="900" r:id="rId36"/>
    <p:sldId id="1016" r:id="rId37"/>
    <p:sldId id="1015" r:id="rId38"/>
    <p:sldId id="1021" r:id="rId39"/>
    <p:sldId id="887" r:id="rId40"/>
    <p:sldId id="888"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897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820096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957261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8250927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512180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98387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802.18-23/0046r4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033-02-0000-rr-tag-march-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mentor.ieee.org/802.18/documents?is_dcn=52&amp;is_group=0000&amp;is_year=2023"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join.gov.tw/policies/detail/90281604-5f51-4591-bbf6-4885842fb2b4" TargetMode="External"/><Relationship Id="rId5" Type="http://schemas.openxmlformats.org/officeDocument/2006/relationships/hyperlink" Target="https://join.gov.tw/policies/detail/bde426d7-55e2-4cd3-8873-4692fe04f607" TargetMode="External"/><Relationship Id="rId4" Type="http://schemas.openxmlformats.org/officeDocument/2006/relationships/hyperlink" Target="https://www.mic.gov.vn/pages/duthaovanban/danhsachduthaovanban.asp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92978A1.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ratchakitcha.soc.go.th/documents/140D100S0000000004000.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imda.gov.sg/Regulations-and-Licences/Regulations/consultations/Consultation-Papers/2023/Public-Consultation-on-Proposed-Allocation-of-6-GHz-Band" TargetMode="External"/><Relationship Id="rId4" Type="http://schemas.openxmlformats.org/officeDocument/2006/relationships/hyperlink" Target="https://ratchakitcha.soc.go.th/documents/140D100S0000000004200.pdf"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join.gov.tw/policies/detail/90281604-5f51-4591-bbf6-4885842fb2b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56-01-0000-proposed-response-to-moda-s-consultation-on-the-draft-amendment-of-table-of-radio-frequency-allocations-of-the-republic-of-china-taiwan.doc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5&amp;is_year=2023"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ings.travelclick.com/17417?groupID=3561866#/guestsandrooms"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Times New Roman" charset="0"/>
              </a:rPr>
              <a:t>2023 May </a:t>
            </a:r>
            <a:r>
              <a:rPr lang="en-US" dirty="0" smtClean="0">
                <a:latin typeface="Times New Roman" charset="0"/>
              </a:rPr>
              <a:t>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May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37"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s-ES" sz="1400" dirty="0" smtClean="0"/>
              <a:t>Hilton </a:t>
            </a:r>
            <a:r>
              <a:rPr lang="es-ES" sz="1400" dirty="0"/>
              <a:t>Orlando Lake Buena Vista</a:t>
            </a:r>
            <a:r>
              <a:rPr lang="en-US" sz="1400" spc="-5" dirty="0" smtClean="0">
                <a:latin typeface="+mj-lt"/>
                <a:cs typeface="Arial"/>
              </a:rPr>
              <a:t>, Orlando, Florida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0529534"/>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Camellia/Dogwood - Mezzanine</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Hibiscus – Mezzanine</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18-23/0045r2.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March 2023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March plenary session as </a:t>
            </a:r>
            <a:r>
              <a:rPr lang="en-US" sz="1800" spc="-5" dirty="0">
                <a:latin typeface="+mj-lt"/>
                <a:cs typeface="Arial"/>
              </a:rPr>
              <a:t>shown in the document </a:t>
            </a:r>
            <a:r>
              <a:rPr lang="en-US" sz="1800" spc="-5" dirty="0" smtClean="0">
                <a:latin typeface="+mj-lt"/>
                <a:cs typeface="Arial"/>
                <a:hlinkClick r:id="rId3"/>
              </a:rPr>
              <a:t>18-23/0033r2</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 June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Vietnam MIC:  </a:t>
            </a:r>
            <a:r>
              <a:rPr lang="en-GB" sz="1400" dirty="0">
                <a:hlinkClick r:id="rId4"/>
              </a:rPr>
              <a:t>Draft National Standard on Artificial Intelligence and Big Data</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8 June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Taiwan MODA:  </a:t>
            </a:r>
            <a:r>
              <a:rPr lang="en-GB" sz="1400" u="sng" dirty="0">
                <a:hlinkClick r:id="rId5"/>
              </a:rPr>
              <a:t>Draft amendment of “Radio Frequency Supply Plan”</a:t>
            </a:r>
            <a:endParaRPr lang="en-GB" sz="1400" u="sng" dirty="0"/>
          </a:p>
          <a:p>
            <a:pPr marL="1030288" marR="117475" lvl="2" indent="-230188" algn="just">
              <a:spcBef>
                <a:spcPts val="600"/>
              </a:spcBef>
              <a:buFont typeface="Times New Roman" pitchFamily="16" charset="0"/>
              <a:buChar char="•"/>
              <a:tabLst>
                <a:tab pos="230188" algn="l"/>
              </a:tabLst>
            </a:pPr>
            <a:r>
              <a:rPr lang="en-GB" sz="1400" dirty="0"/>
              <a:t>Taiwan MODA:  </a:t>
            </a:r>
            <a:r>
              <a:rPr lang="en-GB" sz="1400" u="sng" dirty="0">
                <a:hlinkClick r:id="rId6"/>
              </a:rPr>
              <a:t>Draft amendment of “Table of Radio Frequency Allocations of the Republic of China (Taiwan)”</a:t>
            </a:r>
            <a:endParaRPr lang="en-GB" sz="1400" u="sng" dirty="0"/>
          </a:p>
          <a:p>
            <a:pPr marL="1030288" marR="117475" lvl="2" indent="-230188" algn="just">
              <a:spcBef>
                <a:spcPts val="600"/>
              </a:spcBef>
              <a:buFont typeface="Times New Roman" pitchFamily="16" charset="0"/>
              <a:buChar char="•"/>
              <a:tabLst>
                <a:tab pos="230188" algn="l"/>
              </a:tabLst>
            </a:pPr>
            <a:r>
              <a:rPr lang="en-GB" sz="1400" dirty="0"/>
              <a:t>NOTE:  See </a:t>
            </a:r>
            <a:r>
              <a:rPr lang="en-GB" sz="1400" dirty="0">
                <a:hlinkClick r:id="rId7"/>
              </a:rPr>
              <a:t>18-23/0052</a:t>
            </a:r>
            <a:r>
              <a:rPr lang="en-GB" sz="1400" dirty="0"/>
              <a:t> for the unofficial translation of these two consultations</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EN 303 687 (6 GHz WAS/RLAN) started 29 March 2023 and will end 27 June 2023</a:t>
            </a:r>
            <a:r>
              <a:rPr lang="en-US" sz="1600" dirty="0" smtClean="0"/>
              <a:t>.</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May 2023 Open Commission Meeting</a:t>
            </a:r>
            <a:r>
              <a:rPr lang="en-US" sz="1600" dirty="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a:solidFill>
                  <a:schemeClr val="tx1"/>
                </a:solidFill>
              </a:rPr>
              <a:t>A </a:t>
            </a:r>
            <a:r>
              <a:rPr lang="en-US" sz="1400" dirty="0" smtClean="0">
                <a:solidFill>
                  <a:schemeClr val="tx1"/>
                </a:solidFill>
                <a:hlinkClick r:id="rId4"/>
              </a:rPr>
              <a:t>draft Report and order</a:t>
            </a:r>
            <a:r>
              <a:rPr lang="en-US" sz="1400" dirty="0" smtClean="0">
                <a:solidFill>
                  <a:schemeClr val="tx1"/>
                </a:solidFill>
              </a:rPr>
              <a:t> </a:t>
            </a:r>
            <a:r>
              <a:rPr lang="en-US" sz="1400" dirty="0">
                <a:solidFill>
                  <a:schemeClr val="tx1"/>
                </a:solidFill>
              </a:rPr>
              <a:t>“</a:t>
            </a:r>
            <a:r>
              <a:rPr lang="en-US" sz="1400" dirty="0"/>
              <a:t>Allowing Expanded Flexibility and Opportunities for Unlicensed Operations in the 60 GHz Band Report and Order, ET Docket No. 21-264” is included as a tentative agenda item</a:t>
            </a:r>
            <a:r>
              <a:rPr lang="en-US" sz="14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28 April 2023, Thailand NBTC </a:t>
            </a:r>
            <a:r>
              <a:rPr lang="en-US" sz="1600" dirty="0" smtClean="0">
                <a:solidFill>
                  <a:schemeClr val="tx1"/>
                </a:solidFill>
                <a:hlinkClick r:id="rId3"/>
              </a:rPr>
              <a:t>published</a:t>
            </a:r>
            <a:r>
              <a:rPr lang="en-US" sz="1600" dirty="0" smtClean="0">
                <a:solidFill>
                  <a:schemeClr val="tx1"/>
                </a:solidFill>
              </a:rPr>
              <a:t> its decision to allow 5925 MHz to 6425 MHz for RLAN use.  The technical standards, </a:t>
            </a:r>
            <a:r>
              <a:rPr lang="en-US" sz="1600" dirty="0" smtClean="0">
                <a:solidFill>
                  <a:schemeClr val="tx1"/>
                </a:solidFill>
                <a:hlinkClick r:id="rId4"/>
              </a:rPr>
              <a:t>NBTC TU 1039-2566</a:t>
            </a:r>
            <a:r>
              <a:rPr lang="en-US" sz="1600" dirty="0" smtClean="0">
                <a:solidFill>
                  <a:schemeClr val="tx1"/>
                </a:solidFill>
              </a:rPr>
              <a:t>, is also available.</a:t>
            </a:r>
          </a:p>
          <a:p>
            <a:pPr marL="1030288" marR="117475" lvl="2" indent="-230188" algn="just">
              <a:buClrTx/>
              <a:buFont typeface="Times New Roman" pitchFamily="16" charset="0"/>
              <a:buChar char="•"/>
              <a:tabLst>
                <a:tab pos="230188" algn="l"/>
              </a:tabLst>
            </a:pPr>
            <a:r>
              <a:rPr lang="en-US" sz="1600" dirty="0" smtClean="0">
                <a:solidFill>
                  <a:schemeClr val="tx1"/>
                </a:solidFill>
              </a:rPr>
              <a:t>On 12 May 2023, Singapore IMDA </a:t>
            </a:r>
            <a:r>
              <a:rPr lang="en-US" sz="1600" dirty="0" smtClean="0">
                <a:solidFill>
                  <a:schemeClr val="tx1"/>
                </a:solidFill>
                <a:hlinkClick r:id="rId5"/>
              </a:rPr>
              <a:t>published</a:t>
            </a:r>
            <a:r>
              <a:rPr lang="en-US" sz="1600" dirty="0" smtClean="0">
                <a:solidFill>
                  <a:schemeClr val="tx1"/>
                </a:solidFill>
              </a:rPr>
              <a:t> its decision on </a:t>
            </a:r>
            <a:r>
              <a:rPr lang="en-US" sz="1600" dirty="0"/>
              <a:t>the proposed allocation of the 6 GHz band in </a:t>
            </a:r>
            <a:r>
              <a:rPr lang="en-US" sz="1600" dirty="0" smtClean="0"/>
              <a:t>Singapore for RLAN/Wi-Fi use.</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Taiwan MODA’s consultation on lower 6 </a:t>
            </a:r>
            <a:r>
              <a:rPr lang="en-US" sz="2800" smtClean="0">
                <a:solidFill>
                  <a:srgbClr val="0070C0"/>
                </a:solidFill>
              </a:rPr>
              <a:t>GHz band</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Draft amendment of “</a:t>
            </a:r>
            <a:r>
              <a:rPr lang="en-US" sz="1800" dirty="0"/>
              <a:t>Table of Radio Frequency Allocations of the Republic of China (Taiwan)</a:t>
            </a:r>
            <a:r>
              <a:rPr lang="en-US" sz="1800" spc="-5" dirty="0" smtClean="0">
                <a:solidFill>
                  <a:schemeClr val="tx1"/>
                </a:solidFill>
                <a:cs typeface="Arial"/>
              </a:rPr>
              <a:t>” </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24 April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26 June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8 June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join.gov.tw/policies/detail/90281604-5f51-4591-bbf6-4885842fb2b4</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18-23/0056r1</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May 2023</a:t>
            </a:r>
            <a:endParaRPr lang="en-GB" dirty="0"/>
          </a:p>
        </p:txBody>
      </p:sp>
    </p:spTree>
    <p:extLst>
      <p:ext uri="{BB962C8B-B14F-4D97-AF65-F5344CB8AC3E}">
        <p14:creationId xmlns:p14="http://schemas.microsoft.com/office/powerpoint/2010/main" val="37919453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inquiry on hotel room booking rate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b="0" dirty="0" smtClean="0"/>
              <a:t>IEEE 802 WCSC would like to understand </a:t>
            </a:r>
            <a:r>
              <a:rPr lang="en-US" sz="1800" b="0" dirty="0"/>
              <a:t>if </a:t>
            </a:r>
            <a:r>
              <a:rPr lang="en-US" sz="1800" b="0" dirty="0" smtClean="0"/>
              <a:t>any participant </a:t>
            </a:r>
            <a:r>
              <a:rPr lang="en-US" sz="1800" b="0" dirty="0"/>
              <a:t>used another source to book their hotel </a:t>
            </a:r>
            <a:r>
              <a:rPr lang="en-US" sz="1800" b="0" dirty="0" smtClean="0"/>
              <a:t>reservation this week. </a:t>
            </a:r>
            <a:r>
              <a:rPr lang="en-US" sz="1800" b="0" dirty="0"/>
              <a:t> </a:t>
            </a:r>
            <a:r>
              <a:rPr lang="en-US" sz="1800" b="0" dirty="0" smtClean="0"/>
              <a:t> If </a:t>
            </a:r>
            <a:r>
              <a:rPr lang="en-US" sz="1800" b="0" dirty="0"/>
              <a:t>so, </a:t>
            </a:r>
            <a:r>
              <a:rPr lang="en-US" sz="1800" b="0" dirty="0" smtClean="0"/>
              <a:t>please let us know so </a:t>
            </a:r>
            <a:r>
              <a:rPr lang="en-US" sz="1800" b="0" dirty="0"/>
              <a:t>IEEE 802 can get credit for their booking.  </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May 2023</a:t>
            </a:r>
            <a:endParaRPr lang="en-GB" dirty="0"/>
          </a:p>
        </p:txBody>
      </p:sp>
    </p:spTree>
    <p:extLst>
      <p:ext uri="{BB962C8B-B14F-4D97-AF65-F5344CB8AC3E}">
        <p14:creationId xmlns:p14="http://schemas.microsoft.com/office/powerpoint/2010/main" val="437483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18 May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18 May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r>
              <a:rPr lang="en-US" sz="1600" spc="-5" dirty="0">
                <a:cs typeface="Arial"/>
              </a:rPr>
              <a:t>11:55am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May IEEE 802 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May 2023 to 19 May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web.cvent.com/event/c8c74da9-42ef-4650-bbf6-d33d40c6bedc/summary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18-23/0045r2.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smtClean="0"/>
              <a:t>May interim:</a:t>
            </a:r>
            <a:r>
              <a:rPr lang="en-US" sz="1800" smtClean="0"/>
              <a:t>  </a:t>
            </a:r>
            <a:r>
              <a:rPr lang="en-US" sz="1800" dirty="0" smtClean="0"/>
              <a:t>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Introduction about APT</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Edward Au (Huawei)</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18-23/0055</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5341347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25 May</a:t>
                      </a:r>
                      <a:r>
                        <a:rPr lang="en-US" sz="1500" dirty="0" smtClean="0"/>
                        <a:t> 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26 </a:t>
                      </a:r>
                      <a:r>
                        <a:rPr lang="en-US" sz="1500" dirty="0" smtClean="0"/>
                        <a:t>May 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July plenary</a:t>
                      </a:r>
                      <a:endParaRPr lang="en-US" sz="1500" dirty="0"/>
                    </a:p>
                  </a:txBody>
                  <a:tcPr/>
                </a:tc>
                <a:tc>
                  <a:txBody>
                    <a:bodyPr/>
                    <a:lstStyle/>
                    <a:p>
                      <a:r>
                        <a:rPr lang="en-US" sz="1500" dirty="0" smtClean="0"/>
                        <a:t>Tuesday AM2 on 11 July </a:t>
                      </a:r>
                      <a:r>
                        <a:rPr lang="en-US" sz="1500" baseline="0" dirty="0" smtClean="0"/>
                        <a:t>2023</a:t>
                      </a:r>
                      <a:r>
                        <a:rPr lang="en-US" sz="1500" dirty="0" smtClean="0"/>
                        <a:t>, </a:t>
                      </a:r>
                    </a:p>
                    <a:p>
                      <a:r>
                        <a:rPr lang="en-US" sz="1500" dirty="0" smtClean="0"/>
                        <a:t>Thursday AM1 on 13 July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July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19 April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26 May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700.00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1300.00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26 May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26 May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err="1"/>
              <a:t>Estrel</a:t>
            </a:r>
            <a:r>
              <a:rPr lang="es-ES" sz="1800" dirty="0"/>
              <a:t> </a:t>
            </a:r>
            <a:r>
              <a:rPr lang="es-ES" sz="1800" dirty="0" err="1" smtClean="0"/>
              <a:t>Berlin</a:t>
            </a:r>
            <a:r>
              <a:rPr lang="es-ES" sz="1800" dirty="0" smtClean="0"/>
              <a:t>, </a:t>
            </a:r>
            <a:r>
              <a:rPr lang="es-ES" sz="1800" dirty="0" err="1" smtClean="0"/>
              <a:t>Berlin</a:t>
            </a:r>
            <a:r>
              <a:rPr lang="es-ES" sz="1800" dirty="0" smtClean="0"/>
              <a:t>, </a:t>
            </a:r>
            <a:r>
              <a:rPr lang="es-ES" sz="1800" dirty="0" err="1" smtClean="0"/>
              <a:t>Germany</a:t>
            </a:r>
            <a:r>
              <a:rPr lang="en-US" sz="1800" dirty="0" smtClean="0"/>
              <a:t>) </a:t>
            </a:r>
            <a:r>
              <a:rPr lang="en-US" sz="1800" spc="-5" dirty="0">
                <a:cs typeface="Arial"/>
              </a:rPr>
              <a:t>begins on </a:t>
            </a:r>
            <a:r>
              <a:rPr lang="en-US" sz="1800" spc="-5" dirty="0" smtClean="0">
                <a:cs typeface="Arial"/>
              </a:rPr>
              <a:t>19 April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deadline is 30 May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36335424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  </a:t>
            </a:r>
            <a:r>
              <a:rPr lang="en-US" sz="1800" dirty="0" smtClean="0"/>
              <a:t>The </a:t>
            </a:r>
            <a:r>
              <a:rPr lang="en-US" sz="1800" dirty="0"/>
              <a:t>2023 July </a:t>
            </a:r>
            <a:r>
              <a:rPr lang="en-US" sz="1800" dirty="0" smtClean="0"/>
              <a:t>plenary session </a:t>
            </a:r>
            <a:r>
              <a:rPr lang="en-US" sz="1800" dirty="0"/>
              <a:t>is held as a mixed-mode </a:t>
            </a:r>
            <a:r>
              <a:rPr lang="en-US" sz="1800" dirty="0" smtClean="0"/>
              <a:t>session. Will </a:t>
            </a:r>
            <a:r>
              <a:rPr lang="en-US" sz="1800" dirty="0"/>
              <a:t>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Abstain</a:t>
            </a:r>
            <a:r>
              <a:rPr lang="en-US" sz="1600" b="0" dirty="0" smtClean="0"/>
              <a:t>:</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9605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2:  </a:t>
            </a:r>
            <a:r>
              <a:rPr lang="en-US" sz="1800" dirty="0" smtClean="0"/>
              <a:t>The </a:t>
            </a:r>
            <a:r>
              <a:rPr lang="en-US" sz="1800" dirty="0"/>
              <a:t>2023 </a:t>
            </a:r>
            <a:r>
              <a:rPr lang="en-US" sz="1800" dirty="0" smtClean="0"/>
              <a:t>September wireless interim session </a:t>
            </a:r>
            <a:r>
              <a:rPr lang="en-US" sz="1800" dirty="0"/>
              <a:t>is held as a mixed-mode </a:t>
            </a:r>
            <a:r>
              <a:rPr lang="en-US" sz="1800" dirty="0" smtClean="0"/>
              <a:t>session. </a:t>
            </a:r>
            <a:r>
              <a:rPr lang="en-US" sz="1800" smtClean="0"/>
              <a:t>Will </a:t>
            </a:r>
            <a:r>
              <a:rPr lang="en-US" sz="1800" dirty="0"/>
              <a:t>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Abstain</a:t>
            </a:r>
            <a:r>
              <a:rPr lang="en-US" sz="1600" b="0" dirty="0" smtClean="0"/>
              <a:t>:</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8474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69096</TotalTime>
  <Words>2357</Words>
  <Application>Microsoft Office PowerPoint</Application>
  <PresentationFormat>Widescreen</PresentationFormat>
  <Paragraphs>477</Paragraphs>
  <Slides>40</Slides>
  <Notes>24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9" baseType="lpstr">
      <vt:lpstr>Arial Unicode MS</vt:lpstr>
      <vt:lpstr>Monotype Sorts</vt:lpstr>
      <vt:lpstr>MS Gothic</vt:lpstr>
      <vt:lpstr>MS PGothic</vt:lpstr>
      <vt:lpstr>Arial</vt:lpstr>
      <vt:lpstr>Calibri</vt:lpstr>
      <vt:lpstr>Times New Roman</vt:lpstr>
      <vt:lpstr>Office Theme</vt:lpstr>
      <vt:lpstr>Document</vt:lpstr>
      <vt:lpstr>2023 May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March 2023 plenary minutes</vt:lpstr>
      <vt:lpstr>PowerPoint Presentation</vt:lpstr>
      <vt:lpstr>Status of ongoing consultations</vt:lpstr>
      <vt:lpstr>General discussion items (1)</vt:lpstr>
      <vt:lpstr>General discussion items (2)</vt:lpstr>
      <vt:lpstr>PowerPoint Presentation</vt:lpstr>
      <vt:lpstr>Taiwan MODA’s consultation on lower 6 GHz band</vt:lpstr>
      <vt:lpstr>An inquiry on hotel room booking rate</vt:lpstr>
      <vt:lpstr>PowerPoint Presentation</vt:lpstr>
      <vt:lpstr>Recess until Thursday AM1, 18 May 2023</vt:lpstr>
      <vt:lpstr>PowerPoint Presentation</vt:lpstr>
      <vt:lpstr>PowerPoint Presentation</vt:lpstr>
      <vt:lpstr>Review and approve the 802.18 closing agenda</vt:lpstr>
      <vt:lpstr>PowerPoint Presentation</vt:lpstr>
      <vt:lpstr>Enrichment activities</vt:lpstr>
      <vt:lpstr>PowerPoint Presentation</vt:lpstr>
      <vt:lpstr>Future RR-TAG meetings</vt:lpstr>
      <vt:lpstr>Meeting and hotel reservation for the 2023 July plenary</vt:lpstr>
      <vt:lpstr>Type of participation for the 2023 July plenary</vt:lpstr>
      <vt:lpstr>Type of participation for the 2023 September wireless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18-23/0046r4</dc:title>
  <dc:creator>Edward Au</dc:creator>
  <cp:keywords>2023 May RR-TAG Supplementary Materials</cp:keywords>
  <cp:lastModifiedBy>Edward Au</cp:lastModifiedBy>
  <cp:revision>4874</cp:revision>
  <cp:lastPrinted>1601-01-01T00:00:00Z</cp:lastPrinted>
  <dcterms:created xsi:type="dcterms:W3CDTF">2016-03-03T14:54:45Z</dcterms:created>
  <dcterms:modified xsi:type="dcterms:W3CDTF">2023-05-17T22:10:44Z</dcterms:modified>
  <cp:category>IEEE 802.18 RR-TAG </cp:category>
</cp:coreProperties>
</file>