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45"/>
  </p:notesMasterIdLst>
  <p:handoutMasterIdLst>
    <p:handoutMasterId r:id="rId46"/>
  </p:handoutMasterIdLst>
  <p:sldIdLst>
    <p:sldId id="256" r:id="rId2"/>
    <p:sldId id="962" r:id="rId3"/>
    <p:sldId id="892" r:id="rId4"/>
    <p:sldId id="961" r:id="rId5"/>
    <p:sldId id="857" r:id="rId6"/>
    <p:sldId id="329" r:id="rId7"/>
    <p:sldId id="604" r:id="rId8"/>
    <p:sldId id="624" r:id="rId9"/>
    <p:sldId id="605" r:id="rId10"/>
    <p:sldId id="963" r:id="rId11"/>
    <p:sldId id="843" r:id="rId12"/>
    <p:sldId id="923" r:id="rId13"/>
    <p:sldId id="947" r:id="rId14"/>
    <p:sldId id="914" r:id="rId15"/>
    <p:sldId id="971" r:id="rId16"/>
    <p:sldId id="979" r:id="rId17"/>
    <p:sldId id="980" r:id="rId18"/>
    <p:sldId id="966" r:id="rId19"/>
    <p:sldId id="845" r:id="rId20"/>
    <p:sldId id="970" r:id="rId21"/>
    <p:sldId id="933" r:id="rId22"/>
    <p:sldId id="1026" r:id="rId23"/>
    <p:sldId id="1027" r:id="rId24"/>
    <p:sldId id="1029" r:id="rId25"/>
    <p:sldId id="1028" r:id="rId26"/>
    <p:sldId id="1030" r:id="rId27"/>
    <p:sldId id="972" r:id="rId28"/>
    <p:sldId id="864" r:id="rId29"/>
    <p:sldId id="973" r:id="rId30"/>
    <p:sldId id="981" r:id="rId31"/>
    <p:sldId id="982" r:id="rId32"/>
    <p:sldId id="992" r:id="rId33"/>
    <p:sldId id="993" r:id="rId34"/>
    <p:sldId id="996" r:id="rId35"/>
    <p:sldId id="1024" r:id="rId36"/>
    <p:sldId id="1025" r:id="rId37"/>
    <p:sldId id="978" r:id="rId38"/>
    <p:sldId id="900" r:id="rId39"/>
    <p:sldId id="1016" r:id="rId40"/>
    <p:sldId id="1015" r:id="rId41"/>
    <p:sldId id="1021" r:id="rId42"/>
    <p:sldId id="887" r:id="rId43"/>
    <p:sldId id="888" r:id="rId4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00000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732" autoAdjust="0"/>
    <p:restoredTop sz="87424" autoAdjust="0"/>
  </p:normalViewPr>
  <p:slideViewPr>
    <p:cSldViewPr>
      <p:cViewPr varScale="1">
        <p:scale>
          <a:sx n="74" d="100"/>
          <a:sy n="74" d="100"/>
        </p:scale>
        <p:origin x="1301" y="72"/>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00" d="100"/>
        <a:sy n="100" d="100"/>
      </p:scale>
      <p:origin x="0" y="-5525"/>
    </p:cViewPr>
  </p:sorterViewPr>
  <p:notesViewPr>
    <p:cSldViewPr>
      <p:cViewPr varScale="1">
        <p:scale>
          <a:sx n="64" d="100"/>
          <a:sy n="64" d="100"/>
        </p:scale>
        <p:origin x="3101" y="77"/>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commentAuthors" Target="commentAuthors.xml"/><Relationship Id="rId50"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5/15/2023</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9082182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6165229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4941218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30843303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8200967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sz="1200" b="0" i="0" kern="1200" dirty="0" smtClean="0">
                <a:solidFill>
                  <a:srgbClr val="000000"/>
                </a:solidFill>
                <a:effectLst/>
                <a:latin typeface="Times New Roman" pitchFamily="16" charset="0"/>
                <a:ea typeface="+mn-ea"/>
                <a:cs typeface="+mn-cs"/>
              </a:rPr>
              <a:t/>
            </a:r>
            <a:br>
              <a:rPr lang="en-US" sz="1200" b="0" i="0" kern="1200" dirty="0" smtClean="0">
                <a:solidFill>
                  <a:srgbClr val="000000"/>
                </a:solidFill>
                <a:effectLst/>
                <a:latin typeface="Times New Roman" pitchFamily="16" charset="0"/>
                <a:ea typeface="+mn-ea"/>
                <a:cs typeface="+mn-cs"/>
              </a:rPr>
            </a:b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9572612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28821303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26650030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41951498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509243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065563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24878630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312751431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82509272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5121806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41</a:t>
            </a:fld>
            <a:endParaRPr lang="en-US" dirty="0"/>
          </a:p>
        </p:txBody>
      </p:sp>
    </p:spTree>
    <p:extLst>
      <p:ext uri="{BB962C8B-B14F-4D97-AF65-F5344CB8AC3E}">
        <p14:creationId xmlns:p14="http://schemas.microsoft.com/office/powerpoint/2010/main" val="119838715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42</a:t>
            </a:fld>
            <a:endParaRPr lang="en-US" dirty="0"/>
          </a:p>
        </p:txBody>
      </p:sp>
    </p:spTree>
    <p:extLst>
      <p:ext uri="{BB962C8B-B14F-4D97-AF65-F5344CB8AC3E}">
        <p14:creationId xmlns:p14="http://schemas.microsoft.com/office/powerpoint/2010/main" val="38337862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43</a:t>
            </a:fld>
            <a:endParaRPr lang="en-US" dirty="0"/>
          </a:p>
        </p:txBody>
      </p:sp>
    </p:spTree>
    <p:extLst>
      <p:ext uri="{BB962C8B-B14F-4D97-AF65-F5344CB8AC3E}">
        <p14:creationId xmlns:p14="http://schemas.microsoft.com/office/powerpoint/2010/main" val="1850805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5</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5</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477564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6</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6</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3991332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688466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4089591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1687612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24381216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2023</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May 2023</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May 2023</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719233"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2"/>
            <a:ext cx="4497916" cy="369332"/>
          </a:xfrm>
          <a:prstGeom prst="rect">
            <a:avLst/>
          </a:prstGeom>
          <a:noFill/>
          <a:ln w="9525">
            <a:noFill/>
            <a:round/>
            <a:headEnd/>
            <a:tailEnd/>
          </a:ln>
          <a:effectLst/>
        </p:spPr>
        <p:txBody>
          <a:bodyPr wrap="squar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chemeClr val="tx1"/>
                </a:solidFill>
              </a:rPr>
              <a:t>Agenda / </a:t>
            </a:r>
            <a:r>
              <a:rPr lang="en-US" sz="1200" b="0" i="0" kern="1200" dirty="0" smtClean="0">
                <a:solidFill>
                  <a:schemeClr val="tx1"/>
                </a:solidFill>
                <a:effectLst/>
                <a:latin typeface="Times New Roman" pitchFamily="16" charset="0"/>
                <a:ea typeface="MS Gothic" charset="-128"/>
                <a:cs typeface="+mn-cs"/>
              </a:rPr>
              <a:t>Registration is required to attend this meeting </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b="0" i="0" kern="1200" dirty="0" smtClean="0">
                <a:solidFill>
                  <a:schemeClr val="tx1"/>
                </a:solidFill>
                <a:effectLst/>
                <a:latin typeface="Times New Roman" pitchFamily="16" charset="0"/>
                <a:ea typeface="MS Gothic" charset="-128"/>
                <a:cs typeface="+mn-cs"/>
              </a:rPr>
              <a:t>and to receive attendance credit</a:t>
            </a:r>
            <a:endParaRPr lang="en-GB" sz="1200" dirty="0">
              <a:solidFill>
                <a:schemeClr val="tx1"/>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802.18-23/0046r2</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imat.ieee.org/my-site/hom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23/ec-23-0025-00-00EC-2023-march-ieee-802-mixed-mode-plenary-meeting-av-training-atlanta.pptx"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calendar.google.com/calendar/u/0/embed?src=c2gedttabtbj4bps23j4847004@group.calendar.google.com&amp;ctz=America/New_York&amp;pli=1" TargetMode="External"/><Relationship Id="rId4" Type="http://schemas.openxmlformats.org/officeDocument/2006/relationships/hyperlink" Target="https://mentor.ieee.org/802.18/documents?is_dcn=38&amp;is_year=2016"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23/18-23-0033-02-0000-rr-tag-march-2023-plenary-minute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mentor.ieee.org/802.18/documents?is_dcn=35&amp;is_year=2022" TargetMode="External"/><Relationship Id="rId7" Type="http://schemas.openxmlformats.org/officeDocument/2006/relationships/hyperlink" Target="https://mentor.ieee.org/802.18/documents?is_dcn=52&amp;is_group=0000&amp;is_year=2023"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join.gov.tw/policies/detail/90281604-5f51-4591-bbf6-4885842fb2b4" TargetMode="External"/><Relationship Id="rId5" Type="http://schemas.openxmlformats.org/officeDocument/2006/relationships/hyperlink" Target="https://join.gov.tw/policies/detail/bde426d7-55e2-4cd3-8873-4692fe04f607" TargetMode="External"/><Relationship Id="rId4" Type="http://schemas.openxmlformats.org/officeDocument/2006/relationships/hyperlink" Target="https://www.mic.gov.vn/pages/duthaovanban/danhsachduthaovanban.asp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www.fcc.gov/news-events/events/2023/05/may-2023-open-commission-meeting"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docs.fcc.gov/public/attachments/DOC-392978A1.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ratchakitcha.soc.go.th/documents/140D100S0000000004000.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www.imda.gov.sg/Regulations-and-Licences/Regulations/consultations/Consultation-Papers/2023/Public-Consultation-on-Proposed-Allocation-of-6-GHz-Band" TargetMode="External"/><Relationship Id="rId4" Type="http://schemas.openxmlformats.org/officeDocument/2006/relationships/hyperlink" Target="https://ratchakitcha.soc.go.th/documents/140D100S0000000004200.pdf" TargetMode="Externa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join.gov.tw/policies/detail/90281604-5f51-4591-bbf6-4885842fb2b4"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cn/23/18-23-0056-00-0000-proposed-response-to-moda-s-consultation-on-the-draft-amendment-of-table-of-radio-frequency-allocations-of-the-republic-of-china-taiwan.docx" TargetMode="Externa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8/documents?is_dcn=38&amp;is_year=2016"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calendar.google.com/calendar/u/0/embed?src=c2gedttabtbj4bps23j4847004@group.calendar.google.com&amp;ctz=America/New_York&amp;pli=1" TargetMode="Externa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eb.cvent.com/event/c8c74da9-42ef-4650-bbf6-d33d40c6bedc/summary"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https://imat.ieee.org/my-site/home" TargetMode="Externa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fcc.gov/news-events/events/2023/05/may-2023-open-commission-meeting" TargetMode="External"/><Relationship Id="rId2" Type="http://schemas.openxmlformats.org/officeDocument/2006/relationships/notesSlide" Target="../notesSlides/notesSlide18.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docs.fcc.gov/public/attachments/DOC-392978A1.pdf" TargetMode="Externa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mentor.ieee.org/802.18/documents?is_dcn=54&amp;is_year=2023"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mentor.ieee.org/802.18/documents?is_dcn=55&amp;is_year=2023" TargetMode="External"/></Relationships>
</file>

<file path=ppt/slides/_rels/slide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xml"/><Relationship Id="rId5" Type="http://schemas.openxmlformats.org/officeDocument/2006/relationships/hyperlink" Target="https://calendar.google.com/calendar/u/0/embed?src=c2gedttabtbj4bps23j4847004@group.calendar.google.com&amp;ctz=America/New_York" TargetMode="External"/><Relationship Id="rId4" Type="http://schemas.openxmlformats.org/officeDocument/2006/relationships/hyperlink" Target="https://mentor.ieee.org/802.18/documents?is_dcn=38&amp;is_year=2016"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s://web.cvent.com/event/c50eaa77-9484-4a50-9d20-378149a0ecb6/summary" TargetMode="External"/><Relationship Id="rId2" Type="http://schemas.openxmlformats.org/officeDocument/2006/relationships/notesSlide" Target="../notesSlides/notesSlide2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s://bookings.travelclick.com/17417?groupID=3561866#/guestsandrooms"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hyperlink" Target="https://standards.ieee.org/about/policies/opman/" TargetMode="External"/><Relationship Id="rId3" Type="http://schemas.openxmlformats.org/officeDocument/2006/relationships/hyperlink" Target="https://standards.ieee.org/faqs/affiliation/" TargetMode="External"/><Relationship Id="rId7" Type="http://schemas.openxmlformats.org/officeDocument/2006/relationships/hyperlink" Target="https://standards.ieee.org/faqs/copyrights/#1"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standards.ieee.org/about/sasb/patcom/materials.html" TargetMode="External"/><Relationship Id="rId5" Type="http://schemas.openxmlformats.org/officeDocument/2006/relationships/hyperlink" Target="http://www.ieee802.org/devdocs.shtml" TargetMode="External"/><Relationship Id="rId4" Type="http://schemas.openxmlformats.org/officeDocument/2006/relationships/hyperlink" Target="https://standards.ieee.org/wp-content/uploads/2022/02/antitrust.pdf" TargetMode="External"/><Relationship Id="rId9"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antitrust.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hyperlink" Target="mailto:patcom@ieee.org"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hyperlink" Target="http://www.ieee.org/about/corporate/governanc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tandards.ieee.org/about/policies/bylaws/"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36550"/>
            <a:ext cx="2303451" cy="273050"/>
          </a:xfrm>
        </p:spPr>
        <p:txBody>
          <a:bodyPr/>
          <a:lstStyle/>
          <a:p>
            <a:r>
              <a:rPr lang="en-US" dirty="0" smtClean="0"/>
              <a:t>May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2895600" y="1435894"/>
            <a:ext cx="8529655"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mtClean="0">
                <a:latin typeface="Times New Roman" charset="0"/>
              </a:rPr>
              <a:t>2023 May </a:t>
            </a:r>
            <a:r>
              <a:rPr lang="en-US" dirty="0" smtClean="0">
                <a:latin typeface="Times New Roman" charset="0"/>
              </a:rPr>
              <a:t>RR-TAG </a:t>
            </a:r>
            <a:br>
              <a:rPr lang="en-US" dirty="0" smtClean="0">
                <a:latin typeface="Times New Roman" charset="0"/>
              </a:rPr>
            </a:br>
            <a:r>
              <a:rPr lang="en-US" dirty="0" smtClean="0">
                <a:latin typeface="Times New Roman" charset="0"/>
              </a:rPr>
              <a:t>Supplementary Materials</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16 May 2023</a:t>
            </a:r>
            <a:endParaRPr lang="en-GB" sz="2000" b="0" dirty="0"/>
          </a:p>
        </p:txBody>
      </p:sp>
      <p:sp>
        <p:nvSpPr>
          <p:cNvPr id="3076" name="Rectangle 4"/>
          <p:cNvSpPr>
            <a:spLocks noChangeArrowheads="1"/>
          </p:cNvSpPr>
          <p:nvPr/>
        </p:nvSpPr>
        <p:spPr bwMode="auto">
          <a:xfrm>
            <a:off x="2556746"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a:solidFill>
                  <a:srgbClr val="000000"/>
                </a:solidFill>
              </a:rPr>
              <a:t>Authors:</a:t>
            </a:r>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11" name="Object 11"/>
          <p:cNvGraphicFramePr>
            <a:graphicFrameLocks noChangeAspect="1"/>
          </p:cNvGraphicFramePr>
          <p:nvPr>
            <p:extLst>
              <p:ext uri="{D42A27DB-BD31-4B8C-83A1-F6EECF244321}">
                <p14:modId xmlns:p14="http://schemas.microsoft.com/office/powerpoint/2010/main" val="287328391"/>
              </p:ext>
            </p:extLst>
          </p:nvPr>
        </p:nvGraphicFramePr>
        <p:xfrm>
          <a:off x="2514600" y="4191000"/>
          <a:ext cx="9115425" cy="4800600"/>
        </p:xfrm>
        <a:graphic>
          <a:graphicData uri="http://schemas.openxmlformats.org/presentationml/2006/ole">
            <mc:AlternateContent xmlns:mc="http://schemas.openxmlformats.org/markup-compatibility/2006">
              <mc:Choice xmlns:v="urn:schemas-microsoft-com:vml" Requires="v">
                <p:oleObj spid="_x0000_s3032" name="Document" r:id="rId5" imgW="8284803" imgH="4499241" progId="Word.Document.8">
                  <p:embed/>
                </p:oleObj>
              </mc:Choice>
              <mc:Fallback>
                <p:oleObj name="Document" r:id="rId5" imgW="8284803" imgH="4499241" progId="Word.Document.8">
                  <p:embed/>
                  <p:pic>
                    <p:nvPicPr>
                      <p:cNvPr id="0" name=""/>
                      <p:cNvPicPr>
                        <a:picLocks noChangeAspect="1" noChangeArrowheads="1"/>
                      </p:cNvPicPr>
                      <p:nvPr/>
                    </p:nvPicPr>
                    <p:blipFill>
                      <a:blip r:embed="rId6"/>
                      <a:srcRect/>
                      <a:stretch>
                        <a:fillRect/>
                      </a:stretch>
                    </p:blipFill>
                    <p:spPr bwMode="auto">
                      <a:xfrm>
                        <a:off x="2514600" y="4191000"/>
                        <a:ext cx="9115425" cy="48006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2.2:  Housekeeping reminders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10</a:t>
            </a:r>
            <a:endParaRPr lang="en-US" altLang="en-US" sz="1200" b="0" dirty="0"/>
          </a:p>
        </p:txBody>
      </p:sp>
    </p:spTree>
    <p:extLst>
      <p:ext uri="{BB962C8B-B14F-4D97-AF65-F5344CB8AC3E}">
        <p14:creationId xmlns:p14="http://schemas.microsoft.com/office/powerpoint/2010/main" val="241188723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Recording attendance and </a:t>
            </a:r>
            <a:r>
              <a:rPr lang="en-US" sz="2800" dirty="0">
                <a:solidFill>
                  <a:srgbClr val="0070C0"/>
                </a:solidFill>
              </a:rPr>
              <a:t>m</a:t>
            </a:r>
            <a:r>
              <a:rPr lang="en-US" sz="2800" dirty="0" smtClean="0">
                <a:solidFill>
                  <a:srgbClr val="0070C0"/>
                </a:solidFill>
              </a:rPr>
              <a:t>eeting reminders</a:t>
            </a:r>
            <a:endParaRPr lang="en-US" sz="2800" dirty="0">
              <a:solidFill>
                <a:schemeClr val="tx1"/>
              </a:solidFill>
            </a:endParaRPr>
          </a:p>
        </p:txBody>
      </p:sp>
      <p:sp>
        <p:nvSpPr>
          <p:cNvPr id="10" name="Content Placeholder 2"/>
          <p:cNvSpPr>
            <a:spLocks noGrp="1"/>
          </p:cNvSpPr>
          <p:nvPr>
            <p:ph idx="1"/>
          </p:nvPr>
        </p:nvSpPr>
        <p:spPr>
          <a:xfrm>
            <a:off x="914400" y="1525587"/>
            <a:ext cx="10475384" cy="4722813"/>
          </a:xfrm>
        </p:spPr>
        <p:txBody>
          <a:bodyPr/>
          <a:lstStyle/>
          <a:p>
            <a:pPr marL="230188" marR="117475" indent="-230188" algn="just">
              <a:buChar char="•"/>
              <a:tabLst>
                <a:tab pos="230188" algn="l"/>
              </a:tabLst>
            </a:pPr>
            <a:r>
              <a:rPr lang="en-US" sz="1800" spc="-5" dirty="0" smtClean="0">
                <a:latin typeface="+mj-lt"/>
                <a:cs typeface="Arial"/>
              </a:rPr>
              <a:t>Recording attendance:</a:t>
            </a:r>
            <a:endParaRPr lang="en-US" sz="1800" spc="-5" dirty="0">
              <a:latin typeface="+mj-lt"/>
              <a:cs typeface="Arial"/>
            </a:endParaRP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IMAT is used </a:t>
            </a:r>
            <a:r>
              <a:rPr lang="en-US" sz="1600" spc="-5" dirty="0">
                <a:solidFill>
                  <a:srgbClr val="FF0000"/>
                </a:solidFill>
                <a:latin typeface="+mj-lt"/>
                <a:cs typeface="Arial"/>
              </a:rPr>
              <a:t>for this </a:t>
            </a:r>
            <a:r>
              <a:rPr lang="en-US" sz="1600" spc="-5" dirty="0" smtClean="0">
                <a:solidFill>
                  <a:srgbClr val="FF0000"/>
                </a:solidFill>
                <a:latin typeface="+mj-lt"/>
                <a:cs typeface="Arial"/>
              </a:rPr>
              <a:t>session</a:t>
            </a:r>
          </a:p>
          <a:p>
            <a:pPr marL="1030288" marR="117475" lvl="2" indent="-230188" algn="just">
              <a:spcBef>
                <a:spcPts val="0"/>
              </a:spcBef>
              <a:buChar char="•"/>
              <a:tabLst>
                <a:tab pos="230188" algn="l"/>
              </a:tabLst>
            </a:pPr>
            <a:r>
              <a:rPr lang="en-US" sz="1600" spc="-5" dirty="0">
                <a:solidFill>
                  <a:srgbClr val="FF0000"/>
                </a:solidFill>
                <a:latin typeface="+mj-lt"/>
                <a:cs typeface="Arial"/>
                <a:hlinkClick r:id="rId3"/>
              </a:rPr>
              <a:t>https://imat.ieee.org/my-site/home</a:t>
            </a:r>
            <a:endParaRPr lang="en-US" sz="1600" spc="-5" dirty="0">
              <a:solidFill>
                <a:srgbClr val="FF0000"/>
              </a:solidFill>
              <a:latin typeface="+mj-lt"/>
              <a:cs typeface="Arial"/>
            </a:endParaRPr>
          </a:p>
          <a:p>
            <a:pPr marL="230188" marR="117475" indent="-230188" algn="just">
              <a:buFont typeface="Times New Roman" pitchFamily="16" charset="0"/>
              <a:buChar char="•"/>
              <a:tabLst>
                <a:tab pos="230188" algn="l"/>
              </a:tabLst>
            </a:pPr>
            <a:endParaRPr lang="en-US" sz="1800" spc="-5" dirty="0" smtClean="0">
              <a:cs typeface="Arial"/>
            </a:endParaRPr>
          </a:p>
          <a:p>
            <a:pPr marL="230188" marR="117475" indent="-230188" algn="just">
              <a:buFont typeface="Times New Roman" pitchFamily="16" charset="0"/>
              <a:buChar char="•"/>
              <a:tabLst>
                <a:tab pos="230188" algn="l"/>
              </a:tabLst>
            </a:pPr>
            <a:r>
              <a:rPr lang="en-US" sz="1800" spc="-5" dirty="0" smtClean="0">
                <a:cs typeface="Arial"/>
              </a:rPr>
              <a:t>Meeting reminders</a:t>
            </a:r>
            <a:endParaRPr lang="en-US" sz="1600" spc="-5" dirty="0" smtClean="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Please ensure </a:t>
            </a:r>
            <a:r>
              <a:rPr lang="en-US" sz="1600" spc="-5" dirty="0">
                <a:latin typeface="+mj-lt"/>
                <a:cs typeface="Arial"/>
              </a:rPr>
              <a:t>that the following information is listed correctly when joining the call: </a:t>
            </a:r>
            <a:r>
              <a:rPr lang="en-US" sz="1600" spc="-5" dirty="0" smtClean="0">
                <a:latin typeface="+mj-lt"/>
                <a:cs typeface="Arial"/>
              </a:rPr>
              <a:t>“FIRST </a:t>
            </a:r>
            <a:r>
              <a:rPr lang="en-US" sz="1600" spc="-5" dirty="0">
                <a:latin typeface="+mj-lt"/>
                <a:cs typeface="Arial"/>
              </a:rPr>
              <a:t>NAME LAST NAME, </a:t>
            </a:r>
            <a:r>
              <a:rPr lang="en-US" sz="1600" spc="-5" dirty="0" smtClean="0">
                <a:latin typeface="+mj-lt"/>
                <a:cs typeface="Arial"/>
              </a:rPr>
              <a:t>Affiliation” (e.g., Stuart </a:t>
            </a:r>
            <a:r>
              <a:rPr lang="en-US" sz="1600" spc="-5" dirty="0">
                <a:latin typeface="+mj-lt"/>
                <a:cs typeface="Arial"/>
              </a:rPr>
              <a:t>Kerry, OK-Brit; </a:t>
            </a:r>
            <a:r>
              <a:rPr lang="en-US" sz="1600" spc="-5" dirty="0" smtClean="0">
                <a:latin typeface="+mj-lt"/>
                <a:cs typeface="Arial"/>
              </a:rPr>
              <a:t>Self)</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state your </a:t>
            </a:r>
            <a:r>
              <a:rPr lang="en-US" sz="1600" spc="-5" dirty="0" smtClean="0">
                <a:latin typeface="+mj-lt"/>
                <a:cs typeface="Arial"/>
              </a:rPr>
              <a:t>name and affiliation </a:t>
            </a:r>
            <a:r>
              <a:rPr lang="en-US" sz="1600" spc="-5" dirty="0">
                <a:latin typeface="+mj-lt"/>
                <a:cs typeface="Arial"/>
              </a:rPr>
              <a:t>the FIRST TIME </a:t>
            </a:r>
            <a:r>
              <a:rPr lang="en-US" sz="1600" spc="-5" dirty="0" smtClean="0">
                <a:latin typeface="+mj-lt"/>
                <a:cs typeface="Arial"/>
              </a:rPr>
              <a:t>you speak</a:t>
            </a:r>
            <a:endParaRPr lang="en-US" sz="1600" spc="-5" dirty="0">
              <a:latin typeface="+mj-lt"/>
              <a:cs typeface="Arial"/>
            </a:endParaRPr>
          </a:p>
          <a:p>
            <a:pPr marL="630238" marR="117475" lvl="1" indent="-230188" algn="just">
              <a:spcBef>
                <a:spcPts val="600"/>
              </a:spcBef>
              <a:buChar char="•"/>
              <a:tabLst>
                <a:tab pos="230188" algn="l"/>
              </a:tabLst>
            </a:pPr>
            <a:r>
              <a:rPr lang="en-US" sz="1600" spc="-5" dirty="0" smtClean="0">
                <a:latin typeface="+mj-lt"/>
                <a:cs typeface="Arial"/>
              </a:rPr>
              <a:t>Remember </a:t>
            </a:r>
            <a:r>
              <a:rPr lang="en-US" sz="1600" spc="-5" dirty="0">
                <a:latin typeface="+mj-lt"/>
                <a:cs typeface="Arial"/>
              </a:rPr>
              <a:t>to </a:t>
            </a:r>
            <a:r>
              <a:rPr lang="en-US" sz="1600" spc="-5" dirty="0" smtClean="0">
                <a:latin typeface="+mj-lt"/>
                <a:cs typeface="Arial"/>
              </a:rPr>
              <a:t>mute </a:t>
            </a:r>
            <a:r>
              <a:rPr lang="en-US" sz="1600" spc="-5" dirty="0">
                <a:latin typeface="+mj-lt"/>
                <a:cs typeface="Arial"/>
              </a:rPr>
              <a:t>when </a:t>
            </a:r>
            <a:r>
              <a:rPr lang="en-US" sz="1600" spc="-5" dirty="0" smtClean="0">
                <a:latin typeface="+mj-lt"/>
                <a:cs typeface="Arial"/>
              </a:rPr>
              <a:t>not speaking, </a:t>
            </a:r>
            <a:r>
              <a:rPr lang="en-US" sz="1600" spc="-5" dirty="0">
                <a:latin typeface="+mj-lt"/>
                <a:cs typeface="Arial"/>
              </a:rPr>
              <a:t>thank </a:t>
            </a:r>
            <a:r>
              <a:rPr lang="en-US" sz="1600" spc="-5" dirty="0" smtClean="0">
                <a:latin typeface="+mj-lt"/>
                <a:cs typeface="Arial"/>
              </a:rPr>
              <a:t>you</a:t>
            </a:r>
          </a:p>
          <a:p>
            <a:pPr marL="630238" marR="117475" lvl="1" indent="-230188" algn="just">
              <a:spcBef>
                <a:spcPts val="600"/>
              </a:spcBef>
              <a:buChar char="•"/>
              <a:tabLst>
                <a:tab pos="230188" algn="l"/>
              </a:tabLst>
            </a:pPr>
            <a:r>
              <a:rPr lang="en-US" sz="1600" spc="-5" dirty="0" smtClean="0">
                <a:solidFill>
                  <a:srgbClr val="FF0000"/>
                </a:solidFill>
                <a:latin typeface="+mj-lt"/>
                <a:cs typeface="Arial"/>
              </a:rPr>
              <a:t>Press </a:t>
            </a:r>
            <a:r>
              <a:rPr lang="en-US" sz="1600" spc="-5" dirty="0">
                <a:solidFill>
                  <a:srgbClr val="FF0000"/>
                </a:solidFill>
                <a:latin typeface="+mj-lt"/>
                <a:cs typeface="Arial"/>
              </a:rPr>
              <a:t>are required (i.e., anyone reporting publicly on this meeting) to announce their presence (per IEEE SA Standards Board </a:t>
            </a:r>
            <a:r>
              <a:rPr lang="en-US" sz="1600" spc="-5" dirty="0" smtClean="0">
                <a:solidFill>
                  <a:srgbClr val="FF0000"/>
                </a:solidFill>
                <a:latin typeface="+mj-lt"/>
                <a:cs typeface="Arial"/>
              </a:rPr>
              <a:t>Operations </a:t>
            </a:r>
            <a:r>
              <a:rPr lang="en-US" sz="1600" spc="-5" dirty="0">
                <a:solidFill>
                  <a:srgbClr val="FF0000"/>
                </a:solidFill>
                <a:latin typeface="+mj-lt"/>
                <a:cs typeface="Arial"/>
              </a:rPr>
              <a:t>Manual)</a:t>
            </a:r>
          </a:p>
          <a:p>
            <a:pPr marL="630238" marR="117475" lvl="1" indent="-230188" algn="just">
              <a:spcBef>
                <a:spcPts val="600"/>
              </a:spcBef>
              <a:buChar char="•"/>
              <a:tabLst>
                <a:tab pos="230188" algn="l"/>
              </a:tabLst>
            </a:pPr>
            <a:endParaRPr lang="en-US" sz="1600" spc="-5" dirty="0">
              <a:latin typeface="+mj-lt"/>
              <a:cs typeface="Arial"/>
            </a:endParaRPr>
          </a:p>
          <a:p>
            <a:pPr marL="230188" marR="117475" indent="-230188" algn="just">
              <a:buChar char="•"/>
              <a:tabLst>
                <a:tab pos="230188" algn="l"/>
              </a:tabLst>
            </a:pPr>
            <a:endParaRPr lang="en-US" sz="1800" spc="-5" dirty="0">
              <a:latin typeface="+mj-lt"/>
              <a:cs typeface="Arial"/>
            </a:endParaRPr>
          </a:p>
          <a:p>
            <a:pPr marL="230188" marR="117475" indent="-230188" algn="just">
              <a:buChar char="•"/>
              <a:tabLst>
                <a:tab pos="230188" algn="l"/>
              </a:tabLst>
            </a:pPr>
            <a:endParaRPr lang="en-US" sz="18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12" name="Picture 11"/>
          <p:cNvPicPr>
            <a:picLocks noChangeAspect="1"/>
          </p:cNvPicPr>
          <p:nvPr/>
        </p:nvPicPr>
        <p:blipFill>
          <a:blip r:embed="rId4"/>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53736088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12</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logistics</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Mixed-mode meeting</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latin typeface="+mj-lt"/>
                <a:cs typeface="Arial"/>
              </a:rPr>
              <a:t>In person:   </a:t>
            </a:r>
          </a:p>
          <a:p>
            <a:pPr marL="1030288" marR="117475" lvl="2" indent="-230188" algn="just">
              <a:buFont typeface="Times New Roman" pitchFamily="16" charset="0"/>
              <a:buChar char="•"/>
              <a:tabLst>
                <a:tab pos="230188" algn="l"/>
              </a:tabLst>
            </a:pPr>
            <a:r>
              <a:rPr lang="en-US" sz="1400" spc="-5" dirty="0" smtClean="0">
                <a:latin typeface="+mj-lt"/>
                <a:cs typeface="Arial"/>
              </a:rPr>
              <a:t>The meeting venue is </a:t>
            </a:r>
            <a:r>
              <a:rPr lang="en-US" sz="1400" dirty="0"/>
              <a:t>Hibiscus </a:t>
            </a:r>
            <a:r>
              <a:rPr lang="en-US" sz="1400" dirty="0" smtClean="0"/>
              <a:t>– Mezzanine, </a:t>
            </a:r>
            <a:r>
              <a:rPr lang="es-ES" sz="1400" dirty="0" smtClean="0"/>
              <a:t>Hilton </a:t>
            </a:r>
            <a:r>
              <a:rPr lang="es-ES" sz="1400" dirty="0"/>
              <a:t>Orlando Lake Buena Vista</a:t>
            </a:r>
            <a:r>
              <a:rPr lang="en-US" sz="1400" spc="-5" dirty="0" smtClean="0">
                <a:latin typeface="+mj-lt"/>
                <a:cs typeface="Arial"/>
              </a:rPr>
              <a:t>, Orlando, Florida</a:t>
            </a:r>
          </a:p>
          <a:p>
            <a:pPr marL="1030288" marR="117475" lvl="2" indent="-230188" algn="just">
              <a:buFont typeface="Times New Roman" pitchFamily="16" charset="0"/>
              <a:buChar char="•"/>
              <a:tabLst>
                <a:tab pos="230188" algn="l"/>
              </a:tabLst>
            </a:pPr>
            <a:r>
              <a:rPr lang="en-US" sz="1400" b="1" spc="-5" dirty="0" smtClean="0">
                <a:solidFill>
                  <a:srgbClr val="FF0000"/>
                </a:solidFill>
                <a:latin typeface="+mj-lt"/>
                <a:cs typeface="Arial"/>
              </a:rPr>
              <a:t>Must </a:t>
            </a: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for queue and voting management (see below) </a:t>
            </a:r>
            <a:r>
              <a:rPr lang="en-US" sz="1400" b="1" spc="-5" dirty="0" smtClean="0">
                <a:solidFill>
                  <a:srgbClr val="FF0000"/>
                </a:solidFill>
                <a:latin typeface="+mj-lt"/>
                <a:cs typeface="Arial"/>
              </a:rPr>
              <a:t>with audio and video disabled</a:t>
            </a:r>
            <a:r>
              <a:rPr lang="en-US" sz="1400" spc="-5" dirty="0" smtClean="0">
                <a:latin typeface="+mj-lt"/>
                <a:cs typeface="Arial"/>
              </a:rPr>
              <a:t>.</a:t>
            </a:r>
            <a:endParaRPr lang="en-US" sz="1200" spc="-5" dirty="0" smtClean="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Remote:  </a:t>
            </a:r>
          </a:p>
          <a:p>
            <a:pPr marL="1030288" marR="117475" lvl="2" indent="-230188" algn="just">
              <a:buFont typeface="Times New Roman" pitchFamily="16" charset="0"/>
              <a:buChar char="•"/>
              <a:tabLst>
                <a:tab pos="230188" algn="l"/>
              </a:tabLst>
            </a:pPr>
            <a:r>
              <a:rPr lang="en-US" sz="1400" spc="-5" dirty="0" smtClean="0">
                <a:latin typeface="+mj-lt"/>
                <a:cs typeface="Arial"/>
              </a:rPr>
              <a:t>Join the meeting via </a:t>
            </a:r>
            <a:r>
              <a:rPr lang="en-US" sz="1400" spc="-5" dirty="0" err="1" smtClean="0">
                <a:latin typeface="+mj-lt"/>
                <a:cs typeface="Arial"/>
              </a:rPr>
              <a:t>Webex</a:t>
            </a:r>
            <a:r>
              <a:rPr lang="en-US" sz="1400" spc="-5" dirty="0" smtClean="0">
                <a:latin typeface="+mj-lt"/>
                <a:cs typeface="Arial"/>
              </a:rPr>
              <a:t> </a:t>
            </a:r>
            <a:r>
              <a:rPr lang="en-US" sz="1400" b="1" spc="-5" dirty="0" smtClean="0">
                <a:solidFill>
                  <a:srgbClr val="FF0000"/>
                </a:solidFill>
                <a:latin typeface="+mj-lt"/>
                <a:cs typeface="Arial"/>
              </a:rPr>
              <a:t>with video disabled</a:t>
            </a:r>
            <a:r>
              <a:rPr lang="en-US" sz="1400" spc="-5" dirty="0" smtClean="0">
                <a:latin typeface="+mj-lt"/>
                <a:cs typeface="Arial"/>
              </a:rPr>
              <a:t>. </a:t>
            </a:r>
          </a:p>
          <a:p>
            <a:pPr marL="1030288" marR="117475" lvl="2" indent="-230188" algn="just">
              <a:buFont typeface="Times New Roman" pitchFamily="16" charset="0"/>
              <a:buChar char="•"/>
              <a:tabLst>
                <a:tab pos="230188" algn="l"/>
              </a:tabLst>
            </a:pPr>
            <a:r>
              <a:rPr lang="en-US" sz="1400" spc="-5" dirty="0" smtClean="0">
                <a:latin typeface="+mj-lt"/>
                <a:cs typeface="Arial"/>
              </a:rPr>
              <a:t>Set your audio as “Music mode”.  See </a:t>
            </a:r>
            <a:r>
              <a:rPr lang="en-US" sz="1400" spc="-5" dirty="0" smtClean="0">
                <a:latin typeface="+mj-lt"/>
                <a:cs typeface="Arial"/>
                <a:hlinkClick r:id="rId3"/>
              </a:rPr>
              <a:t>slide 19</a:t>
            </a:r>
            <a:r>
              <a:rPr lang="en-US" sz="1400" spc="-5" dirty="0" smtClean="0">
                <a:latin typeface="+mj-lt"/>
                <a:cs typeface="Arial"/>
              </a:rPr>
              <a:t> of the mixed-mode meeting AV training for details.</a:t>
            </a:r>
          </a:p>
          <a:p>
            <a:pPr marL="630238" marR="117475" lvl="1" indent="-230188" algn="just">
              <a:buFont typeface="Times New Roman" pitchFamily="16" charset="0"/>
              <a:buChar char="•"/>
              <a:tabLst>
                <a:tab pos="230188" algn="l"/>
              </a:tabLst>
            </a:pPr>
            <a:r>
              <a:rPr lang="en-US" sz="1600" dirty="0" smtClean="0">
                <a:solidFill>
                  <a:schemeClr val="tx1"/>
                </a:solidFill>
                <a:cs typeface="Arial" panose="020B0604020202020204" pitchFamily="34" charset="0"/>
              </a:rPr>
              <a:t>Call-in </a:t>
            </a:r>
            <a:r>
              <a:rPr lang="en-US" sz="1600" dirty="0">
                <a:solidFill>
                  <a:schemeClr val="tx1"/>
                </a:solidFill>
                <a:cs typeface="Arial" panose="020B0604020202020204" pitchFamily="34" charset="0"/>
              </a:rPr>
              <a:t>info </a:t>
            </a:r>
            <a:endParaRPr lang="en-US" sz="1600" dirty="0" smtClean="0">
              <a:solidFill>
                <a:schemeClr val="tx1"/>
              </a:solidFill>
              <a:cs typeface="Arial" panose="020B0604020202020204" pitchFamily="34" charset="0"/>
            </a:endParaRPr>
          </a:p>
          <a:p>
            <a:pPr marL="1030288" marR="117475" lvl="2" indent="-230188" algn="just">
              <a:buFont typeface="Times New Roman" pitchFamily="16" charset="0"/>
              <a:buChar char="•"/>
              <a:tabLst>
                <a:tab pos="230188" algn="l"/>
              </a:tabLst>
            </a:pPr>
            <a:r>
              <a:rPr lang="en-US" sz="1400" dirty="0" smtClean="0">
                <a:solidFill>
                  <a:schemeClr val="tx1"/>
                </a:solidFill>
                <a:cs typeface="Arial" panose="020B0604020202020204" pitchFamily="34" charset="0"/>
              </a:rPr>
              <a:t>Available </a:t>
            </a:r>
            <a:r>
              <a:rPr lang="en-US" sz="1400" dirty="0">
                <a:solidFill>
                  <a:schemeClr val="tx1"/>
                </a:solidFill>
                <a:cs typeface="Arial" panose="020B0604020202020204" pitchFamily="34" charset="0"/>
              </a:rPr>
              <a:t>at </a:t>
            </a:r>
            <a:r>
              <a:rPr lang="en-US" sz="1400" dirty="0" smtClean="0">
                <a:solidFill>
                  <a:schemeClr val="tx1"/>
                </a:solidFill>
                <a:cs typeface="Arial" panose="020B0604020202020204" pitchFamily="34" charset="0"/>
                <a:hlinkClick r:id="rId4"/>
              </a:rPr>
              <a:t>18-16/0038</a:t>
            </a:r>
            <a:r>
              <a:rPr lang="en-US" sz="1400" dirty="0" smtClean="0">
                <a:solidFill>
                  <a:schemeClr val="tx1"/>
                </a:solidFill>
                <a:cs typeface="Arial" panose="020B0604020202020204" pitchFamily="34" charset="0"/>
              </a:rPr>
              <a:t> </a:t>
            </a:r>
            <a:r>
              <a:rPr lang="en-US" sz="1400" dirty="0">
                <a:solidFill>
                  <a:schemeClr val="tx1"/>
                </a:solidFill>
                <a:cs typeface="Arial" panose="020B0604020202020204" pitchFamily="34" charset="0"/>
              </a:rPr>
              <a:t>or </a:t>
            </a:r>
            <a:r>
              <a:rPr lang="en-US" sz="1400" dirty="0">
                <a:solidFill>
                  <a:schemeClr val="tx1"/>
                </a:solidFill>
                <a:cs typeface="Arial" panose="020B0604020202020204" pitchFamily="34" charset="0"/>
                <a:hlinkClick r:id="rId5"/>
              </a:rPr>
              <a:t>Google Calendar</a:t>
            </a:r>
            <a:endParaRPr lang="en-US" sz="1400" spc="-5" dirty="0" smtClean="0">
              <a:latin typeface="+mj-lt"/>
              <a:cs typeface="Arial"/>
            </a:endParaRPr>
          </a:p>
          <a:p>
            <a:pPr marL="630238" marR="117475" lvl="1" indent="-230188" algn="just">
              <a:buClrTx/>
              <a:buFont typeface="Times New Roman" pitchFamily="16" charset="0"/>
              <a:buChar char="•"/>
              <a:tabLst>
                <a:tab pos="230188" algn="l"/>
              </a:tabLst>
            </a:pPr>
            <a:endParaRPr lang="en-US" sz="1600" dirty="0" smtClean="0"/>
          </a:p>
          <a:p>
            <a:pPr marL="230188" marR="117475" indent="-230188" algn="just">
              <a:buFont typeface="Times New Roman" pitchFamily="16" charset="0"/>
              <a:buChar char="•"/>
              <a:tabLst>
                <a:tab pos="230188" algn="l"/>
              </a:tabLst>
            </a:pPr>
            <a:r>
              <a:rPr lang="en-US" sz="1800" dirty="0" smtClean="0">
                <a:solidFill>
                  <a:schemeClr val="tx1"/>
                </a:solidFill>
                <a:latin typeface="Times New Roman" panose="02020603050405020304" pitchFamily="18" charset="0"/>
                <a:ea typeface="Times New Roman" panose="02020603050405020304" pitchFamily="18" charset="0"/>
              </a:rPr>
              <a:t>Queue and voting management</a:t>
            </a:r>
            <a:endParaRPr lang="en-US" sz="18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600" spc="-5" dirty="0" smtClean="0">
                <a:cs typeface="Arial"/>
              </a:rPr>
              <a:t>Regardless of your participation type, </a:t>
            </a:r>
          </a:p>
          <a:p>
            <a:pPr marL="1030288" marR="117475" lvl="2" indent="-230188" algn="just">
              <a:buFont typeface="Times New Roman" pitchFamily="16" charset="0"/>
              <a:buChar char="•"/>
              <a:tabLst>
                <a:tab pos="230188" algn="l"/>
              </a:tabLst>
            </a:pPr>
            <a:r>
              <a:rPr lang="en-US" sz="1400" spc="-5" dirty="0" smtClean="0">
                <a:cs typeface="Arial"/>
              </a:rPr>
              <a:t>When you want to be on the queue for comment, </a:t>
            </a:r>
            <a:r>
              <a:rPr lang="en-US" sz="1400" spc="-5" dirty="0">
                <a:cs typeface="Arial"/>
              </a:rPr>
              <a:t>please type “Q” or “q” in the </a:t>
            </a:r>
            <a:r>
              <a:rPr lang="en-US" sz="1400" spc="-5" dirty="0" err="1" smtClean="0">
                <a:cs typeface="Arial"/>
              </a:rPr>
              <a:t>Webex</a:t>
            </a:r>
            <a:r>
              <a:rPr lang="en-US" sz="1400" spc="-5" dirty="0" smtClean="0">
                <a:cs typeface="Arial"/>
              </a:rPr>
              <a:t> chat window </a:t>
            </a:r>
          </a:p>
          <a:p>
            <a:pPr marL="1030288" marR="117475" lvl="2" indent="-230188" algn="just">
              <a:buFont typeface="Times New Roman" pitchFamily="16" charset="0"/>
              <a:buChar char="•"/>
              <a:tabLst>
                <a:tab pos="230188" algn="l"/>
              </a:tabLst>
            </a:pPr>
            <a:r>
              <a:rPr lang="en-US" sz="1400" spc="-5" dirty="0" smtClean="0">
                <a:cs typeface="Arial"/>
              </a:rPr>
              <a:t>Please cast your vote for any straw poll or motion using </a:t>
            </a:r>
            <a:r>
              <a:rPr lang="en-US" sz="1400" spc="-5" dirty="0" err="1" smtClean="0">
                <a:cs typeface="Arial"/>
              </a:rPr>
              <a:t>Webex</a:t>
            </a:r>
            <a:endParaRPr lang="en-US" sz="1400" spc="-5" dirty="0">
              <a:cs typeface="Arial"/>
            </a:endParaRPr>
          </a:p>
          <a:p>
            <a:pPr marL="630238" marR="117475" lvl="1" indent="-230188" algn="just">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21973481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13</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Reciprocal credit</a:t>
            </a:r>
            <a:endParaRPr lang="en-US" sz="2800" dirty="0">
              <a:solidFill>
                <a:srgbClr val="0070C0"/>
              </a:solidFill>
            </a:endParaRPr>
          </a:p>
        </p:txBody>
      </p:sp>
      <p:sp>
        <p:nvSpPr>
          <p:cNvPr id="10" name="Content Placeholder 2"/>
          <p:cNvSpPr>
            <a:spLocks noGrp="1"/>
          </p:cNvSpPr>
          <p:nvPr>
            <p:ph idx="1"/>
          </p:nvPr>
        </p:nvSpPr>
        <p:spPr>
          <a:xfrm>
            <a:off x="914400" y="1524000"/>
            <a:ext cx="10475384" cy="4724400"/>
          </a:xfrm>
        </p:spPr>
        <p:txBody>
          <a:bodyPr/>
          <a:lstStyle/>
          <a:p>
            <a:pPr marL="230188" marR="117475" indent="-230188" algn="just">
              <a:buFont typeface="Times New Roman" pitchFamily="16" charset="0"/>
              <a:buChar char="•"/>
              <a:tabLst>
                <a:tab pos="230188" algn="l"/>
              </a:tabLst>
            </a:pPr>
            <a:r>
              <a:rPr lang="en-US" sz="1800" dirty="0" smtClean="0">
                <a:solidFill>
                  <a:schemeClr val="tx1"/>
                </a:solidFill>
                <a:latin typeface="+mj-lt"/>
                <a:ea typeface="Times New Roman" panose="02020603050405020304" pitchFamily="18" charset="0"/>
              </a:rPr>
              <a:t>Reciprocal credit</a:t>
            </a:r>
            <a:r>
              <a:rPr lang="en-US" sz="1800" dirty="0">
                <a:solidFill>
                  <a:schemeClr val="tx1"/>
                </a:solidFill>
                <a:latin typeface="+mj-lt"/>
                <a:ea typeface="Times New Roman" panose="02020603050405020304" pitchFamily="18" charset="0"/>
              </a:rPr>
              <a:t> </a:t>
            </a:r>
            <a:r>
              <a:rPr lang="en-US" sz="1800" dirty="0" smtClean="0">
                <a:latin typeface="+mj-lt"/>
              </a:rPr>
              <a:t>is </a:t>
            </a:r>
            <a:r>
              <a:rPr lang="en-US" sz="1800" dirty="0">
                <a:latin typeface="+mj-lt"/>
              </a:rPr>
              <a:t>provided to </a:t>
            </a:r>
            <a:r>
              <a:rPr lang="en-US" sz="1800" dirty="0" smtClean="0">
                <a:latin typeface="+mj-lt"/>
              </a:rPr>
              <a:t>IEEE 802.18 </a:t>
            </a:r>
            <a:r>
              <a:rPr lang="en-US" sz="1800" dirty="0">
                <a:latin typeface="+mj-lt"/>
              </a:rPr>
              <a:t>voters for attendance at </a:t>
            </a:r>
            <a:r>
              <a:rPr lang="en-US" sz="1800" dirty="0" smtClean="0">
                <a:latin typeface="+mj-lt"/>
              </a:rPr>
              <a:t>IEEE 802.11 </a:t>
            </a:r>
            <a:r>
              <a:rPr lang="en-US" sz="1800" dirty="0">
                <a:latin typeface="+mj-lt"/>
              </a:rPr>
              <a:t>on Tuesday AM2 and Thursday </a:t>
            </a:r>
            <a:r>
              <a:rPr lang="en-US" sz="1800" dirty="0" smtClean="0">
                <a:latin typeface="+mj-lt"/>
              </a:rPr>
              <a:t>AM1 </a:t>
            </a:r>
          </a:p>
          <a:p>
            <a:pPr marL="630238" marR="117475" lvl="1" indent="-230188" algn="just">
              <a:buFont typeface="Times New Roman" pitchFamily="16" charset="0"/>
              <a:buChar char="•"/>
              <a:tabLst>
                <a:tab pos="230188" algn="l"/>
              </a:tabLst>
            </a:pPr>
            <a:r>
              <a:rPr lang="en-US" sz="1600" spc="-5" dirty="0" smtClean="0">
                <a:latin typeface="+mj-lt"/>
                <a:cs typeface="Arial"/>
              </a:rPr>
              <a:t>The IEEE 802.11 and IEEE 802.18 officers audit the credited results for these time periods.</a:t>
            </a:r>
            <a:endParaRPr lang="en-US" sz="1600" spc="-5" dirty="0">
              <a:latin typeface="+mj-lt"/>
              <a:cs typeface="Arial"/>
            </a:endParaRPr>
          </a:p>
          <a:p>
            <a:pPr marL="630238" marR="117475" lvl="1" indent="-230188" algn="just">
              <a:buClrTx/>
              <a:buFont typeface="Times New Roman" pitchFamily="16" charset="0"/>
              <a:buChar char="•"/>
              <a:tabLst>
                <a:tab pos="230188" algn="l"/>
              </a:tabLst>
            </a:pPr>
            <a:endParaRPr lang="en-US" sz="1600" spc="-5" dirty="0">
              <a:cs typeface="Arial"/>
            </a:endParaRPr>
          </a:p>
          <a:p>
            <a:pPr marL="630238" marR="117475" lvl="1" indent="-230188" algn="just">
              <a:buClrTx/>
              <a:buFont typeface="Times New Roman" pitchFamily="16" charset="0"/>
              <a:buChar char="•"/>
              <a:tabLst>
                <a:tab pos="230188" algn="l"/>
              </a:tabLst>
            </a:pPr>
            <a:endParaRPr lang="en-US" sz="1600" dirty="0"/>
          </a:p>
          <a:p>
            <a:pPr marL="630238" marR="117475" lvl="1" indent="-230188" algn="just">
              <a:buClrTx/>
              <a:buFont typeface="Times New Roman" pitchFamily="16" charset="0"/>
              <a:buChar char="•"/>
              <a:tabLst>
                <a:tab pos="230188" algn="l"/>
              </a:tabLst>
            </a:pPr>
            <a:endParaRPr lang="en-US" sz="1600" spc="-5" dirty="0">
              <a:solidFill>
                <a:schemeClr val="tx1"/>
              </a:solidFill>
              <a:latin typeface="+mj-lt"/>
              <a:cs typeface="Arial"/>
            </a:endParaRPr>
          </a:p>
          <a:p>
            <a:pPr marL="630238" marR="117475" lvl="1" indent="-230188" algn="just">
              <a:buClrTx/>
              <a:buFont typeface="Times New Roman" pitchFamily="16" charset="0"/>
              <a:buChar char="•"/>
              <a:tabLst>
                <a:tab pos="230188" algn="l"/>
              </a:tabLst>
            </a:pPr>
            <a:endParaRPr lang="en-US" sz="1800" spc="-5" dirty="0" smtClean="0">
              <a:solidFill>
                <a:schemeClr val="tx1"/>
              </a:solidFill>
              <a:latin typeface="+mj-lt"/>
              <a:cs typeface="Arial"/>
            </a:endParaRPr>
          </a:p>
          <a:p>
            <a:pPr marL="630238" marR="117475" lvl="1" indent="-230188" algn="just">
              <a:buClr>
                <a:srgbClr val="FF0000"/>
              </a:buClr>
              <a:buFont typeface="Times New Roman" pitchFamily="16" charset="0"/>
              <a:buChar char="•"/>
              <a:tabLst>
                <a:tab pos="230188" algn="l"/>
              </a:tabLst>
            </a:pPr>
            <a:endParaRPr lang="en-US" sz="1800" spc="-5" dirty="0" smtClean="0">
              <a:solidFill>
                <a:srgbClr val="FF0000"/>
              </a:solidFill>
              <a:latin typeface="+mj-lt"/>
              <a:cs typeface="Arial"/>
            </a:endParaRPr>
          </a:p>
          <a:p>
            <a:pPr marL="0" marR="117475" indent="0" algn="just">
              <a:buClr>
                <a:srgbClr val="FF0000"/>
              </a:buClr>
              <a:tabLst>
                <a:tab pos="230188" algn="l"/>
              </a:tabLst>
            </a:pPr>
            <a:endParaRPr lang="en-US" sz="1800" spc="-5" dirty="0">
              <a:latin typeface="+mj-lt"/>
              <a:cs typeface="Arial"/>
            </a:endParaRPr>
          </a:p>
          <a:p>
            <a:pPr marL="400050" marR="117475" lvl="1" indent="0" algn="just">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27205001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Meeting at a glance</a:t>
            </a:r>
            <a:endParaRPr lang="en-US" sz="2800" dirty="0">
              <a:solidFill>
                <a:schemeClr val="tx1"/>
              </a:solidFill>
            </a:endParaRPr>
          </a:p>
        </p:txBody>
      </p:sp>
      <p:pic>
        <p:nvPicPr>
          <p:cNvPr id="12" name="Picture 11"/>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398594300"/>
              </p:ext>
            </p:extLst>
          </p:nvPr>
        </p:nvGraphicFramePr>
        <p:xfrm>
          <a:off x="914400" y="1752600"/>
          <a:ext cx="10443625" cy="4132263"/>
        </p:xfrm>
        <a:graphic>
          <a:graphicData uri="http://schemas.openxmlformats.org/drawingml/2006/table">
            <a:tbl>
              <a:tblPr/>
              <a:tblGrid>
                <a:gridCol w="1024936"/>
                <a:gridCol w="1926550"/>
                <a:gridCol w="1926550"/>
                <a:gridCol w="1926550"/>
                <a:gridCol w="1926550"/>
                <a:gridCol w="1712489"/>
              </a:tblGrid>
              <a:tr h="377825">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endParaRP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MON 15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TUE 16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WED 17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THU 18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FFFFFF"/>
                          </a:solidFill>
                          <a:effectLst/>
                          <a:latin typeface="Times New Roman" panose="02020603050405020304" pitchFamily="18" charset="0"/>
                          <a:ea typeface="MS PGothic" panose="020B0600070205080204" pitchFamily="34" charset="-128"/>
                        </a:rPr>
                        <a:t>FRI 19 MAY</a:t>
                      </a:r>
                    </a:p>
                  </a:txBody>
                  <a:tcPr marT="45747" marB="45747"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2"/>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r>
                        <a:rPr lang="en-US" dirty="0" smtClean="0"/>
                        <a:t>Closing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t>
                      </a:r>
                      <a:r>
                        <a:rPr lang="en-US" sz="1200" smtClean="0"/>
                        <a:t>Hibiscus – Mezzanine</a:t>
                      </a:r>
                      <a:r>
                        <a:rPr kumimoji="0" lang="en-US" altLang="en-US" sz="12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a:t>
                      </a:r>
                      <a:endPar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62000">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Opening meeting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r>
                        <a:rPr lang="en-US" sz="1200" dirty="0" smtClean="0"/>
                        <a:t>Hibiscus – Mezzanine</a:t>
                      </a:r>
                      <a:r>
                        <a:rPr kumimoji="0" lang="en-US" altLang="en-US" sz="12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sz="1800"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921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rPr>
                        <a:t>PM1</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endParaRPr lang="en-US"/>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r h="704849">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PM2</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altLang="en-US" sz="14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p>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8E8F6"/>
                    </a:solidFill>
                  </a:tcPr>
                </a:tc>
              </a:tr>
              <a:tr h="703263">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1800" b="0" i="0" u="none" strike="noStrike" cap="none" normalizeH="0" baseline="0" smtClean="0">
                          <a:ln>
                            <a:noFill/>
                          </a:ln>
                          <a:solidFill>
                            <a:srgbClr val="000000"/>
                          </a:solidFill>
                          <a:effectLst/>
                          <a:latin typeface="Times New Roman" panose="02020603050405020304" pitchFamily="18" charset="0"/>
                          <a:ea typeface="MS PGothic" panose="020B0600070205080204" pitchFamily="34" charset="-128"/>
                        </a:rPr>
                        <a:t>PM3</a:t>
                      </a: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smtClean="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p>
                      <a:pPr algn="ctr"/>
                      <a:endParaRPr lang="en-US" dirty="0"/>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c>
                  <a:txBody>
                    <a:bodyPr/>
                    <a:lstStyle>
                      <a:lvl1pPr>
                        <a:spcBef>
                          <a:spcPct val="20000"/>
                        </a:spcBef>
                        <a:defRPr sz="20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defRPr>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defRPr sz="1600">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defRPr sz="14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defRPr sz="14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rgbClr val="000000"/>
                        </a:solidFill>
                        <a:effectLst/>
                        <a:latin typeface="Times New Roman" panose="02020603050405020304" pitchFamily="18" charset="0"/>
                        <a:ea typeface="MS PGothic" panose="020B0600070205080204" pitchFamily="34" charset="-128"/>
                      </a:endParaRPr>
                    </a:p>
                  </a:txBody>
                  <a:tcPr marT="45747" marB="45747"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DCDEC"/>
                    </a:solidFill>
                  </a:tcPr>
                </a:tc>
              </a:tr>
            </a:tbl>
          </a:graphicData>
        </a:graphic>
      </p:graphicFrame>
    </p:spTree>
    <p:extLst>
      <p:ext uri="{BB962C8B-B14F-4D97-AF65-F5344CB8AC3E}">
        <p14:creationId xmlns:p14="http://schemas.microsoft.com/office/powerpoint/2010/main" val="4051410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smtClean="0">
                <a:latin typeface="Times New Roman" charset="0"/>
              </a:rPr>
              <a:t>Supplementary materials for the Opening 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15</a:t>
            </a:r>
            <a:endParaRPr lang="en-US" dirty="0"/>
          </a:p>
        </p:txBody>
      </p:sp>
    </p:spTree>
    <p:extLst>
      <p:ext uri="{BB962C8B-B14F-4D97-AF65-F5344CB8AC3E}">
        <p14:creationId xmlns:p14="http://schemas.microsoft.com/office/powerpoint/2010/main" val="32344225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16</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5827975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17</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opening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#1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Opening” tab of the document 18-23/0045r0.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9123074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3.1:  Meeting minutes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18</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01233073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19</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March 2023 plenary minutes</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#2 (Internal):  </a:t>
            </a:r>
            <a:r>
              <a:rPr lang="en-US" sz="1800" spc="-5" dirty="0">
                <a:latin typeface="+mj-lt"/>
                <a:cs typeface="Arial"/>
              </a:rPr>
              <a:t>To approve the </a:t>
            </a:r>
            <a:r>
              <a:rPr lang="en-US" sz="1800" spc="-5" dirty="0" smtClean="0">
                <a:latin typeface="+mj-lt"/>
                <a:cs typeface="Arial"/>
              </a:rPr>
              <a:t>meeting </a:t>
            </a:r>
            <a:r>
              <a:rPr lang="en-US" sz="1800" spc="-5" dirty="0">
                <a:latin typeface="+mj-lt"/>
                <a:cs typeface="Arial"/>
              </a:rPr>
              <a:t>minutes of the </a:t>
            </a:r>
            <a:r>
              <a:rPr lang="en-US" sz="1800" spc="-5" dirty="0" smtClean="0">
                <a:latin typeface="+mj-lt"/>
                <a:cs typeface="Arial"/>
              </a:rPr>
              <a:t>RR-TAG 2023 March plenary session as </a:t>
            </a:r>
            <a:r>
              <a:rPr lang="en-US" sz="1800" spc="-5" dirty="0">
                <a:latin typeface="+mj-lt"/>
                <a:cs typeface="Arial"/>
              </a:rPr>
              <a:t>shown in the document </a:t>
            </a:r>
            <a:r>
              <a:rPr lang="en-US" sz="1800" spc="-5" dirty="0" smtClean="0">
                <a:latin typeface="+mj-lt"/>
                <a:cs typeface="Arial"/>
                <a:hlinkClick r:id="rId3"/>
              </a:rPr>
              <a:t>18-23/0033r2</a:t>
            </a:r>
            <a:r>
              <a:rPr lang="en-US" sz="1800" spc="-5" dirty="0" smtClean="0">
                <a:latin typeface="+mj-lt"/>
                <a:cs typeface="Arial"/>
              </a:rPr>
              <a:t>, </a:t>
            </a:r>
            <a:r>
              <a:rPr lang="en-US" sz="1800" spc="-5" dirty="0">
                <a:latin typeface="+mj-lt"/>
                <a:cs typeface="Arial"/>
              </a:rPr>
              <a:t>with editorial privilege for the 802.18 Chair. </a:t>
            </a: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  </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7570544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1.3:  Registration reminder</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smtClean="0"/>
              <a:t>Slide 2</a:t>
            </a:r>
            <a:endParaRPr lang="en-US" dirty="0"/>
          </a:p>
        </p:txBody>
      </p:sp>
    </p:spTree>
    <p:extLst>
      <p:ext uri="{BB962C8B-B14F-4D97-AF65-F5344CB8AC3E}">
        <p14:creationId xmlns:p14="http://schemas.microsoft.com/office/powerpoint/2010/main" val="37205043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478669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21</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Status of </a:t>
            </a:r>
            <a:r>
              <a:rPr lang="en-US" sz="2800">
                <a:solidFill>
                  <a:srgbClr val="0070C0"/>
                </a:solidFill>
              </a:rPr>
              <a:t>ongoing </a:t>
            </a:r>
            <a:r>
              <a:rPr lang="en-US" sz="2800" smtClean="0">
                <a:solidFill>
                  <a:srgbClr val="0070C0"/>
                </a:solidFill>
              </a:rPr>
              <a:t>consultations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Tracking document:  </a:t>
            </a:r>
            <a:r>
              <a:rPr lang="en-US" sz="1800" spc="-5" dirty="0" smtClean="0">
                <a:solidFill>
                  <a:srgbClr val="FF0000"/>
                </a:solidFill>
                <a:latin typeface="+mj-lt"/>
                <a:cs typeface="Arial"/>
                <a:hlinkClick r:id="rId3"/>
              </a:rPr>
              <a:t>18-22/0035</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spc="-5" dirty="0" smtClean="0">
                <a:latin typeface="+mj-lt"/>
                <a:cs typeface="Arial"/>
              </a:rPr>
              <a:t>Pending </a:t>
            </a:r>
            <a:r>
              <a:rPr lang="en-US" sz="1800" spc="-5" dirty="0" smtClean="0">
                <a:cs typeface="Arial"/>
              </a:rPr>
              <a:t>for </a:t>
            </a:r>
            <a:r>
              <a:rPr lang="en-US" sz="1800" spc="-5" dirty="0">
                <a:cs typeface="Arial"/>
              </a:rPr>
              <a:t>interested members to prepare response in the order of </a:t>
            </a:r>
            <a:r>
              <a:rPr lang="en-US" sz="1800" u="sng" spc="-5" dirty="0" smtClean="0">
                <a:solidFill>
                  <a:srgbClr val="FF0000"/>
                </a:solidFill>
                <a:cs typeface="Arial"/>
              </a:rPr>
              <a:t>internal deadline</a:t>
            </a:r>
            <a:r>
              <a:rPr lang="en-US" sz="1800" spc="-5" dirty="0" smtClean="0">
                <a:cs typeface="Arial"/>
              </a:rPr>
              <a:t>:</a:t>
            </a:r>
            <a:endParaRPr lang="en-US" sz="16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3pm </a:t>
            </a:r>
            <a:r>
              <a:rPr lang="en-US" sz="1600" spc="-5" dirty="0">
                <a:solidFill>
                  <a:schemeClr val="tx1"/>
                </a:solidFill>
                <a:cs typeface="Arial"/>
              </a:rPr>
              <a:t>ET, 1 June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Vietnam MIC:  </a:t>
            </a:r>
            <a:r>
              <a:rPr lang="en-GB" sz="1400" dirty="0">
                <a:hlinkClick r:id="rId4"/>
              </a:rPr>
              <a:t>Draft National Standard on Artificial Intelligence and Big Data</a:t>
            </a:r>
            <a:endParaRPr lang="en-US" sz="1400" dirty="0">
              <a:solidFill>
                <a:srgbClr val="FF0000"/>
              </a:solidFill>
            </a:endParaRPr>
          </a:p>
          <a:p>
            <a:pPr marL="630238" marR="117475" lvl="1" indent="-230188" algn="just">
              <a:spcBef>
                <a:spcPts val="600"/>
              </a:spcBef>
              <a:buFont typeface="Times New Roman" pitchFamily="16" charset="0"/>
              <a:buChar char="•"/>
              <a:tabLst>
                <a:tab pos="230188" algn="l"/>
              </a:tabLst>
            </a:pPr>
            <a:r>
              <a:rPr lang="en-US" sz="1600" spc="-5" dirty="0">
                <a:solidFill>
                  <a:schemeClr val="tx1"/>
                </a:solidFill>
                <a:cs typeface="Arial"/>
              </a:rPr>
              <a:t>3pm ET, 8 June 2023:</a:t>
            </a:r>
          </a:p>
          <a:p>
            <a:pPr marL="1030288" marR="117475" lvl="2" indent="-230188" algn="just">
              <a:spcBef>
                <a:spcPts val="600"/>
              </a:spcBef>
              <a:buFont typeface="Times New Roman" pitchFamily="16" charset="0"/>
              <a:buChar char="•"/>
              <a:tabLst>
                <a:tab pos="230188" algn="l"/>
              </a:tabLst>
            </a:pPr>
            <a:r>
              <a:rPr lang="en-US" sz="1400" spc="-5" dirty="0">
                <a:solidFill>
                  <a:schemeClr val="tx1"/>
                </a:solidFill>
                <a:cs typeface="Arial"/>
              </a:rPr>
              <a:t>Taiwan MODA:  </a:t>
            </a:r>
            <a:r>
              <a:rPr lang="en-GB" sz="1400" u="sng" dirty="0">
                <a:hlinkClick r:id="rId5"/>
              </a:rPr>
              <a:t>Draft amendment of “Radio Frequency Supply Plan”</a:t>
            </a:r>
            <a:endParaRPr lang="en-GB" sz="1400" u="sng" dirty="0"/>
          </a:p>
          <a:p>
            <a:pPr marL="1030288" marR="117475" lvl="2" indent="-230188" algn="just">
              <a:spcBef>
                <a:spcPts val="600"/>
              </a:spcBef>
              <a:buFont typeface="Times New Roman" pitchFamily="16" charset="0"/>
              <a:buChar char="•"/>
              <a:tabLst>
                <a:tab pos="230188" algn="l"/>
              </a:tabLst>
            </a:pPr>
            <a:r>
              <a:rPr lang="en-GB" sz="1400" dirty="0"/>
              <a:t>Taiwan MODA:  </a:t>
            </a:r>
            <a:r>
              <a:rPr lang="en-GB" sz="1400" u="sng" dirty="0">
                <a:hlinkClick r:id="rId6"/>
              </a:rPr>
              <a:t>Draft amendment of “Table of Radio Frequency Allocations of the Republic of China (Taiwan)”</a:t>
            </a:r>
            <a:endParaRPr lang="en-GB" sz="1400" u="sng" dirty="0"/>
          </a:p>
          <a:p>
            <a:pPr marL="1030288" marR="117475" lvl="2" indent="-230188" algn="just">
              <a:spcBef>
                <a:spcPts val="600"/>
              </a:spcBef>
              <a:buFont typeface="Times New Roman" pitchFamily="16" charset="0"/>
              <a:buChar char="•"/>
              <a:tabLst>
                <a:tab pos="230188" algn="l"/>
              </a:tabLst>
            </a:pPr>
            <a:r>
              <a:rPr lang="en-GB" sz="1400" dirty="0"/>
              <a:t>NOTE:  See </a:t>
            </a:r>
            <a:r>
              <a:rPr lang="en-GB" sz="1400" dirty="0">
                <a:hlinkClick r:id="rId7"/>
              </a:rPr>
              <a:t>18-23/0052</a:t>
            </a:r>
            <a:r>
              <a:rPr lang="en-GB" sz="1400" dirty="0"/>
              <a:t> for the unofficial translation of these two consultations</a:t>
            </a:r>
            <a:endParaRPr lang="en-US" sz="1400" dirty="0"/>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30725169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1030288" marR="117475" lvl="2" indent="-230188" algn="just">
              <a:buClrTx/>
              <a:buFont typeface="Times New Roman" pitchFamily="16" charset="0"/>
              <a:buChar char="•"/>
              <a:tabLst>
                <a:tab pos="230188" algn="l"/>
              </a:tabLst>
            </a:pPr>
            <a:r>
              <a:rPr lang="en-US" sz="1600" dirty="0"/>
              <a:t>ENAP on EN 303 687 (6 GHz WAS/RLAN) started 29 March 2023 and will end 27 June 2023</a:t>
            </a:r>
            <a:r>
              <a:rPr lang="en-US" sz="1600" dirty="0" smtClean="0"/>
              <a:t>.</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smtClean="0">
                <a:solidFill>
                  <a:schemeClr val="tx1"/>
                </a:solidFill>
                <a:cs typeface="Arial"/>
              </a:rPr>
              <a:t>Ofcom</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a:solidFill>
                  <a:schemeClr val="tx1"/>
                </a:solidFill>
                <a:cs typeface="Arial"/>
              </a:rPr>
              <a:t>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r>
              <a:rPr lang="en-US" sz="1800" spc="-5" dirty="0" smtClean="0">
                <a:solidFill>
                  <a:schemeClr val="tx1"/>
                </a:solidFill>
                <a:cs typeface="Arial"/>
              </a:rPr>
              <a:t>FCC</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3"/>
              </a:rPr>
              <a:t>May 2023 Open Commission Meeting</a:t>
            </a:r>
            <a:r>
              <a:rPr lang="en-US" sz="1600" dirty="0">
                <a:solidFill>
                  <a:schemeClr val="tx1"/>
                </a:solidFill>
              </a:rPr>
              <a:t> is scheduled at 10:30am ET on 18 May 2023.</a:t>
            </a:r>
          </a:p>
          <a:p>
            <a:pPr marL="1487488" marR="117475" lvl="3" indent="-230188" algn="just">
              <a:buClrTx/>
              <a:buFont typeface="Times New Roman" pitchFamily="16" charset="0"/>
              <a:buChar char="•"/>
              <a:tabLst>
                <a:tab pos="230188" algn="l"/>
              </a:tabLst>
            </a:pPr>
            <a:r>
              <a:rPr lang="en-US" sz="1400" dirty="0">
                <a:solidFill>
                  <a:schemeClr val="tx1"/>
                </a:solidFill>
              </a:rPr>
              <a:t>A </a:t>
            </a:r>
            <a:r>
              <a:rPr lang="en-US" sz="1400" dirty="0" smtClean="0">
                <a:solidFill>
                  <a:schemeClr val="tx1"/>
                </a:solidFill>
                <a:hlinkClick r:id="rId4"/>
              </a:rPr>
              <a:t>draft Report and order</a:t>
            </a:r>
            <a:r>
              <a:rPr lang="en-US" sz="1400" dirty="0" smtClean="0">
                <a:solidFill>
                  <a:schemeClr val="tx1"/>
                </a:solidFill>
              </a:rPr>
              <a:t> </a:t>
            </a:r>
            <a:r>
              <a:rPr lang="en-US" sz="1400" dirty="0">
                <a:solidFill>
                  <a:schemeClr val="tx1"/>
                </a:solidFill>
              </a:rPr>
              <a:t>“</a:t>
            </a:r>
            <a:r>
              <a:rPr lang="en-US" sz="1400" dirty="0"/>
              <a:t>Allowing Expanded Flexibility and Opportunities for Unlicensed Operations in the 60 GHz Band Report and Order, ET Docket No. 21-264” is included as a tentative agenda item</a:t>
            </a:r>
            <a:r>
              <a:rPr lang="en-US" sz="1400" dirty="0" smtClean="0"/>
              <a:t>.</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a:t>
            </a:r>
            <a:r>
              <a:rPr lang="en-US" sz="1800" spc="-5" dirty="0">
                <a:solidFill>
                  <a:schemeClr val="tx1"/>
                </a:solidFill>
                <a:cs typeface="Arial"/>
              </a:rPr>
              <a:t>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8882925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a:t>
            </a:r>
            <a:r>
              <a:rPr lang="en-US" sz="1800" dirty="0" smtClean="0">
                <a:solidFill>
                  <a:schemeClr val="tx1"/>
                </a:solidFill>
              </a:rPr>
              <a:t>countries/regions</a:t>
            </a:r>
          </a:p>
          <a:p>
            <a:pPr marL="1030288" marR="117475" lvl="2" indent="-230188" algn="just">
              <a:buClrTx/>
              <a:buFont typeface="Times New Roman" pitchFamily="16" charset="0"/>
              <a:buChar char="•"/>
              <a:tabLst>
                <a:tab pos="230188" algn="l"/>
              </a:tabLst>
            </a:pPr>
            <a:r>
              <a:rPr lang="en-US" sz="1600" dirty="0" smtClean="0">
                <a:solidFill>
                  <a:schemeClr val="tx1"/>
                </a:solidFill>
              </a:rPr>
              <a:t>On 28 April 2023, Thailand NBTC </a:t>
            </a:r>
            <a:r>
              <a:rPr lang="en-US" sz="1600" dirty="0" smtClean="0">
                <a:solidFill>
                  <a:schemeClr val="tx1"/>
                </a:solidFill>
                <a:hlinkClick r:id="rId3"/>
              </a:rPr>
              <a:t>published</a:t>
            </a:r>
            <a:r>
              <a:rPr lang="en-US" sz="1600" dirty="0" smtClean="0">
                <a:solidFill>
                  <a:schemeClr val="tx1"/>
                </a:solidFill>
              </a:rPr>
              <a:t> its decision to allow 5925 MHz to 6425 MHz for RLAN use.  The technical standards, </a:t>
            </a:r>
            <a:r>
              <a:rPr lang="en-US" sz="1600" dirty="0" smtClean="0">
                <a:solidFill>
                  <a:schemeClr val="tx1"/>
                </a:solidFill>
                <a:hlinkClick r:id="rId4"/>
              </a:rPr>
              <a:t>NBTC TU 1039-2566</a:t>
            </a:r>
            <a:r>
              <a:rPr lang="en-US" sz="1600" dirty="0" smtClean="0">
                <a:solidFill>
                  <a:schemeClr val="tx1"/>
                </a:solidFill>
              </a:rPr>
              <a:t>, is also available.</a:t>
            </a:r>
          </a:p>
          <a:p>
            <a:pPr marL="1030288" marR="117475" lvl="2" indent="-230188" algn="just">
              <a:buClrTx/>
              <a:buFont typeface="Times New Roman" pitchFamily="16" charset="0"/>
              <a:buChar char="•"/>
              <a:tabLst>
                <a:tab pos="230188" algn="l"/>
              </a:tabLst>
            </a:pPr>
            <a:r>
              <a:rPr lang="en-US" sz="1600" dirty="0" smtClean="0">
                <a:solidFill>
                  <a:schemeClr val="tx1"/>
                </a:solidFill>
              </a:rPr>
              <a:t>On 12 May 2023, Singapore IMDA </a:t>
            </a:r>
            <a:r>
              <a:rPr lang="en-US" sz="1600" dirty="0" smtClean="0">
                <a:solidFill>
                  <a:schemeClr val="tx1"/>
                </a:solidFill>
                <a:hlinkClick r:id="rId5"/>
              </a:rPr>
              <a:t>published</a:t>
            </a:r>
            <a:r>
              <a:rPr lang="en-US" sz="1600" dirty="0" smtClean="0">
                <a:solidFill>
                  <a:schemeClr val="tx1"/>
                </a:solidFill>
              </a:rPr>
              <a:t> its decision on </a:t>
            </a:r>
            <a:r>
              <a:rPr lang="en-US" sz="1600" dirty="0"/>
              <a:t>the proposed allocation of the 6 GHz band in </a:t>
            </a:r>
            <a:r>
              <a:rPr lang="en-US" sz="1600" dirty="0" smtClean="0"/>
              <a:t>Singapore for RLAN/Wi-Fi use.</a:t>
            </a:r>
            <a:endParaRPr lang="en-US" sz="1600" dirty="0">
              <a:solidFill>
                <a:schemeClr val="tx1"/>
              </a:solidFill>
            </a:endParaRP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000390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7434802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25</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Taiwan MODA’s consultation on lower 6 </a:t>
            </a:r>
            <a:r>
              <a:rPr lang="en-US" sz="2800" smtClean="0">
                <a:solidFill>
                  <a:srgbClr val="0070C0"/>
                </a:solidFill>
              </a:rPr>
              <a:t>GHz band</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GB" sz="1800" dirty="0" smtClean="0"/>
              <a:t>Consultation: </a:t>
            </a:r>
            <a:r>
              <a:rPr lang="en-US" sz="1800" spc="-5" dirty="0" smtClean="0">
                <a:solidFill>
                  <a:schemeClr val="tx1"/>
                </a:solidFill>
                <a:cs typeface="Arial"/>
              </a:rPr>
              <a:t>Draft amendment of “</a:t>
            </a:r>
            <a:r>
              <a:rPr lang="en-US" sz="1800" dirty="0"/>
              <a:t>Table of Radio Frequency Allocations of the Republic of China (Taiwan)</a:t>
            </a:r>
            <a:r>
              <a:rPr lang="en-US" sz="1800" spc="-5" dirty="0" smtClean="0">
                <a:solidFill>
                  <a:schemeClr val="tx1"/>
                </a:solidFill>
                <a:cs typeface="Arial"/>
              </a:rPr>
              <a:t>” </a:t>
            </a:r>
            <a:endParaRPr lang="en-US" sz="1800" spc="-5" dirty="0">
              <a:cs typeface="Arial"/>
            </a:endParaRPr>
          </a:p>
          <a:p>
            <a:pPr marL="630238" marR="117475" lvl="1" indent="-230188" algn="just">
              <a:buChar char="•"/>
              <a:tabLst>
                <a:tab pos="230188" algn="l"/>
              </a:tabLst>
            </a:pPr>
            <a:r>
              <a:rPr lang="en-US" sz="1600" spc="-5" dirty="0">
                <a:cs typeface="Arial"/>
              </a:rPr>
              <a:t>Publication date:  </a:t>
            </a:r>
            <a:r>
              <a:rPr lang="en-US" sz="1600" spc="-5" dirty="0" smtClean="0">
                <a:cs typeface="Arial"/>
              </a:rPr>
              <a:t>24 April 2023</a:t>
            </a:r>
            <a:endParaRPr lang="en-US" sz="1600" spc="-5" dirty="0">
              <a:cs typeface="Arial"/>
            </a:endParaRPr>
          </a:p>
          <a:p>
            <a:pPr marL="630238" marR="117475" lvl="1" indent="-230188" algn="just">
              <a:buChar char="•"/>
              <a:tabLst>
                <a:tab pos="230188" algn="l"/>
              </a:tabLst>
            </a:pPr>
            <a:r>
              <a:rPr lang="en-US" sz="1600" spc="-5" dirty="0">
                <a:cs typeface="Arial"/>
              </a:rPr>
              <a:t>Closing date for response:  </a:t>
            </a:r>
            <a:r>
              <a:rPr lang="en-US" sz="1600" spc="-5" dirty="0" smtClean="0">
                <a:cs typeface="Arial"/>
              </a:rPr>
              <a:t>26 June 2023</a:t>
            </a:r>
          </a:p>
          <a:p>
            <a:pPr marL="1030288" marR="117475" lvl="2" indent="-230188" algn="just">
              <a:buFont typeface="Times New Roman" pitchFamily="16" charset="0"/>
              <a:buChar char="•"/>
              <a:tabLst>
                <a:tab pos="230188" algn="l"/>
              </a:tabLst>
            </a:pPr>
            <a:r>
              <a:rPr lang="en-US" sz="1400" spc="-5" dirty="0">
                <a:solidFill>
                  <a:srgbClr val="FF0000"/>
                </a:solidFill>
                <a:cs typeface="Arial"/>
              </a:rPr>
              <a:t>Internal 802.18 deadline to allow for 10 day EC ballot:  </a:t>
            </a:r>
            <a:r>
              <a:rPr lang="en-US" sz="1400" spc="-5" dirty="0" smtClean="0">
                <a:solidFill>
                  <a:srgbClr val="FF0000"/>
                </a:solidFill>
                <a:cs typeface="Arial"/>
              </a:rPr>
              <a:t>8 June 2023</a:t>
            </a:r>
            <a:endParaRPr lang="en-US" sz="1400" spc="-5" dirty="0">
              <a:cs typeface="Arial"/>
            </a:endParaRPr>
          </a:p>
          <a:p>
            <a:pPr marL="230188" marR="117475" indent="-230188" algn="just">
              <a:spcBef>
                <a:spcPts val="1800"/>
              </a:spcBef>
              <a:buChar char="•"/>
              <a:tabLst>
                <a:tab pos="230188" algn="l"/>
              </a:tabLst>
            </a:pPr>
            <a:r>
              <a:rPr lang="en-US" sz="1800" spc="-5" dirty="0">
                <a:cs typeface="Arial"/>
              </a:rPr>
              <a:t>For details, please visit</a:t>
            </a:r>
          </a:p>
          <a:p>
            <a:pPr marL="630238" marR="117475" lvl="1" indent="-230188" algn="just">
              <a:buChar char="•"/>
              <a:tabLst>
                <a:tab pos="230188" algn="l"/>
              </a:tabLst>
            </a:pPr>
            <a:r>
              <a:rPr lang="en-US" sz="1600" spc="-5" dirty="0" smtClean="0">
                <a:cs typeface="Arial"/>
                <a:hlinkClick r:id="rId3"/>
              </a:rPr>
              <a:t>https</a:t>
            </a:r>
            <a:r>
              <a:rPr lang="en-US" sz="1600" spc="-5" dirty="0">
                <a:cs typeface="Arial"/>
                <a:hlinkClick r:id="rId3"/>
              </a:rPr>
              <a:t>://</a:t>
            </a:r>
            <a:r>
              <a:rPr lang="en-US" sz="1600" spc="-5" dirty="0" smtClean="0">
                <a:cs typeface="Arial"/>
                <a:hlinkClick r:id="rId3"/>
              </a:rPr>
              <a:t>join.gov.tw/policies/detail/90281604-5f51-4591-bbf6-4885842fb2b4</a:t>
            </a:r>
            <a:r>
              <a:rPr lang="en-US" sz="1600" spc="-5" dirty="0" smtClean="0">
                <a:cs typeface="Arial"/>
              </a:rPr>
              <a:t> </a:t>
            </a:r>
            <a:endParaRPr lang="en-US" sz="1600" spc="-5" dirty="0">
              <a:cs typeface="Arial"/>
            </a:endParaRPr>
          </a:p>
          <a:p>
            <a:pPr marL="230188" marR="117475" indent="-230188" algn="just">
              <a:spcBef>
                <a:spcPts val="1800"/>
              </a:spcBef>
              <a:buChar char="•"/>
              <a:tabLst>
                <a:tab pos="230188" algn="l"/>
              </a:tabLst>
            </a:pPr>
            <a:r>
              <a:rPr lang="en-US" sz="1800" spc="-5" dirty="0" smtClean="0">
                <a:cs typeface="Arial"/>
              </a:rPr>
              <a:t>Proposed response</a:t>
            </a:r>
          </a:p>
          <a:p>
            <a:pPr marL="630238" marR="117475" lvl="1" indent="-230188" algn="just">
              <a:buFont typeface="Times New Roman" pitchFamily="16" charset="0"/>
              <a:buChar char="•"/>
              <a:tabLst>
                <a:tab pos="230188" algn="l"/>
              </a:tabLst>
            </a:pPr>
            <a:r>
              <a:rPr lang="en-US" sz="1600" spc="-5" dirty="0" smtClean="0">
                <a:cs typeface="Arial"/>
                <a:hlinkClick r:id="rId4"/>
              </a:rPr>
              <a:t>18-23/0056r0</a:t>
            </a:r>
            <a:endParaRPr lang="en-US" sz="1600" dirty="0"/>
          </a:p>
          <a:p>
            <a:pPr marL="630238" marR="117475" lvl="1" indent="-230188" algn="just">
              <a:buChar char="•"/>
              <a:tabLst>
                <a:tab pos="230188" algn="l"/>
              </a:tabLst>
            </a:pPr>
            <a:endParaRPr lang="en-US" sz="1600" spc="-5" dirty="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May </a:t>
            </a:r>
            <a:r>
              <a:rPr lang="en-US" dirty="0" smtClean="0"/>
              <a:t>2023</a:t>
            </a:r>
            <a:endParaRPr lang="en-GB" dirty="0"/>
          </a:p>
        </p:txBody>
      </p:sp>
    </p:spTree>
    <p:extLst>
      <p:ext uri="{BB962C8B-B14F-4D97-AF65-F5344CB8AC3E}">
        <p14:creationId xmlns:p14="http://schemas.microsoft.com/office/powerpoint/2010/main" val="379194536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26</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An inquiry on hotel room booking rate</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b="0" dirty="0" smtClean="0"/>
              <a:t>IEEE 802 WCSC would like to understand </a:t>
            </a:r>
            <a:r>
              <a:rPr lang="en-US" sz="1800" b="0" dirty="0"/>
              <a:t>if </a:t>
            </a:r>
            <a:r>
              <a:rPr lang="en-US" sz="1800" b="0" dirty="0" smtClean="0"/>
              <a:t>any participant </a:t>
            </a:r>
            <a:r>
              <a:rPr lang="en-US" sz="1800" b="0" dirty="0"/>
              <a:t>used another source to book their hotel </a:t>
            </a:r>
            <a:r>
              <a:rPr lang="en-US" sz="1800" b="0" dirty="0" smtClean="0"/>
              <a:t>reservation this week. </a:t>
            </a:r>
            <a:r>
              <a:rPr lang="en-US" sz="1800" b="0" dirty="0"/>
              <a:t> </a:t>
            </a:r>
            <a:r>
              <a:rPr lang="en-US" sz="1800" b="0" dirty="0" smtClean="0"/>
              <a:t> If </a:t>
            </a:r>
            <a:r>
              <a:rPr lang="en-US" sz="1800" b="0" dirty="0"/>
              <a:t>so, </a:t>
            </a:r>
            <a:r>
              <a:rPr lang="en-US" sz="1800" b="0" dirty="0" smtClean="0"/>
              <a:t>please let us know so </a:t>
            </a:r>
            <a:r>
              <a:rPr lang="en-US" sz="1800" b="0" dirty="0"/>
              <a:t>IEEE 802 can get credit for their booking.  </a:t>
            </a:r>
            <a:endParaRPr lang="en-US" sz="1600" spc="-5" dirty="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 May </a:t>
            </a:r>
            <a:r>
              <a:rPr lang="en-US" dirty="0" smtClean="0"/>
              <a:t>2023</a:t>
            </a:r>
            <a:endParaRPr lang="en-GB" dirty="0"/>
          </a:p>
        </p:txBody>
      </p:sp>
    </p:spTree>
    <p:extLst>
      <p:ext uri="{BB962C8B-B14F-4D97-AF65-F5344CB8AC3E}">
        <p14:creationId xmlns:p14="http://schemas.microsoft.com/office/powerpoint/2010/main" val="43748385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6:  Recess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22</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01241910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Recess until Thursday AM1, 18 May 2023</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Next meeting slot:</a:t>
            </a:r>
            <a:endParaRPr lang="en-US" sz="18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Thursday AM1, 08:00 to 10:00 ET, 18 May 2023</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dirty="0">
                <a:latin typeface="+mj-lt"/>
                <a:cs typeface="Arial" panose="020B0604020202020204" pitchFamily="34" charset="0"/>
              </a:rPr>
              <a:t>Call in info is available at </a:t>
            </a:r>
            <a:r>
              <a:rPr lang="en-US" sz="1600" dirty="0" smtClean="0">
                <a:latin typeface="+mj-lt"/>
                <a:cs typeface="Arial" panose="020B0604020202020204" pitchFamily="34" charset="0"/>
                <a:hlinkClick r:id="rId3"/>
              </a:rPr>
              <a:t>18-16/0038</a:t>
            </a:r>
            <a:r>
              <a:rPr lang="en-US" sz="1600" dirty="0" smtClean="0">
                <a:latin typeface="+mj-lt"/>
                <a:cs typeface="Arial" panose="020B0604020202020204" pitchFamily="34" charset="0"/>
              </a:rPr>
              <a:t> </a:t>
            </a:r>
            <a:r>
              <a:rPr lang="en-US" sz="1600" dirty="0">
                <a:solidFill>
                  <a:schemeClr val="tx1"/>
                </a:solidFill>
                <a:cs typeface="Arial" panose="020B0604020202020204" pitchFamily="34" charset="0"/>
              </a:rPr>
              <a:t>or </a:t>
            </a:r>
            <a:r>
              <a:rPr lang="en-US" sz="1600" dirty="0">
                <a:solidFill>
                  <a:schemeClr val="tx1"/>
                </a:solidFill>
                <a:cs typeface="Arial" panose="020B0604020202020204" pitchFamily="34" charset="0"/>
                <a:hlinkClick r:id="rId4"/>
              </a:rPr>
              <a:t>Google Calendar</a:t>
            </a:r>
            <a:endParaRPr lang="en-US" sz="1600" dirty="0">
              <a:latin typeface="+mj-lt"/>
              <a:cs typeface="Arial" panose="020B0604020202020204" pitchFamily="34" charset="0"/>
            </a:endParaRPr>
          </a:p>
          <a:p>
            <a:pPr marL="230188" marR="117475" indent="-230188" algn="just">
              <a:spcBef>
                <a:spcPts val="1200"/>
              </a:spcBef>
              <a:buFont typeface="Times New Roman" pitchFamily="16" charset="0"/>
              <a:buChar char="•"/>
              <a:tabLst>
                <a:tab pos="230188" algn="l"/>
              </a:tabLst>
            </a:pPr>
            <a:r>
              <a:rPr lang="en-US" sz="1800" spc="-5" dirty="0" smtClean="0">
                <a:latin typeface="+mj-lt"/>
                <a:cs typeface="Arial"/>
              </a:rPr>
              <a:t>Recess:</a:t>
            </a:r>
            <a:endParaRPr lang="en-US" sz="1800" spc="-5" dirty="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a:latin typeface="+mj-lt"/>
                <a:cs typeface="Arial"/>
              </a:rPr>
              <a:t>Any objection to </a:t>
            </a:r>
            <a:r>
              <a:rPr lang="en-US" sz="1600" spc="-5" dirty="0" smtClean="0">
                <a:latin typeface="+mj-lt"/>
                <a:cs typeface="Arial"/>
              </a:rPr>
              <a:t>recess? </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smtClean="0">
                <a:latin typeface="+mj-lt"/>
                <a:cs typeface="Arial"/>
              </a:rPr>
              <a:t>Recess at  </a:t>
            </a:r>
            <a:endParaRPr lang="en-US" sz="1400" spc="-5" dirty="0">
              <a:solidFill>
                <a:srgbClr val="FF0000"/>
              </a:solidFill>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423808994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Supplementary materials </a:t>
            </a:r>
            <a:r>
              <a:rPr lang="en-US" kern="0" dirty="0" smtClean="0">
                <a:latin typeface="Times New Roman" charset="0"/>
              </a:rPr>
              <a:t>for the Closing </a:t>
            </a:r>
            <a:r>
              <a:rPr lang="en-US" kern="0" dirty="0">
                <a:latin typeface="Times New Roman" charset="0"/>
              </a:rPr>
              <a:t>meeting</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24</a:t>
            </a:r>
            <a:endParaRPr lang="en-US" dirty="0"/>
          </a:p>
        </p:txBody>
      </p:sp>
    </p:spTree>
    <p:extLst>
      <p:ext uri="{BB962C8B-B14F-4D97-AF65-F5344CB8AC3E}">
        <p14:creationId xmlns:p14="http://schemas.microsoft.com/office/powerpoint/2010/main" val="35988761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Registration is required to attend this meeting </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3</a:t>
            </a:fld>
            <a:endParaRPr lang="en-US" dirty="0"/>
          </a:p>
        </p:txBody>
      </p:sp>
      <p:sp>
        <p:nvSpPr>
          <p:cNvPr id="8" name="Rectangle 4"/>
          <p:cNvSpPr>
            <a:spLocks noChangeArrowheads="1"/>
          </p:cNvSpPr>
          <p:nvPr/>
        </p:nvSpPr>
        <p:spPr bwMode="auto">
          <a:xfrm>
            <a:off x="914400" y="16764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b="1" u="sng" dirty="0">
              <a:solidFill>
                <a:srgbClr val="FF0000"/>
              </a:solidFill>
              <a:cs typeface="Arial" pitchFamily="34" charset="0"/>
            </a:endParaRPr>
          </a:p>
          <a:p>
            <a:pPr marL="285750" indent="-285750"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The 2023 May IEEE 802 wireless interim is held mixed mode </a:t>
            </a:r>
            <a:r>
              <a:rPr lang="en-US" altLang="en-US" sz="1800" b="1" dirty="0">
                <a:solidFill>
                  <a:schemeClr val="tx1"/>
                </a:solidFill>
                <a:latin typeface="+mj-lt"/>
                <a:cs typeface="Arial" panose="020B0604020202020204" pitchFamily="34" charset="0"/>
              </a:rPr>
              <a:t>via a paid registration fee, </a:t>
            </a:r>
            <a:r>
              <a:rPr lang="en-US" altLang="en-US" sz="1800" b="1" dirty="0" smtClean="0">
                <a:solidFill>
                  <a:schemeClr val="tx1"/>
                </a:solidFill>
                <a:latin typeface="+mj-lt"/>
                <a:cs typeface="Arial" panose="020B0604020202020204" pitchFamily="34" charset="0"/>
              </a:rPr>
              <a:t>from 14 May 2023 to 19 May 2023.</a:t>
            </a:r>
            <a:r>
              <a:rPr lang="en-US" altLang="en-US" sz="1800" b="1" dirty="0">
                <a:solidFill>
                  <a:schemeClr val="tx1"/>
                </a:solidFill>
                <a:latin typeface="+mj-lt"/>
                <a:cs typeface="Arial" panose="020B0604020202020204" pitchFamily="34" charset="0"/>
              </a:rPr>
              <a:t>		</a:t>
            </a:r>
            <a:endParaRPr lang="en-US" altLang="en-US" sz="1800" b="1" dirty="0" smtClean="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This meeting is part of the </a:t>
            </a:r>
            <a:r>
              <a:rPr lang="en-US" altLang="en-US" sz="1800" b="1" dirty="0" smtClean="0">
                <a:solidFill>
                  <a:schemeClr val="tx1"/>
                </a:solidFill>
                <a:latin typeface="+mj-lt"/>
                <a:cs typeface="Arial" panose="020B0604020202020204" pitchFamily="34" charset="0"/>
              </a:rPr>
              <a:t>IEEE 802 wireless interim.  It is an credited session.</a:t>
            </a:r>
          </a:p>
          <a:p>
            <a:pPr marL="285750" indent="-285750"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5750" indent="-285750"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Y</a:t>
            </a:r>
            <a:r>
              <a:rPr lang="en-US" altLang="en-US" sz="1800" b="1" dirty="0" smtClean="0">
                <a:solidFill>
                  <a:schemeClr val="tx1"/>
                </a:solidFill>
                <a:latin typeface="+mj-lt"/>
                <a:cs typeface="Arial" panose="020B0604020202020204" pitchFamily="34" charset="0"/>
              </a:rPr>
              <a:t>ou </a:t>
            </a:r>
            <a:r>
              <a:rPr lang="en-US" altLang="en-US" sz="1800" b="1" dirty="0">
                <a:solidFill>
                  <a:schemeClr val="tx1"/>
                </a:solidFill>
                <a:latin typeface="+mj-lt"/>
                <a:cs typeface="Arial" panose="020B0604020202020204" pitchFamily="34" charset="0"/>
              </a:rPr>
              <a:t>must pay the registration fee </a:t>
            </a:r>
            <a:r>
              <a:rPr lang="en-US" altLang="en-US" sz="1800" b="1" dirty="0" smtClean="0">
                <a:solidFill>
                  <a:schemeClr val="tx1"/>
                </a:solidFill>
                <a:latin typeface="+mj-lt"/>
                <a:cs typeface="Arial" panose="020B0604020202020204" pitchFamily="34" charset="0"/>
              </a:rPr>
              <a:t>whether attending in-person or remotely.  If </a:t>
            </a:r>
            <a:r>
              <a:rPr lang="en-US" altLang="en-US" sz="1800" b="1" dirty="0">
                <a:solidFill>
                  <a:schemeClr val="tx1"/>
                </a:solidFill>
                <a:latin typeface="+mj-lt"/>
                <a:cs typeface="Arial" panose="020B0604020202020204" pitchFamily="34" charset="0"/>
              </a:rPr>
              <a:t>you have not already done so, </a:t>
            </a:r>
            <a:r>
              <a:rPr lang="en-US" altLang="en-US" sz="1800" b="1" dirty="0" smtClean="0">
                <a:solidFill>
                  <a:schemeClr val="tx1"/>
                </a:solidFill>
                <a:latin typeface="+mj-lt"/>
                <a:cs typeface="Arial" panose="020B0604020202020204" pitchFamily="34" charset="0"/>
              </a:rPr>
              <a:t>register at: </a:t>
            </a:r>
          </a:p>
          <a:p>
            <a:pPr marL="1028700" lvl="1"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hlinkClick r:id="rId3"/>
              </a:rPr>
              <a:t>https</a:t>
            </a:r>
            <a:r>
              <a:rPr lang="en-US" altLang="en-US" sz="1800" b="1" dirty="0">
                <a:solidFill>
                  <a:schemeClr val="tx1"/>
                </a:solidFill>
                <a:latin typeface="+mj-lt"/>
                <a:cs typeface="Arial" panose="020B0604020202020204" pitchFamily="34" charset="0"/>
                <a:hlinkClick r:id="rId3"/>
              </a:rPr>
              <a:t>://</a:t>
            </a:r>
            <a:r>
              <a:rPr lang="en-US" altLang="en-US" sz="1800" b="1" dirty="0" smtClean="0">
                <a:solidFill>
                  <a:schemeClr val="tx1"/>
                </a:solidFill>
                <a:latin typeface="+mj-lt"/>
                <a:cs typeface="Arial" panose="020B0604020202020204" pitchFamily="34" charset="0"/>
                <a:hlinkClick r:id="rId3"/>
              </a:rPr>
              <a:t>web.cvent.com/event/c8c74da9-42ef-4650-bbf6-d33d40c6bedc/summary</a:t>
            </a:r>
            <a:r>
              <a:rPr lang="en-US" altLang="en-US" sz="1800" b="1" dirty="0" smtClean="0">
                <a:solidFill>
                  <a:schemeClr val="tx1"/>
                </a:solidFill>
                <a:latin typeface="+mj-lt"/>
                <a:cs typeface="Arial" panose="020B0604020202020204" pitchFamily="34" charset="0"/>
              </a:rPr>
              <a:t> </a:t>
            </a:r>
          </a:p>
          <a:p>
            <a:pPr marL="285750" algn="just">
              <a:spcAft>
                <a:spcPts val="0"/>
              </a:spcAft>
              <a:defRPr/>
            </a:pPr>
            <a:endParaRPr lang="en-US" altLang="en-US" sz="1800" b="1" dirty="0" smtClean="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smtClean="0">
                <a:solidFill>
                  <a:schemeClr val="tx1"/>
                </a:solidFill>
                <a:latin typeface="+mj-lt"/>
                <a:cs typeface="Arial" panose="020B0604020202020204" pitchFamily="34" charset="0"/>
              </a:rPr>
              <a:t>If </a:t>
            </a:r>
            <a:r>
              <a:rPr lang="en-US" altLang="en-US" sz="1800" b="1" dirty="0">
                <a:solidFill>
                  <a:schemeClr val="tx1"/>
                </a:solidFill>
                <a:latin typeface="+mj-lt"/>
                <a:cs typeface="Arial" panose="020B0604020202020204" pitchFamily="34" charset="0"/>
              </a:rPr>
              <a:t>you do not intend to register for this session you must leave this meeting and, if you have logged attendance on </a:t>
            </a:r>
            <a:r>
              <a:rPr lang="en-US" altLang="en-US" sz="1800" b="1" dirty="0">
                <a:solidFill>
                  <a:schemeClr val="tx1"/>
                </a:solidFill>
                <a:latin typeface="+mj-lt"/>
                <a:cs typeface="Arial" panose="020B0604020202020204" pitchFamily="34" charset="0"/>
                <a:hlinkClick r:id="rId4"/>
              </a:rPr>
              <a:t>IMAT</a:t>
            </a:r>
            <a:r>
              <a:rPr lang="en-US" altLang="en-US" sz="1800" b="1" dirty="0">
                <a:solidFill>
                  <a:schemeClr val="tx1"/>
                </a:solidFill>
                <a:latin typeface="+mj-lt"/>
                <a:cs typeface="Arial" panose="020B0604020202020204" pitchFamily="34" charset="0"/>
              </a:rPr>
              <a:t>, please email the 802.18 chair or a vice chair to have your attendance cancelled</a:t>
            </a:r>
          </a:p>
          <a:p>
            <a:pPr marL="284163" indent="-284163" algn="just">
              <a:spcAft>
                <a:spcPts val="0"/>
              </a:spcAft>
              <a:buFont typeface="Arial" panose="020B0604020202020204" pitchFamily="34" charset="0"/>
              <a:buChar char="•"/>
              <a:defRPr/>
            </a:pPr>
            <a:endParaRPr lang="en-US" altLang="en-US" sz="1800" b="1" dirty="0">
              <a:solidFill>
                <a:schemeClr val="tx1"/>
              </a:solidFill>
              <a:latin typeface="+mj-lt"/>
              <a:cs typeface="Arial" panose="020B0604020202020204" pitchFamily="34" charset="0"/>
            </a:endParaRPr>
          </a:p>
          <a:p>
            <a:pPr marL="284163" indent="-284163" algn="just">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At conclusion of each of the 802.18 </a:t>
            </a:r>
            <a:r>
              <a:rPr lang="en-US" altLang="en-US" sz="1800" b="1" dirty="0" smtClean="0">
                <a:solidFill>
                  <a:schemeClr val="tx1"/>
                </a:solidFill>
                <a:latin typeface="+mj-lt"/>
                <a:cs typeface="Arial" panose="020B0604020202020204" pitchFamily="34" charset="0"/>
              </a:rPr>
              <a:t>meetings this week, </a:t>
            </a:r>
            <a:r>
              <a:rPr lang="en-US" altLang="en-US" sz="1800" b="1" dirty="0">
                <a:solidFill>
                  <a:schemeClr val="tx1"/>
                </a:solidFill>
                <a:latin typeface="+mj-lt"/>
                <a:cs typeface="Arial" panose="020B0604020202020204" pitchFamily="34" charset="0"/>
              </a:rPr>
              <a:t>the </a:t>
            </a:r>
            <a:r>
              <a:rPr lang="en-US" altLang="en-US" sz="1800" b="1" dirty="0" err="1">
                <a:solidFill>
                  <a:schemeClr val="tx1"/>
                </a:solidFill>
                <a:latin typeface="+mj-lt"/>
                <a:cs typeface="Arial" panose="020B0604020202020204" pitchFamily="34" charset="0"/>
              </a:rPr>
              <a:t>Webex</a:t>
            </a:r>
            <a:r>
              <a:rPr lang="en-US" altLang="en-US" sz="1800" b="1" dirty="0">
                <a:solidFill>
                  <a:schemeClr val="tx1"/>
                </a:solidFill>
                <a:latin typeface="+mj-lt"/>
                <a:cs typeface="Arial" panose="020B0604020202020204" pitchFamily="34" charset="0"/>
              </a:rPr>
              <a:t> log and IMAT will be reviewed.  </a:t>
            </a:r>
            <a:r>
              <a:rPr lang="en-US" altLang="en-US" sz="1800" b="1" dirty="0" smtClean="0">
                <a:solidFill>
                  <a:schemeClr val="tx1"/>
                </a:solidFill>
                <a:latin typeface="+mj-lt"/>
                <a:cs typeface="Arial" panose="020B0604020202020204" pitchFamily="34" charset="0"/>
              </a:rPr>
              <a:t>No </a:t>
            </a:r>
            <a:r>
              <a:rPr lang="en-US" altLang="en-US" sz="1800" b="1" dirty="0">
                <a:solidFill>
                  <a:schemeClr val="tx1"/>
                </a:solidFill>
                <a:latin typeface="+mj-lt"/>
                <a:cs typeface="Arial" panose="020B0604020202020204" pitchFamily="34" charset="0"/>
              </a:rPr>
              <a:t>payment, become </a:t>
            </a:r>
            <a:r>
              <a:rPr lang="en-US" altLang="en-US" sz="1800" b="1" dirty="0" smtClean="0">
                <a:solidFill>
                  <a:schemeClr val="tx1"/>
                </a:solidFill>
                <a:latin typeface="+mj-lt"/>
                <a:cs typeface="Arial" panose="020B0604020202020204" pitchFamily="34" charset="0"/>
              </a:rPr>
              <a:t>deadbeat </a:t>
            </a:r>
            <a:r>
              <a:rPr lang="en-US" altLang="en-US" sz="1800" b="1" dirty="0">
                <a:solidFill>
                  <a:schemeClr val="tx1"/>
                </a:solidFill>
                <a:latin typeface="+mj-lt"/>
                <a:cs typeface="Arial" panose="020B0604020202020204" pitchFamily="34" charset="0"/>
              </a:rPr>
              <a:t>and lose voting rights in all groups, after 60-day grace. </a:t>
            </a:r>
          </a:p>
          <a:p>
            <a:pPr marL="284163" lvl="1" indent="-284163" algn="just">
              <a:spcAft>
                <a:spcPts val="0"/>
              </a:spcAft>
              <a:buFont typeface="Arial" panose="020B0604020202020204" pitchFamily="34" charset="0"/>
              <a:buChar char="•"/>
              <a:defRPr/>
            </a:pPr>
            <a:endParaRPr lang="en-US" altLang="en-US" sz="1800" b="1" dirty="0" smtClean="0">
              <a:solidFill>
                <a:schemeClr val="tx1"/>
              </a:solidFill>
              <a:latin typeface="+mj-lt"/>
              <a:cs typeface="Arial" panose="020B0604020202020204" pitchFamily="34" charset="0"/>
            </a:endParaRPr>
          </a:p>
          <a:p>
            <a:pPr>
              <a:spcAft>
                <a:spcPts val="0"/>
              </a:spcAft>
              <a:defRPr/>
            </a:pPr>
            <a:endParaRPr lang="en-US" altLang="en-US" sz="1800" b="1" dirty="0">
              <a:solidFill>
                <a:schemeClr val="tx1"/>
              </a:solidFill>
              <a:latin typeface="+mj-lt"/>
              <a:cs typeface="Arial" panose="020B0604020202020204" pitchFamily="34" charset="0"/>
            </a:endParaRPr>
          </a:p>
        </p:txBody>
      </p:sp>
      <p:pic>
        <p:nvPicPr>
          <p:cNvPr id="4" name="Picture 3"/>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819447716"/>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1.4:  Review and approve agenda</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25</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78001460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Review and approve the 802.18 closing agenda</a:t>
            </a:r>
            <a:endParaRPr lang="en-US" sz="2800" dirty="0">
              <a:solidFill>
                <a:srgbClr val="0070C0"/>
              </a:solidFill>
            </a:endParaRPr>
          </a:p>
        </p:txBody>
      </p:sp>
      <p:sp>
        <p:nvSpPr>
          <p:cNvPr id="10" name="Content Placeholder 2"/>
          <p:cNvSpPr>
            <a:spLocks noGrp="1"/>
          </p:cNvSpPr>
          <p:nvPr>
            <p:ph idx="1"/>
          </p:nvPr>
        </p:nvSpPr>
        <p:spPr>
          <a:xfrm>
            <a:off x="914400" y="1525587"/>
            <a:ext cx="10551584" cy="4113213"/>
          </a:xfrm>
        </p:spPr>
        <p:txBody>
          <a:bodyPr/>
          <a:lstStyle/>
          <a:p>
            <a:pPr marL="230188" marR="117475" indent="-230188" algn="just">
              <a:buChar char="•"/>
              <a:tabLst>
                <a:tab pos="230188" algn="l"/>
              </a:tabLst>
            </a:pPr>
            <a:r>
              <a:rPr lang="en-US" sz="1800" spc="-5" dirty="0">
                <a:latin typeface="+mj-lt"/>
                <a:cs typeface="Arial"/>
              </a:rPr>
              <a:t>Motion </a:t>
            </a:r>
            <a:r>
              <a:rPr lang="en-US" sz="1800" spc="-5" dirty="0" smtClean="0">
                <a:latin typeface="+mj-lt"/>
                <a:cs typeface="Arial"/>
              </a:rPr>
              <a:t>#3 (Internal):  </a:t>
            </a:r>
            <a:r>
              <a:rPr lang="en-US" sz="1800" spc="-5" dirty="0">
                <a:latin typeface="+mj-lt"/>
                <a:cs typeface="Arial"/>
              </a:rPr>
              <a:t>To approve the </a:t>
            </a:r>
            <a:r>
              <a:rPr lang="en-US" sz="1800" spc="-5" dirty="0" smtClean="0">
                <a:latin typeface="+mj-lt"/>
                <a:cs typeface="Arial"/>
              </a:rPr>
              <a:t>agenda as shown </a:t>
            </a:r>
            <a:r>
              <a:rPr lang="en-US" sz="1800" spc="-5" dirty="0">
                <a:latin typeface="+mj-lt"/>
                <a:cs typeface="Arial"/>
              </a:rPr>
              <a:t>in the “RR-TAG </a:t>
            </a:r>
            <a:r>
              <a:rPr lang="en-US" sz="1800" spc="-5" dirty="0" smtClean="0">
                <a:latin typeface="+mj-lt"/>
                <a:cs typeface="Arial"/>
              </a:rPr>
              <a:t>Closing” tab of the document 18-23/0045r0. </a:t>
            </a:r>
            <a:endParaRPr lang="en-US" sz="1800" spc="-5" dirty="0">
              <a:latin typeface="+mj-lt"/>
              <a:cs typeface="Arial"/>
            </a:endParaRPr>
          </a:p>
          <a:p>
            <a:pPr marL="630238" marR="117475" lvl="1" indent="-230188" algn="just">
              <a:buChar char="•"/>
              <a:tabLst>
                <a:tab pos="230188" algn="l"/>
              </a:tabLst>
            </a:pPr>
            <a:r>
              <a:rPr lang="en-US" sz="1600" spc="-5" dirty="0">
                <a:latin typeface="+mj-lt"/>
                <a:cs typeface="Arial"/>
              </a:rPr>
              <a:t>Moved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Seconded</a:t>
            </a:r>
            <a:r>
              <a:rPr lang="en-US" sz="1600" spc="-5" dirty="0" smtClean="0">
                <a:latin typeface="+mj-lt"/>
                <a:cs typeface="Arial"/>
              </a:rPr>
              <a:t>:</a:t>
            </a:r>
            <a:endParaRPr lang="en-US" sz="1600" spc="-5" dirty="0">
              <a:latin typeface="+mj-lt"/>
              <a:cs typeface="Arial"/>
            </a:endParaRPr>
          </a:p>
          <a:p>
            <a:pPr marL="630238" marR="117475" lvl="1" indent="-230188" algn="just">
              <a:buChar char="•"/>
              <a:tabLst>
                <a:tab pos="230188" algn="l"/>
              </a:tabLst>
            </a:pPr>
            <a:r>
              <a:rPr lang="en-US" sz="1600" spc="-5" dirty="0">
                <a:latin typeface="+mj-lt"/>
                <a:cs typeface="Arial"/>
              </a:rPr>
              <a:t>Discussion</a:t>
            </a:r>
            <a:r>
              <a:rPr lang="en-US" sz="1600" spc="-5" dirty="0" smtClean="0">
                <a:latin typeface="+mj-lt"/>
                <a:cs typeface="Arial"/>
              </a:rPr>
              <a:t>:</a:t>
            </a:r>
            <a:endParaRPr lang="en-US" sz="1600" spc="-5" dirty="0">
              <a:latin typeface="+mj-lt"/>
              <a:cs typeface="Arial"/>
            </a:endParaRPr>
          </a:p>
          <a:p>
            <a:pPr marL="630238" marR="117475" lvl="1" indent="-230188" algn="just">
              <a:buFont typeface="Times New Roman" pitchFamily="16" charset="0"/>
              <a:buChar char="•"/>
              <a:tabLst>
                <a:tab pos="230188" algn="l"/>
              </a:tabLst>
            </a:pPr>
            <a:r>
              <a:rPr lang="en-US" sz="1600" spc="-5" dirty="0">
                <a:latin typeface="+mj-lt"/>
                <a:cs typeface="Arial"/>
              </a:rPr>
              <a:t>Vote</a:t>
            </a:r>
            <a:r>
              <a:rPr lang="en-US" sz="1600" spc="-5" dirty="0" smtClean="0">
                <a:latin typeface="+mj-lt"/>
                <a:cs typeface="Arial"/>
              </a:rPr>
              <a:t>:</a:t>
            </a:r>
            <a:endParaRPr lang="en-US" sz="1600" spc="-5" dirty="0">
              <a:solidFill>
                <a:srgbClr val="FF0000"/>
              </a:solidFill>
              <a:cs typeface="Arial"/>
            </a:endParaRPr>
          </a:p>
          <a:p>
            <a:pPr marL="630238" marR="117475" lvl="1" indent="-230188" algn="just">
              <a:buFont typeface="Times New Roman" pitchFamily="16" charset="0"/>
              <a:buChar char="•"/>
              <a:tabLst>
                <a:tab pos="230188" algn="l"/>
              </a:tabLst>
            </a:pPr>
            <a:endParaRPr lang="en-US" sz="1600" spc="-5" dirty="0">
              <a:solidFill>
                <a:srgbClr val="FF0000"/>
              </a:solidFill>
              <a:cs typeface="Arial"/>
            </a:endParaRPr>
          </a:p>
          <a:p>
            <a:pPr marL="400050" marR="117475" lvl="1" indent="0" algn="just">
              <a:tabLst>
                <a:tab pos="230188" algn="l"/>
              </a:tabLst>
            </a:pPr>
            <a:endParaRPr lang="en-US" sz="1600" spc="-5" dirty="0">
              <a:solidFill>
                <a:srgbClr val="FF0000"/>
              </a:solidFill>
              <a:cs typeface="Arial"/>
            </a:endParaRPr>
          </a:p>
          <a:p>
            <a:pPr marL="630238" marR="117475" lvl="1" indent="-230188" algn="just">
              <a:buChar char="•"/>
              <a:tabLst>
                <a:tab pos="230188" algn="l"/>
              </a:tabLst>
            </a:pPr>
            <a:endParaRPr lang="en-US" sz="1600" spc="-5" dirty="0">
              <a:latin typeface="+mj-lt"/>
              <a:cs typeface="Arial"/>
            </a:endParaRPr>
          </a:p>
          <a:p>
            <a:pPr marL="400050" marR="117475" lvl="1" indent="0" algn="just">
              <a:tabLst>
                <a:tab pos="230188" algn="l"/>
              </a:tabLst>
            </a:pPr>
            <a:endParaRPr lang="en-US" sz="1600" spc="-5" dirty="0">
              <a:solidFill>
                <a:srgbClr val="FF0000"/>
              </a:solidFill>
              <a:latin typeface="+mj-lt"/>
              <a:cs typeface="Arial"/>
            </a:endParaRPr>
          </a:p>
          <a:p>
            <a:pPr marL="630238" marR="117475" lvl="1" indent="-230188" algn="just">
              <a:buChar char="•"/>
              <a:tabLst>
                <a:tab pos="230188" algn="l"/>
              </a:tabLst>
            </a:pPr>
            <a:endParaRPr lang="en-US" sz="1600" spc="-5" dirty="0">
              <a:latin typeface="Arial"/>
              <a:cs typeface="Arial"/>
            </a:endParaRPr>
          </a:p>
          <a:p>
            <a:pPr marL="230188" marR="117475" indent="-230188" algn="just">
              <a:buChar char="•"/>
              <a:tabLst>
                <a:tab pos="230188" algn="l"/>
              </a:tabLst>
            </a:pPr>
            <a:endParaRPr lang="en-US" sz="1800" dirty="0">
              <a:latin typeface="Arial" panose="020B0604020202020204" pitchFamily="34" charset="0"/>
              <a:cs typeface="Arial" panose="020B0604020202020204" pitchFamily="34" charset="0"/>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18758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3:  Old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27</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07974324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(1)</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Europe</a:t>
            </a:r>
            <a:r>
              <a:rPr lang="en-US" sz="1800" spc="-5" dirty="0">
                <a:cs typeface="Arial"/>
              </a:rPr>
              <a:t>, Middle East, and Africa</a:t>
            </a:r>
          </a:p>
          <a:p>
            <a:pPr marL="630238" marR="117475" lvl="1" indent="-230188" algn="just">
              <a:buClrTx/>
              <a:buFont typeface="Times New Roman" pitchFamily="16" charset="0"/>
              <a:buChar char="•"/>
              <a:tabLst>
                <a:tab pos="230188" algn="l"/>
              </a:tabLst>
            </a:pPr>
            <a:r>
              <a:rPr lang="en-US" sz="1800" spc="-5" dirty="0">
                <a:cs typeface="Arial"/>
              </a:rPr>
              <a:t>ETSI </a:t>
            </a:r>
            <a:r>
              <a:rPr lang="en-US" sz="1800" spc="-5" dirty="0" smtClean="0">
                <a:cs typeface="Arial"/>
              </a:rPr>
              <a:t>BRAN</a:t>
            </a:r>
          </a:p>
          <a:p>
            <a:pPr marL="1030288" marR="117475" lvl="2" indent="-230188" algn="just">
              <a:buClrTx/>
              <a:buFont typeface="Times New Roman" pitchFamily="16" charset="0"/>
              <a:buChar char="•"/>
              <a:tabLst>
                <a:tab pos="230188" algn="l"/>
              </a:tabLst>
            </a:pPr>
            <a:r>
              <a:rPr lang="en-US" sz="1600" dirty="0"/>
              <a:t>ENAP on EN 303 687 (6 GHz WAS/RLAN) started 29 March 2023 and will end 27 June 2023</a:t>
            </a:r>
            <a:r>
              <a:rPr lang="en-US" sz="1600" dirty="0" smtClean="0"/>
              <a:t>.</a:t>
            </a:r>
            <a:endParaRPr lang="en-US" sz="1600" spc="-5" dirty="0">
              <a:cs typeface="Arial"/>
            </a:endParaRPr>
          </a:p>
          <a:p>
            <a:pPr marL="630238" marR="117475" lvl="1" indent="-230188" algn="just">
              <a:buClrTx/>
              <a:buFont typeface="Times New Roman" pitchFamily="16" charset="0"/>
              <a:buChar char="•"/>
              <a:tabLst>
                <a:tab pos="230188" algn="l"/>
              </a:tabLst>
            </a:pPr>
            <a:r>
              <a:rPr lang="en-US" sz="1800" spc="-5" dirty="0">
                <a:cs typeface="Arial"/>
              </a:rPr>
              <a:t>CEPT</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UK </a:t>
            </a:r>
            <a:r>
              <a:rPr lang="en-US" sz="1800" spc="-5" dirty="0" err="1" smtClean="0">
                <a:solidFill>
                  <a:schemeClr val="tx1"/>
                </a:solidFill>
                <a:cs typeface="Arial"/>
              </a:rPr>
              <a:t>Ofcom</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Other </a:t>
            </a:r>
            <a:r>
              <a:rPr lang="en-US" sz="1800" spc="-5" dirty="0">
                <a:solidFill>
                  <a:schemeClr val="tx1"/>
                </a:solidFill>
                <a:cs typeface="Arial"/>
              </a:rPr>
              <a:t>countries/regions</a:t>
            </a:r>
          </a:p>
          <a:p>
            <a:pPr marL="230188" marR="117475" indent="-230188" algn="just">
              <a:buFont typeface="Times New Roman" pitchFamily="16" charset="0"/>
              <a:buChar char="•"/>
              <a:tabLst>
                <a:tab pos="230188" algn="l"/>
              </a:tabLst>
            </a:pPr>
            <a:r>
              <a:rPr lang="en-US" sz="1800" spc="-5" dirty="0">
                <a:cs typeface="Arial"/>
              </a:rPr>
              <a:t>Americas</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USA </a:t>
            </a:r>
            <a:r>
              <a:rPr lang="en-US" sz="1800" spc="-5" dirty="0" smtClean="0">
                <a:solidFill>
                  <a:schemeClr val="tx1"/>
                </a:solidFill>
                <a:cs typeface="Arial"/>
              </a:rPr>
              <a:t>FCC</a:t>
            </a:r>
          </a:p>
          <a:p>
            <a:pPr marL="1030288" marR="117475" lvl="2" indent="-230188" algn="just">
              <a:buClrTx/>
              <a:buFont typeface="Times New Roman" pitchFamily="16" charset="0"/>
              <a:buChar char="•"/>
              <a:tabLst>
                <a:tab pos="230188" algn="l"/>
              </a:tabLst>
            </a:pPr>
            <a:r>
              <a:rPr lang="en-US" sz="1600" dirty="0">
                <a:solidFill>
                  <a:schemeClr val="tx1"/>
                </a:solidFill>
              </a:rPr>
              <a:t>The </a:t>
            </a:r>
            <a:r>
              <a:rPr lang="en-US" sz="1600" dirty="0">
                <a:solidFill>
                  <a:schemeClr val="tx1"/>
                </a:solidFill>
                <a:hlinkClick r:id="rId3"/>
              </a:rPr>
              <a:t>May 2023 Open Commission Meeting</a:t>
            </a:r>
            <a:r>
              <a:rPr lang="en-US" sz="1600" dirty="0">
                <a:solidFill>
                  <a:schemeClr val="tx1"/>
                </a:solidFill>
              </a:rPr>
              <a:t> is scheduled at 10:30am ET on 18 May 2023.</a:t>
            </a:r>
          </a:p>
          <a:p>
            <a:pPr marL="1487488" marR="117475" lvl="3" indent="-230188" algn="just">
              <a:buClrTx/>
              <a:buFont typeface="Times New Roman" pitchFamily="16" charset="0"/>
              <a:buChar char="•"/>
              <a:tabLst>
                <a:tab pos="230188" algn="l"/>
              </a:tabLst>
            </a:pPr>
            <a:r>
              <a:rPr lang="en-US" sz="1400" dirty="0">
                <a:solidFill>
                  <a:schemeClr val="tx1"/>
                </a:solidFill>
              </a:rPr>
              <a:t>A </a:t>
            </a:r>
            <a:r>
              <a:rPr lang="en-US" sz="1400" dirty="0">
                <a:solidFill>
                  <a:schemeClr val="tx1"/>
                </a:solidFill>
                <a:hlinkClick r:id="rId4"/>
              </a:rPr>
              <a:t>NPRM</a:t>
            </a:r>
            <a:r>
              <a:rPr lang="en-US" sz="1400" dirty="0">
                <a:solidFill>
                  <a:schemeClr val="tx1"/>
                </a:solidFill>
              </a:rPr>
              <a:t> “</a:t>
            </a:r>
            <a:r>
              <a:rPr lang="en-US" sz="1400" dirty="0"/>
              <a:t>Allowing Expanded Flexibility and Opportunities for Unlicensed Operations in the 60 GHz Band Report and Order, ET Docket No. 21-264” is included as a tentative agenda item</a:t>
            </a:r>
            <a:r>
              <a:rPr lang="en-US" sz="1400" dirty="0" smtClean="0"/>
              <a:t>.</a:t>
            </a:r>
            <a:endParaRPr lang="en-US" sz="1800" spc="-5" dirty="0" smtClean="0">
              <a:solidFill>
                <a:schemeClr val="tx1"/>
              </a:solidFill>
              <a:cs typeface="Arial"/>
            </a:endParaRPr>
          </a:p>
          <a:p>
            <a:pPr marL="630238" marR="117475" lvl="1" indent="-230188" algn="just">
              <a:buClrTx/>
              <a:buFont typeface="Times New Roman" pitchFamily="16" charset="0"/>
              <a:buChar char="•"/>
              <a:tabLst>
                <a:tab pos="230188" algn="l"/>
              </a:tabLst>
            </a:pPr>
            <a:r>
              <a:rPr lang="en-US" sz="1800" spc="-5" dirty="0" smtClean="0">
                <a:solidFill>
                  <a:schemeClr val="tx1"/>
                </a:solidFill>
                <a:cs typeface="Arial"/>
              </a:rPr>
              <a:t>Canada </a:t>
            </a:r>
            <a:r>
              <a:rPr lang="en-US" sz="1800" spc="-5" dirty="0">
                <a:solidFill>
                  <a:schemeClr val="tx1"/>
                </a:solidFill>
                <a:cs typeface="Arial"/>
              </a:rPr>
              <a:t>ISED and Canada RABC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Other </a:t>
            </a:r>
            <a:r>
              <a:rPr lang="en-US" sz="1800" spc="-5" dirty="0" smtClean="0">
                <a:solidFill>
                  <a:schemeClr val="tx1"/>
                </a:solidFill>
                <a:cs typeface="Arial"/>
              </a:rPr>
              <a:t>countries/regions</a:t>
            </a:r>
            <a:endParaRPr lang="en-US" sz="1800" spc="-5" dirty="0" smtClean="0">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895829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34</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General discussion items (2)</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cs typeface="Arial"/>
              </a:rPr>
              <a:t>Asia </a:t>
            </a:r>
            <a:r>
              <a:rPr lang="en-US" sz="1800" spc="-5" dirty="0">
                <a:cs typeface="Arial"/>
              </a:rPr>
              <a:t>Pacific</a:t>
            </a:r>
          </a:p>
          <a:p>
            <a:pPr marL="630238" marR="117475" lvl="1" indent="-230188" algn="just">
              <a:buClrTx/>
              <a:buFont typeface="Times New Roman" pitchFamily="16" charset="0"/>
              <a:buChar char="•"/>
              <a:tabLst>
                <a:tab pos="230188" algn="l"/>
              </a:tabLst>
            </a:pPr>
            <a:r>
              <a:rPr lang="en-US" sz="1800" spc="-5" dirty="0">
                <a:solidFill>
                  <a:schemeClr val="tx1"/>
                </a:solidFill>
                <a:cs typeface="Arial"/>
              </a:rPr>
              <a:t>APT</a:t>
            </a:r>
          </a:p>
          <a:p>
            <a:pPr marL="630238" marR="117475" lvl="1" indent="-230188" algn="just">
              <a:buClrTx/>
              <a:buFont typeface="Times New Roman" pitchFamily="16" charset="0"/>
              <a:buChar char="•"/>
              <a:tabLst>
                <a:tab pos="230188" algn="l"/>
              </a:tabLst>
            </a:pPr>
            <a:r>
              <a:rPr lang="en-US" sz="1800" dirty="0">
                <a:solidFill>
                  <a:schemeClr val="tx1"/>
                </a:solidFill>
              </a:rPr>
              <a:t>Other countries/regions</a:t>
            </a:r>
          </a:p>
          <a:p>
            <a:pPr marL="230188" marR="117475" indent="-230188" algn="just">
              <a:buFont typeface="Times New Roman" pitchFamily="16" charset="0"/>
              <a:buChar char="•"/>
              <a:tabLst>
                <a:tab pos="230188" algn="l"/>
              </a:tabLst>
            </a:pPr>
            <a:r>
              <a:rPr lang="en-US" sz="1800" spc="-5" dirty="0">
                <a:solidFill>
                  <a:schemeClr val="tx1"/>
                </a:solidFill>
                <a:cs typeface="Arial"/>
              </a:rPr>
              <a:t>ITU-R</a:t>
            </a: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38162862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4:  New business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20</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85378316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36</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Enrichment activities</a:t>
            </a:r>
            <a:endParaRPr lang="en-US" sz="2800" dirty="0">
              <a:solidFill>
                <a:srgbClr val="0070C0"/>
              </a:solidFill>
            </a:endParaRPr>
          </a:p>
        </p:txBody>
      </p:sp>
      <p:sp>
        <p:nvSpPr>
          <p:cNvPr id="10" name="Content Placeholder 2"/>
          <p:cNvSpPr>
            <a:spLocks noGrp="1"/>
          </p:cNvSpPr>
          <p:nvPr>
            <p:ph idx="1"/>
          </p:nvPr>
        </p:nvSpPr>
        <p:spPr>
          <a:xfrm>
            <a:off x="914400" y="1524000"/>
            <a:ext cx="10475384" cy="4495800"/>
          </a:xfrm>
        </p:spPr>
        <p:txBody>
          <a:bodyPr/>
          <a:lstStyle/>
          <a:p>
            <a:pPr marL="230188" marR="117475" indent="-230188" algn="just">
              <a:buFont typeface="Times New Roman" pitchFamily="16" charset="0"/>
              <a:buChar char="•"/>
              <a:tabLst>
                <a:tab pos="230188" algn="l"/>
              </a:tabLst>
            </a:pPr>
            <a:r>
              <a:rPr lang="en-US" sz="1800" u="sng" smtClean="0"/>
              <a:t>May interim:</a:t>
            </a:r>
            <a:r>
              <a:rPr lang="en-US" sz="1800" smtClean="0"/>
              <a:t>  </a:t>
            </a:r>
            <a:r>
              <a:rPr lang="en-US" sz="1800" dirty="0" smtClean="0"/>
              <a:t>An </a:t>
            </a:r>
            <a:r>
              <a:rPr lang="en-US" sz="1800" dirty="0"/>
              <a:t>overview of the European spectrum regulation and the </a:t>
            </a:r>
            <a:r>
              <a:rPr lang="en-US" sz="1800" dirty="0" err="1"/>
              <a:t>harmonised</a:t>
            </a:r>
            <a:r>
              <a:rPr lang="en-US" sz="1800" dirty="0"/>
              <a:t> market of the European Union </a:t>
            </a:r>
            <a:endParaRPr lang="en-US" sz="1800" spc="-5" dirty="0" smtClean="0">
              <a:latin typeface="+mj-lt"/>
              <a:cs typeface="Arial"/>
            </a:endParaRPr>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Guido </a:t>
            </a:r>
            <a:r>
              <a:rPr lang="en-US" sz="1600" spc="-5" dirty="0" err="1" smtClean="0">
                <a:solidFill>
                  <a:schemeClr val="tx1"/>
                </a:solidFill>
                <a:cs typeface="Arial"/>
              </a:rPr>
              <a:t>Hiertz</a:t>
            </a:r>
            <a:r>
              <a:rPr lang="en-US" sz="1600" spc="-5" dirty="0" smtClean="0">
                <a:solidFill>
                  <a:schemeClr val="tx1"/>
                </a:solidFill>
                <a:cs typeface="Arial"/>
              </a:rPr>
              <a:t> (Ericsson) and </a:t>
            </a:r>
            <a:r>
              <a:rPr lang="en-US" sz="1600" dirty="0"/>
              <a:t>Sebastian </a:t>
            </a:r>
            <a:r>
              <a:rPr lang="en-US" sz="1600" dirty="0" smtClean="0"/>
              <a:t>Max (Ericsson)</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3"/>
              </a:rPr>
              <a:t>18-23/0054</a:t>
            </a:r>
            <a:endParaRPr lang="en-US" sz="1800" spc="-5" dirty="0">
              <a:solidFill>
                <a:srgbClr val="FF0000"/>
              </a:solidFill>
              <a:latin typeface="+mj-lt"/>
              <a:cs typeface="Arial"/>
            </a:endParaRPr>
          </a:p>
          <a:p>
            <a:pPr marL="230188" marR="117475" indent="-230188" algn="just">
              <a:spcBef>
                <a:spcPts val="1800"/>
              </a:spcBef>
              <a:buFont typeface="Times New Roman" pitchFamily="16" charset="0"/>
              <a:buChar char="•"/>
              <a:tabLst>
                <a:tab pos="230188" algn="l"/>
              </a:tabLst>
            </a:pPr>
            <a:r>
              <a:rPr lang="en-US" sz="1800" u="sng" spc="-5" dirty="0" smtClean="0">
                <a:latin typeface="+mj-lt"/>
                <a:cs typeface="Arial"/>
              </a:rPr>
              <a:t>July plenary:</a:t>
            </a:r>
            <a:r>
              <a:rPr lang="en-US" sz="1800" spc="-5" dirty="0" smtClean="0">
                <a:latin typeface="+mj-lt"/>
                <a:cs typeface="Arial"/>
              </a:rPr>
              <a:t>  Introduction </a:t>
            </a:r>
            <a:r>
              <a:rPr lang="en-US" sz="1800" spc="-5" dirty="0" smtClean="0">
                <a:latin typeface="+mj-lt"/>
                <a:cs typeface="Arial"/>
              </a:rPr>
              <a:t>about APT</a:t>
            </a:r>
            <a:endParaRPr lang="en-US" sz="1400" dirty="0" smtClean="0"/>
          </a:p>
          <a:p>
            <a:pPr marL="630238" marR="117475" lvl="1" indent="-230188" algn="just">
              <a:spcBef>
                <a:spcPts val="600"/>
              </a:spcBef>
              <a:buFont typeface="Times New Roman" pitchFamily="16" charset="0"/>
              <a:buChar char="•"/>
              <a:tabLst>
                <a:tab pos="230188" algn="l"/>
              </a:tabLst>
            </a:pPr>
            <a:r>
              <a:rPr lang="en-US" sz="1600" spc="-5" dirty="0" smtClean="0">
                <a:solidFill>
                  <a:schemeClr val="tx1"/>
                </a:solidFill>
                <a:cs typeface="Arial"/>
              </a:rPr>
              <a:t>Presented by Edward Au (Huawei)</a:t>
            </a: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sz="1400" spc="-5" dirty="0" smtClean="0">
                <a:solidFill>
                  <a:schemeClr val="tx1"/>
                </a:solidFill>
                <a:cs typeface="Arial"/>
              </a:rPr>
              <a:t>Document:  </a:t>
            </a:r>
            <a:r>
              <a:rPr lang="en-US" sz="1400" spc="-5" dirty="0" smtClean="0">
                <a:solidFill>
                  <a:schemeClr val="tx1"/>
                </a:solidFill>
                <a:cs typeface="Arial"/>
                <a:hlinkClick r:id="rId4"/>
              </a:rPr>
              <a:t>18-23/0055</a:t>
            </a:r>
            <a:endParaRPr lang="en-US" sz="1400" dirty="0">
              <a:solidFill>
                <a:srgbClr val="FF0000"/>
              </a:solidFil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400" dirty="0"/>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smtClean="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endParaRPr lang="en-US" sz="1400"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endParaRPr lang="en-US" sz="1600" spc="-5" dirty="0">
              <a:solidFill>
                <a:schemeClr val="tx1"/>
              </a:solidFill>
              <a:cs typeface="Arial"/>
            </a:endParaRPr>
          </a:p>
          <a:p>
            <a:pPr marL="230188" marR="117475" indent="-230188" algn="just">
              <a:buFont typeface="Times New Roman" pitchFamily="16" charset="0"/>
              <a:buChar char="•"/>
              <a:tabLst>
                <a:tab pos="230188" algn="l"/>
              </a:tabLst>
            </a:pPr>
            <a:endParaRPr lang="en-US" sz="1600" spc="-5" dirty="0">
              <a:latin typeface="+mj-lt"/>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98553478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a:t>
            </a:r>
            <a:r>
              <a:rPr lang="en-US" kern="0" dirty="0" smtClean="0">
                <a:latin typeface="Times New Roman" charset="0"/>
              </a:rPr>
              <a:t>5:  Closing formalities</a:t>
            </a:r>
            <a:endParaRPr lang="en-GB" kern="0" dirty="0"/>
          </a:p>
        </p:txBody>
      </p:sp>
      <p:sp>
        <p:nvSpPr>
          <p:cNvPr id="7" name="Slide Number Placeholder 5"/>
          <p:cNvSpPr>
            <a:spLocks noGrp="1"/>
          </p:cNvSpPr>
          <p:nvPr>
            <p:ph type="sldNum" sz="quarter" idx="12"/>
          </p:nvPr>
        </p:nvSpPr>
        <p:spPr>
          <a:xfrm>
            <a:off x="5689601" y="6475414"/>
            <a:ext cx="808567" cy="3635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r>
              <a:rPr lang="en-US" altLang="en-US" sz="1200" b="0" dirty="0" smtClean="0"/>
              <a:t>29</a:t>
            </a:r>
            <a:endParaRPr lang="en-US" altLang="en-US" sz="1200" b="0" dirty="0"/>
          </a:p>
        </p:txBody>
      </p:sp>
      <p:pic>
        <p:nvPicPr>
          <p:cNvPr id="8" name="Picture 7"/>
          <p:cNvPicPr>
            <a:picLocks noChangeAspect="1"/>
          </p:cNvPicPr>
          <p:nvPr/>
        </p:nvPicPr>
        <p:blipFill>
          <a:blip r:embed="rId2"/>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5993549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38</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Future RR-TAG meetings</a:t>
            </a:r>
            <a:endParaRPr lang="en-US" sz="2800" dirty="0">
              <a:solidFill>
                <a:srgbClr val="0070C0"/>
              </a:solidFil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453413474"/>
              </p:ext>
            </p:extLst>
          </p:nvPr>
        </p:nvGraphicFramePr>
        <p:xfrm>
          <a:off x="1018592" y="1705690"/>
          <a:ext cx="10339434" cy="2245360"/>
        </p:xfrm>
        <a:graphic>
          <a:graphicData uri="http://schemas.openxmlformats.org/drawingml/2006/table">
            <a:tbl>
              <a:tblPr firstRow="1" bandRow="1">
                <a:tableStyleId>{21E4AEA4-8DFA-4A89-87EB-49C32662AFE0}</a:tableStyleId>
              </a:tblPr>
              <a:tblGrid>
                <a:gridCol w="2639008"/>
                <a:gridCol w="7700426"/>
              </a:tblGrid>
              <a:tr h="370840">
                <a:tc>
                  <a:txBody>
                    <a:bodyPr/>
                    <a:lstStyle/>
                    <a:p>
                      <a:r>
                        <a:rPr lang="en-US" sz="1500" dirty="0" smtClean="0"/>
                        <a:t>Events</a:t>
                      </a:r>
                      <a:endParaRPr lang="en-US" sz="1500" dirty="0"/>
                    </a:p>
                  </a:txBody>
                  <a:tcPr/>
                </a:tc>
                <a:tc>
                  <a:txBody>
                    <a:bodyPr/>
                    <a:lstStyle/>
                    <a:p>
                      <a:r>
                        <a:rPr lang="en-US" sz="1500" dirty="0" smtClean="0"/>
                        <a:t>Date and time</a:t>
                      </a:r>
                      <a:endParaRPr lang="en-US" sz="1500" dirty="0"/>
                    </a:p>
                  </a:txBody>
                  <a:tcPr/>
                </a:tc>
              </a:tr>
              <a:tr h="370840">
                <a:tc>
                  <a:txBody>
                    <a:bodyPr/>
                    <a:lstStyle/>
                    <a:p>
                      <a:r>
                        <a:rPr lang="en-US" sz="1500" dirty="0" smtClean="0"/>
                        <a:t>Weekly</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3:00pm ET to 3:55pm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Thursdays,</a:t>
                      </a:r>
                      <a:r>
                        <a:rPr lang="en-US" sz="1500" baseline="0" dirty="0" smtClean="0"/>
                        <a:t> 25 May</a:t>
                      </a:r>
                      <a:r>
                        <a:rPr lang="en-US" sz="1500" dirty="0" smtClean="0"/>
                        <a:t> 2023 to 21 September </a:t>
                      </a:r>
                      <a:r>
                        <a:rPr lang="en-US" sz="1500" baseline="0" dirty="0" smtClean="0"/>
                        <a:t>2023</a:t>
                      </a:r>
                      <a:endParaRPr lang="en-US" sz="1500" dirty="0"/>
                    </a:p>
                  </a:txBody>
                  <a:tcPr/>
                </a:tc>
              </a:tr>
              <a:tr h="370840">
                <a:tc>
                  <a:txBody>
                    <a:bodyPr/>
                    <a:lstStyle/>
                    <a:p>
                      <a:r>
                        <a:rPr lang="en-US" sz="1500" dirty="0" smtClean="0"/>
                        <a:t>ISUS ad-hoc</a:t>
                      </a:r>
                      <a:r>
                        <a:rPr lang="en-US" sz="1500" baseline="0" dirty="0" smtClean="0"/>
                        <a:t> </a:t>
                      </a:r>
                      <a:r>
                        <a:rPr lang="en-US" sz="1500" dirty="0" smtClean="0"/>
                        <a:t>teleconference</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12:00pm ET to 1:00pm ET,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Every Fridays,</a:t>
                      </a:r>
                      <a:r>
                        <a:rPr lang="en-US" sz="1500" baseline="0" dirty="0" smtClean="0"/>
                        <a:t> 26 </a:t>
                      </a:r>
                      <a:r>
                        <a:rPr lang="en-US" sz="1500" dirty="0" smtClean="0"/>
                        <a:t>May 2023 to 22 September </a:t>
                      </a:r>
                      <a:r>
                        <a:rPr lang="en-US" sz="1500" baseline="0" dirty="0" smtClean="0"/>
                        <a:t>2023</a:t>
                      </a:r>
                      <a:endParaRPr lang="en-US" sz="1500" dirty="0"/>
                    </a:p>
                  </a:txBody>
                  <a:tcPr/>
                </a:tc>
              </a:tr>
              <a:tr h="370840">
                <a:tc>
                  <a:txBody>
                    <a:bodyPr/>
                    <a:lstStyle/>
                    <a:p>
                      <a:r>
                        <a:rPr lang="en-US" sz="1500" dirty="0" smtClean="0"/>
                        <a:t>2023</a:t>
                      </a:r>
                      <a:r>
                        <a:rPr lang="en-US" sz="1500" baseline="0" dirty="0" smtClean="0"/>
                        <a:t> July plenary</a:t>
                      </a:r>
                      <a:endParaRPr lang="en-US" sz="1500" dirty="0"/>
                    </a:p>
                  </a:txBody>
                  <a:tcPr/>
                </a:tc>
                <a:tc>
                  <a:txBody>
                    <a:bodyPr/>
                    <a:lstStyle/>
                    <a:p>
                      <a:r>
                        <a:rPr lang="en-US" sz="1500" dirty="0" smtClean="0"/>
                        <a:t>Tuesday AM2 on 11 July </a:t>
                      </a:r>
                      <a:r>
                        <a:rPr lang="en-US" sz="1500" baseline="0" dirty="0" smtClean="0"/>
                        <a:t>2023</a:t>
                      </a:r>
                      <a:r>
                        <a:rPr lang="en-US" sz="1500" dirty="0" smtClean="0"/>
                        <a:t>, </a:t>
                      </a:r>
                    </a:p>
                    <a:p>
                      <a:r>
                        <a:rPr lang="en-US" sz="1500" dirty="0" smtClean="0"/>
                        <a:t>Thursday AM1 on 13 July 2023</a:t>
                      </a:r>
                    </a:p>
                    <a:p>
                      <a:r>
                        <a:rPr lang="en-US" sz="1500" dirty="0" smtClean="0"/>
                        <a:t>(both are subject</a:t>
                      </a:r>
                      <a:r>
                        <a:rPr lang="en-US" sz="1500" baseline="0" dirty="0" smtClean="0"/>
                        <a:t> to confirmation)</a:t>
                      </a:r>
                      <a:endParaRPr lang="en-US" sz="1500" dirty="0"/>
                    </a:p>
                  </a:txBody>
                  <a:tcPr/>
                </a:tc>
              </a:tr>
            </a:tbl>
          </a:graphicData>
        </a:graphic>
      </p:graphicFrame>
      <p:sp>
        <p:nvSpPr>
          <p:cNvPr id="10" name="Rectangle 9"/>
          <p:cNvSpPr/>
          <p:nvPr/>
        </p:nvSpPr>
        <p:spPr>
          <a:xfrm>
            <a:off x="853736" y="6128682"/>
            <a:ext cx="10519826" cy="323165"/>
          </a:xfrm>
          <a:prstGeom prst="rect">
            <a:avLst/>
          </a:prstGeom>
        </p:spPr>
        <p:txBody>
          <a:bodyPr wrap="square">
            <a:spAutoFit/>
          </a:bodyPr>
          <a:lstStyle/>
          <a:p>
            <a:r>
              <a:rPr lang="en-US" sz="1500" b="1" dirty="0" smtClean="0">
                <a:solidFill>
                  <a:schemeClr val="tx1"/>
                </a:solidFill>
                <a:cs typeface="Arial" panose="020B0604020202020204" pitchFamily="34" charset="0"/>
              </a:rPr>
              <a:t>*Call </a:t>
            </a:r>
            <a:r>
              <a:rPr lang="en-US" sz="1500" b="1" dirty="0">
                <a:solidFill>
                  <a:schemeClr val="tx1"/>
                </a:solidFill>
                <a:cs typeface="Arial" panose="020B0604020202020204" pitchFamily="34" charset="0"/>
              </a:rPr>
              <a:t>in info is </a:t>
            </a:r>
            <a:r>
              <a:rPr lang="en-US" sz="1500" b="1" dirty="0" smtClean="0">
                <a:solidFill>
                  <a:schemeClr val="tx1"/>
                </a:solidFill>
                <a:cs typeface="Arial" panose="020B0604020202020204" pitchFamily="34" charset="0"/>
              </a:rPr>
              <a:t>available </a:t>
            </a:r>
            <a:r>
              <a:rPr lang="en-US" sz="1500" b="1" dirty="0">
                <a:solidFill>
                  <a:schemeClr val="tx1"/>
                </a:solidFill>
                <a:cs typeface="Arial" panose="020B0604020202020204" pitchFamily="34" charset="0"/>
              </a:rPr>
              <a:t>at </a:t>
            </a:r>
            <a:r>
              <a:rPr lang="en-US" sz="1500" b="1" dirty="0" smtClean="0">
                <a:solidFill>
                  <a:schemeClr val="tx1"/>
                </a:solidFill>
                <a:cs typeface="Arial" panose="020B0604020202020204" pitchFamily="34" charset="0"/>
                <a:hlinkClick r:id="rId4"/>
              </a:rPr>
              <a:t>18-16/0038</a:t>
            </a:r>
            <a:r>
              <a:rPr lang="en-US" sz="1500" b="1" dirty="0" smtClean="0">
                <a:solidFill>
                  <a:schemeClr val="tx1"/>
                </a:solidFill>
                <a:cs typeface="Arial" panose="020B0604020202020204" pitchFamily="34" charset="0"/>
              </a:rPr>
              <a:t> </a:t>
            </a:r>
            <a:r>
              <a:rPr lang="en-US" sz="1500" b="1" dirty="0">
                <a:solidFill>
                  <a:schemeClr val="tx1"/>
                </a:solidFill>
                <a:cs typeface="Arial" panose="020B0604020202020204" pitchFamily="34" charset="0"/>
              </a:rPr>
              <a:t>and the 802.18 </a:t>
            </a:r>
            <a:r>
              <a:rPr lang="en-US" sz="1500" b="1" dirty="0">
                <a:solidFill>
                  <a:schemeClr val="tx1"/>
                </a:solidFill>
                <a:cs typeface="Arial" panose="020B0604020202020204" pitchFamily="34" charset="0"/>
                <a:hlinkClick r:id="rId5"/>
              </a:rPr>
              <a:t>Google Calendar</a:t>
            </a:r>
            <a:endParaRPr lang="en-US" sz="1500" b="1" dirty="0">
              <a:solidFill>
                <a:schemeClr val="tx1"/>
              </a:solidFill>
            </a:endParaRPr>
          </a:p>
        </p:txBody>
      </p:sp>
    </p:spTree>
    <p:extLst>
      <p:ext uri="{BB962C8B-B14F-4D97-AF65-F5344CB8AC3E}">
        <p14:creationId xmlns:p14="http://schemas.microsoft.com/office/powerpoint/2010/main" val="1478170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39</a:t>
            </a:fld>
            <a:endParaRPr lang="en-US" altLang="en-US" sz="1200" b="0"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Meeting and hotel reservation for the 2023 </a:t>
            </a:r>
            <a:r>
              <a:rPr lang="en-US" sz="2800" dirty="0" smtClean="0">
                <a:solidFill>
                  <a:srgbClr val="0070C0"/>
                </a:solidFill>
              </a:rPr>
              <a:t>July plenary</a:t>
            </a:r>
            <a:endParaRPr lang="en-US" sz="2800" dirty="0">
              <a:solidFill>
                <a:srgbClr val="0070C0"/>
              </a:solidFill>
            </a:endParaRPr>
          </a:p>
        </p:txBody>
      </p:sp>
      <p:sp>
        <p:nvSpPr>
          <p:cNvPr id="10" name="Content Placeholder 2"/>
          <p:cNvSpPr>
            <a:spLocks noGrp="1"/>
          </p:cNvSpPr>
          <p:nvPr>
            <p:ph idx="1"/>
          </p:nvPr>
        </p:nvSpPr>
        <p:spPr>
          <a:xfrm>
            <a:off x="914400" y="1523999"/>
            <a:ext cx="10322984" cy="4928587"/>
          </a:xfrm>
        </p:spPr>
        <p:txBody>
          <a:bodyPr/>
          <a:lstStyle/>
          <a:p>
            <a:pPr marL="230188" marR="117475" indent="-230188" algn="just">
              <a:buFont typeface="Times New Roman" pitchFamily="16" charset="0"/>
              <a:buChar char="•"/>
              <a:tabLst>
                <a:tab pos="230188" algn="l"/>
              </a:tabLst>
            </a:pPr>
            <a:r>
              <a:rPr lang="en-US" sz="1800" spc="-5" dirty="0" smtClean="0">
                <a:cs typeface="Arial"/>
                <a:hlinkClick r:id="rId3"/>
              </a:rPr>
              <a:t>Meeting </a:t>
            </a:r>
            <a:r>
              <a:rPr lang="en-US" sz="1800" spc="-5" dirty="0">
                <a:cs typeface="Arial"/>
                <a:hlinkClick r:id="rId3"/>
              </a:rPr>
              <a:t>reservation</a:t>
            </a:r>
            <a:r>
              <a:rPr lang="en-US" sz="1800" spc="-5" dirty="0">
                <a:cs typeface="Arial"/>
              </a:rPr>
              <a:t> begins on </a:t>
            </a:r>
            <a:r>
              <a:rPr lang="en-US" sz="1800" spc="-5" dirty="0" smtClean="0">
                <a:cs typeface="Arial"/>
              </a:rPr>
              <a:t>19 April 2023</a:t>
            </a:r>
            <a:endParaRPr lang="en-GB" sz="1600" dirty="0" smtClean="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Registration fee</a:t>
            </a:r>
          </a:p>
          <a:p>
            <a:pPr marL="1030288" marR="117475" lvl="2"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Early </a:t>
            </a:r>
            <a:r>
              <a:rPr lang="en-US" sz="1400" dirty="0">
                <a:solidFill>
                  <a:schemeClr val="tx1"/>
                </a:solidFill>
                <a:latin typeface="Times New Roman" panose="02020603050405020304" pitchFamily="18" charset="0"/>
                <a:ea typeface="Times New Roman" panose="02020603050405020304" pitchFamily="18" charset="0"/>
              </a:rPr>
              <a:t>Registration until </a:t>
            </a:r>
            <a:r>
              <a:rPr lang="en-US" sz="1400" dirty="0" smtClean="0">
                <a:solidFill>
                  <a:schemeClr val="tx1"/>
                </a:solidFill>
                <a:latin typeface="Times New Roman" panose="02020603050405020304" pitchFamily="18" charset="0"/>
                <a:ea typeface="Times New Roman" panose="02020603050405020304" pitchFamily="18" charset="0"/>
              </a:rPr>
              <a:t>26 May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700.00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Standard Registration until </a:t>
            </a:r>
            <a:r>
              <a:rPr lang="en-US" sz="1400" dirty="0" smtClean="0">
                <a:solidFill>
                  <a:schemeClr val="tx1"/>
                </a:solidFill>
                <a:latin typeface="Times New Roman" panose="02020603050405020304" pitchFamily="18" charset="0"/>
                <a:ea typeface="Times New Roman" panose="02020603050405020304" pitchFamily="18" charset="0"/>
              </a:rPr>
              <a:t>30 June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1000.00</a:t>
            </a:r>
            <a:endParaRPr lang="en-US" sz="1400" dirty="0">
              <a:solidFill>
                <a:schemeClr val="tx1"/>
              </a:solidFill>
              <a:latin typeface="Times New Roman" panose="02020603050405020304" pitchFamily="18" charset="0"/>
              <a:ea typeface="Times New Roman" panose="02020603050405020304" pitchFamily="18" charset="0"/>
            </a:endParaRP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Late Registration after </a:t>
            </a:r>
            <a:r>
              <a:rPr lang="en-US" sz="1400" dirty="0" smtClean="0">
                <a:solidFill>
                  <a:schemeClr val="tx1"/>
                </a:solidFill>
                <a:latin typeface="Times New Roman" panose="02020603050405020304" pitchFamily="18" charset="0"/>
                <a:ea typeface="Times New Roman" panose="02020603050405020304" pitchFamily="18" charset="0"/>
              </a:rPr>
              <a:t>30 June 2023</a:t>
            </a:r>
            <a:endParaRPr lang="en-US" sz="1400" dirty="0">
              <a:solidFill>
                <a:schemeClr val="tx1"/>
              </a:solidFill>
              <a:latin typeface="Times New Roman" panose="02020603050405020304" pitchFamily="18" charset="0"/>
              <a:ea typeface="Times New Roman" panose="02020603050405020304" pitchFamily="18" charset="0"/>
            </a:endParaRPr>
          </a:p>
          <a:p>
            <a:pPr marL="1487488" marR="117475" lvl="3"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US$ </a:t>
            </a:r>
            <a:r>
              <a:rPr lang="en-US" sz="1400" dirty="0" smtClean="0">
                <a:solidFill>
                  <a:schemeClr val="tx1"/>
                </a:solidFill>
                <a:latin typeface="Times New Roman" panose="02020603050405020304" pitchFamily="18" charset="0"/>
                <a:ea typeface="Times New Roman" panose="02020603050405020304" pitchFamily="18" charset="0"/>
              </a:rPr>
              <a:t>1300.00</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Cancellation policy</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26 May 2023</a:t>
            </a:r>
            <a:r>
              <a:rPr lang="en-US" sz="1400" dirty="0">
                <a:solidFill>
                  <a:schemeClr val="tx1"/>
                </a:solidFill>
                <a:latin typeface="Times New Roman" panose="02020603050405020304" pitchFamily="18" charset="0"/>
                <a:ea typeface="Times New Roman" panose="02020603050405020304" pitchFamily="18" charset="0"/>
              </a:rPr>
              <a:t>, cancellations will not incur a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26 May 2023 </a:t>
            </a:r>
            <a:r>
              <a:rPr lang="en-US" sz="1400" dirty="0">
                <a:solidFill>
                  <a:schemeClr val="tx1"/>
                </a:solidFill>
                <a:latin typeface="Times New Roman" panose="02020603050405020304" pitchFamily="18" charset="0"/>
                <a:ea typeface="Times New Roman" panose="02020603050405020304" pitchFamily="18" charset="0"/>
              </a:rPr>
              <a:t>until </a:t>
            </a:r>
            <a:r>
              <a:rPr lang="en-US" sz="1400" dirty="0" smtClean="0">
                <a:solidFill>
                  <a:schemeClr val="tx1"/>
                </a:solidFill>
                <a:latin typeface="Times New Roman" panose="02020603050405020304" pitchFamily="18" charset="0"/>
                <a:ea typeface="Times New Roman" panose="02020603050405020304" pitchFamily="18" charset="0"/>
              </a:rPr>
              <a:t>30 June 2023</a:t>
            </a:r>
            <a:r>
              <a:rPr lang="en-US" sz="1400" dirty="0">
                <a:solidFill>
                  <a:schemeClr val="tx1"/>
                </a:solidFill>
                <a:latin typeface="Times New Roman" panose="02020603050405020304" pitchFamily="18" charset="0"/>
                <a:ea typeface="Times New Roman" panose="02020603050405020304" pitchFamily="18" charset="0"/>
              </a:rPr>
              <a:t>, cancellations will incur a US$ 150 cancellation fee</a:t>
            </a:r>
          </a:p>
          <a:p>
            <a:pPr marL="1030288" marR="117475" lvl="2" indent="-230188" algn="just">
              <a:buFont typeface="Times New Roman" pitchFamily="16" charset="0"/>
              <a:buChar char="•"/>
              <a:tabLst>
                <a:tab pos="230188" algn="l"/>
              </a:tabLst>
            </a:pPr>
            <a:r>
              <a:rPr lang="en-US" sz="1400" dirty="0">
                <a:solidFill>
                  <a:schemeClr val="tx1"/>
                </a:solidFill>
                <a:latin typeface="Times New Roman" panose="02020603050405020304" pitchFamily="18" charset="0"/>
                <a:ea typeface="Times New Roman" panose="02020603050405020304" pitchFamily="18" charset="0"/>
              </a:rPr>
              <a:t>After </a:t>
            </a:r>
            <a:r>
              <a:rPr lang="en-US" sz="1400" dirty="0" smtClean="0">
                <a:solidFill>
                  <a:schemeClr val="tx1"/>
                </a:solidFill>
                <a:latin typeface="Times New Roman" panose="02020603050405020304" pitchFamily="18" charset="0"/>
                <a:ea typeface="Times New Roman" panose="02020603050405020304" pitchFamily="18" charset="0"/>
              </a:rPr>
              <a:t>30 June 2023</a:t>
            </a:r>
            <a:r>
              <a:rPr lang="en-US" sz="1400" dirty="0">
                <a:solidFill>
                  <a:schemeClr val="tx1"/>
                </a:solidFill>
                <a:latin typeface="Times New Roman" panose="02020603050405020304" pitchFamily="18" charset="0"/>
                <a:ea typeface="Times New Roman" panose="02020603050405020304" pitchFamily="18" charset="0"/>
              </a:rPr>
              <a:t>, cancellations will not receive any refund </a:t>
            </a:r>
          </a:p>
          <a:p>
            <a:pPr marL="230188" marR="117475" indent="-230188" algn="just">
              <a:buFont typeface="Times New Roman" pitchFamily="16" charset="0"/>
              <a:buChar char="•"/>
              <a:tabLst>
                <a:tab pos="230188" algn="l"/>
              </a:tabLst>
            </a:pPr>
            <a:r>
              <a:rPr lang="en-US" sz="1800" spc="-5" dirty="0">
                <a:cs typeface="Arial"/>
                <a:hlinkClick r:id="rId4"/>
              </a:rPr>
              <a:t>Hotel reservation</a:t>
            </a:r>
            <a:r>
              <a:rPr lang="en-US" sz="1800" spc="-5" dirty="0">
                <a:cs typeface="Arial"/>
              </a:rPr>
              <a:t> </a:t>
            </a:r>
            <a:r>
              <a:rPr lang="en-US" sz="1800" spc="-5" dirty="0" smtClean="0">
                <a:cs typeface="Arial"/>
              </a:rPr>
              <a:t>(</a:t>
            </a:r>
            <a:r>
              <a:rPr lang="es-ES" sz="1800" dirty="0" err="1"/>
              <a:t>Estrel</a:t>
            </a:r>
            <a:r>
              <a:rPr lang="es-ES" sz="1800" dirty="0"/>
              <a:t> </a:t>
            </a:r>
            <a:r>
              <a:rPr lang="es-ES" sz="1800" dirty="0" err="1" smtClean="0"/>
              <a:t>Berlin</a:t>
            </a:r>
            <a:r>
              <a:rPr lang="es-ES" sz="1800" dirty="0" smtClean="0"/>
              <a:t>, </a:t>
            </a:r>
            <a:r>
              <a:rPr lang="es-ES" sz="1800" dirty="0" err="1" smtClean="0"/>
              <a:t>Berlin</a:t>
            </a:r>
            <a:r>
              <a:rPr lang="es-ES" sz="1800" dirty="0" smtClean="0"/>
              <a:t>, </a:t>
            </a:r>
            <a:r>
              <a:rPr lang="es-ES" sz="1800" dirty="0" err="1" smtClean="0"/>
              <a:t>Germany</a:t>
            </a:r>
            <a:r>
              <a:rPr lang="en-US" sz="1800" dirty="0" smtClean="0"/>
              <a:t>) </a:t>
            </a:r>
            <a:r>
              <a:rPr lang="en-US" sz="1800" spc="-5" dirty="0">
                <a:cs typeface="Arial"/>
              </a:rPr>
              <a:t>begins on </a:t>
            </a:r>
            <a:r>
              <a:rPr lang="en-US" sz="1800" spc="-5" dirty="0" smtClean="0">
                <a:cs typeface="Arial"/>
              </a:rPr>
              <a:t>19 April 2023</a:t>
            </a:r>
            <a:endParaRPr lang="en-US" sz="1800" spc="-5" dirty="0">
              <a:cs typeface="Arial"/>
            </a:endParaRP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Group rate deadline is 30 May 2023.</a:t>
            </a:r>
          </a:p>
          <a:p>
            <a:pPr marL="630238" marR="117475" lvl="1" indent="-230188" algn="just">
              <a:buFont typeface="Times New Roman" pitchFamily="16" charset="0"/>
              <a:buChar char="•"/>
              <a:tabLst>
                <a:tab pos="230188" algn="l"/>
              </a:tabLst>
            </a:pPr>
            <a:r>
              <a:rPr lang="en-US" sz="1400" dirty="0" smtClean="0">
                <a:solidFill>
                  <a:schemeClr val="tx1"/>
                </a:solidFill>
                <a:latin typeface="Times New Roman" panose="02020603050405020304" pitchFamily="18" charset="0"/>
                <a:ea typeface="Times New Roman" panose="02020603050405020304" pitchFamily="18" charset="0"/>
              </a:rPr>
              <a:t>Please refer to the URL above for the exact terms and conditions.</a:t>
            </a:r>
            <a:endParaRPr lang="en-US"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4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chemeClr val="tx1"/>
              </a:solidFill>
              <a:latin typeface="Times New Roman" panose="02020603050405020304" pitchFamily="18" charset="0"/>
              <a:ea typeface="Times New Roman" panose="02020603050405020304" pitchFamily="18" charset="0"/>
            </a:endParaRPr>
          </a:p>
          <a:p>
            <a:pPr marL="630238" marR="117475" lvl="1" indent="-230188" algn="just">
              <a:buFont typeface="Times New Roman" pitchFamily="16" charset="0"/>
              <a:buChar char="•"/>
              <a:tabLst>
                <a:tab pos="230188" algn="l"/>
              </a:tabLst>
            </a:pPr>
            <a:endParaRPr lang="en-GB" sz="1600" dirty="0">
              <a:solidFill>
                <a:srgbClr val="FF0000"/>
              </a:solidFill>
              <a:latin typeface="Times New Roman" panose="02020603050405020304" pitchFamily="18" charset="0"/>
              <a:ea typeface="Times New Roman" panose="02020603050405020304" pitchFamily="18" charset="0"/>
            </a:endParaRPr>
          </a:p>
          <a:p>
            <a:pPr marL="400050" marR="117475" lvl="1" indent="0" algn="just">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5"/>
          <a:stretch>
            <a:fillRect/>
          </a:stretch>
        </p:blipFill>
        <p:spPr>
          <a:xfrm>
            <a:off x="7162800" y="6452587"/>
            <a:ext cx="4334632" cy="329213"/>
          </a:xfrm>
          <a:prstGeom prst="rect">
            <a:avLst/>
          </a:prstGeom>
        </p:spPr>
      </p:pic>
      <p:sp>
        <p:nvSpPr>
          <p:cNvPr id="11"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Tree>
    <p:extLst>
      <p:ext uri="{BB962C8B-B14F-4D97-AF65-F5344CB8AC3E}">
        <p14:creationId xmlns:p14="http://schemas.microsoft.com/office/powerpoint/2010/main" val="36335424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1"/>
          <p:cNvSpPr>
            <a:spLocks noGrp="1"/>
          </p:cNvSpPr>
          <p:nvPr>
            <p:ph type="dt" sz="quarter" idx="10"/>
          </p:nvPr>
        </p:nvSpPr>
        <p:spPr>
          <a:xfrm>
            <a:off x="989013" y="336550"/>
            <a:ext cx="2211387" cy="273050"/>
          </a:xfrm>
          <a:noFill/>
        </p:spPr>
        <p:txBody>
          <a:bodyPr/>
          <a:lstStyle/>
          <a:p>
            <a:r>
              <a:rPr lang="en-US" dirty="0" smtClean="0"/>
              <a:t>May 2023</a:t>
            </a:r>
            <a:endParaRPr lang="en-US" dirty="0"/>
          </a:p>
        </p:txBody>
      </p:sp>
      <p:sp>
        <p:nvSpPr>
          <p:cNvPr id="6" name="Rectangle 1"/>
          <p:cNvSpPr txBox="1">
            <a:spLocks noChangeArrowheads="1"/>
          </p:cNvSpPr>
          <p:nvPr/>
        </p:nvSpPr>
        <p:spPr>
          <a:xfrm>
            <a:off x="989013" y="3048000"/>
            <a:ext cx="9220200" cy="1066800"/>
          </a:xfrm>
          <a:prstGeom prst="rect">
            <a:avLst/>
          </a:prstGeom>
          <a:ln/>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kern="0" dirty="0">
                <a:latin typeface="Times New Roman" charset="0"/>
              </a:rPr>
              <a:t>Item 2.1:  Policies and procedures (P&amp;Ps)</a:t>
            </a:r>
            <a:endParaRPr lang="en-GB" kern="0" dirty="0"/>
          </a:p>
        </p:txBody>
      </p:sp>
      <p:pic>
        <p:nvPicPr>
          <p:cNvPr id="7" name="Picture 6"/>
          <p:cNvPicPr>
            <a:picLocks noChangeAspect="1"/>
          </p:cNvPicPr>
          <p:nvPr/>
        </p:nvPicPr>
        <p:blipFill>
          <a:blip r:embed="rId2"/>
          <a:stretch>
            <a:fillRect/>
          </a:stretch>
        </p:blipFill>
        <p:spPr>
          <a:xfrm>
            <a:off x="7162800" y="6452587"/>
            <a:ext cx="4334632" cy="329213"/>
          </a:xfrm>
          <a:prstGeom prst="rect">
            <a:avLst/>
          </a:prstGeom>
        </p:spPr>
      </p:pic>
      <p:sp>
        <p:nvSpPr>
          <p:cNvPr id="8" name="Slide Number Placeholder 1"/>
          <p:cNvSpPr>
            <a:spLocks noGrp="1"/>
          </p:cNvSpPr>
          <p:nvPr>
            <p:ph type="sldNum" sz="quarter" idx="12"/>
          </p:nvPr>
        </p:nvSpPr>
        <p:spPr>
          <a:xfrm>
            <a:off x="5643033" y="6475414"/>
            <a:ext cx="910167" cy="363537"/>
          </a:xfrm>
        </p:spPr>
        <p:txBody>
          <a:bodyPr/>
          <a:lstStyle/>
          <a:p>
            <a:pPr>
              <a:defRPr/>
            </a:pPr>
            <a:r>
              <a:rPr lang="en-US" dirty="0"/>
              <a:t>Slide </a:t>
            </a:r>
            <a:r>
              <a:rPr lang="en-US" dirty="0" smtClean="0"/>
              <a:t>4</a:t>
            </a:r>
            <a:endParaRPr lang="en-US" dirty="0"/>
          </a:p>
        </p:txBody>
      </p:sp>
    </p:spTree>
    <p:extLst>
      <p:ext uri="{BB962C8B-B14F-4D97-AF65-F5344CB8AC3E}">
        <p14:creationId xmlns:p14="http://schemas.microsoft.com/office/powerpoint/2010/main" val="135196157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40</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July plenary</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1:  </a:t>
            </a:r>
            <a:r>
              <a:rPr lang="en-US" sz="1800" dirty="0" smtClean="0"/>
              <a:t>The </a:t>
            </a:r>
            <a:r>
              <a:rPr lang="en-US" sz="1800" dirty="0"/>
              <a:t>2023 July </a:t>
            </a:r>
            <a:r>
              <a:rPr lang="en-US" sz="1800" dirty="0" smtClean="0"/>
              <a:t>plenary session </a:t>
            </a:r>
            <a:r>
              <a:rPr lang="en-US" sz="1800" dirty="0"/>
              <a:t>is held as a mixed-mode </a:t>
            </a:r>
            <a:r>
              <a:rPr lang="en-US" sz="1800" dirty="0" smtClean="0"/>
              <a:t>session. Will </a:t>
            </a:r>
            <a:r>
              <a:rPr lang="en-US" sz="1800" dirty="0"/>
              <a:t>you attend</a:t>
            </a:r>
            <a:r>
              <a:rPr lang="en-US" sz="1800" dirty="0" smtClean="0"/>
              <a:t>:</a:t>
            </a:r>
            <a:endParaRPr lang="en-US" sz="1800" dirty="0"/>
          </a:p>
          <a:p>
            <a:pPr marL="285750" marR="117475" indent="-285750" algn="just">
              <a:buFont typeface="Arial" panose="020B0604020202020204" pitchFamily="34" charset="0"/>
              <a:buChar char="•"/>
              <a:tabLst>
                <a:tab pos="230188" algn="l"/>
              </a:tabLst>
            </a:pPr>
            <a:r>
              <a:rPr lang="en-US" sz="1600" b="0" dirty="0"/>
              <a:t>Attend In-person:  </a:t>
            </a:r>
          </a:p>
          <a:p>
            <a:pPr marL="285750" marR="117475" indent="-285750" algn="just">
              <a:buFont typeface="Arial" panose="020B0604020202020204" pitchFamily="34" charset="0"/>
              <a:buChar char="•"/>
              <a:tabLst>
                <a:tab pos="230188" algn="l"/>
              </a:tabLst>
            </a:pPr>
            <a:r>
              <a:rPr lang="en-US" sz="1600" b="0" dirty="0"/>
              <a:t>Attend Virtually (remotely</a:t>
            </a:r>
            <a:r>
              <a:rPr lang="en-US" sz="1600" b="0" dirty="0" smtClean="0"/>
              <a:t>):</a:t>
            </a:r>
            <a:endParaRPr lang="en-US" sz="1600" b="0" dirty="0"/>
          </a:p>
          <a:p>
            <a:pPr marL="285750" marR="117475" indent="-285750" algn="just">
              <a:buFont typeface="Arial" panose="020B0604020202020204" pitchFamily="34" charset="0"/>
              <a:buChar char="•"/>
              <a:tabLst>
                <a:tab pos="230188" algn="l"/>
              </a:tabLst>
            </a:pPr>
            <a:r>
              <a:rPr lang="en-US" sz="1600" b="0" dirty="0"/>
              <a:t>Will not attend plenary</a:t>
            </a:r>
            <a:r>
              <a:rPr lang="en-US" sz="1600" b="0" dirty="0" smtClean="0"/>
              <a:t>:</a:t>
            </a:r>
            <a:endParaRPr lang="en-US" sz="1600" b="0" dirty="0"/>
          </a:p>
          <a:p>
            <a:pPr marL="285750" marR="117475" indent="-285750" algn="just">
              <a:buFont typeface="Arial" panose="020B0604020202020204" pitchFamily="34" charset="0"/>
              <a:buChar char="•"/>
              <a:tabLst>
                <a:tab pos="230188" algn="l"/>
              </a:tabLst>
            </a:pPr>
            <a:r>
              <a:rPr lang="en-US" sz="1600" b="0" dirty="0"/>
              <a:t>Abstain</a:t>
            </a:r>
            <a:r>
              <a:rPr lang="en-US" sz="1600" b="0" dirty="0" smtClean="0"/>
              <a:t>:</a:t>
            </a:r>
            <a:endParaRPr lang="en-US" sz="1600" b="0" dirty="0"/>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9196053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41</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Type of participation for the 2023 September wireless interim</a:t>
            </a:r>
            <a:endParaRPr lang="en-US" sz="2800" dirty="0">
              <a:solidFill>
                <a:srgbClr val="0070C0"/>
              </a:solidFill>
            </a:endParaRPr>
          </a:p>
        </p:txBody>
      </p:sp>
      <p:sp>
        <p:nvSpPr>
          <p:cNvPr id="10" name="Content Placeholder 2"/>
          <p:cNvSpPr>
            <a:spLocks noGrp="1"/>
          </p:cNvSpPr>
          <p:nvPr>
            <p:ph idx="1"/>
          </p:nvPr>
        </p:nvSpPr>
        <p:spPr>
          <a:xfrm>
            <a:off x="914400" y="1524000"/>
            <a:ext cx="10475384" cy="4113213"/>
          </a:xfrm>
        </p:spPr>
        <p:txBody>
          <a:bodyPr/>
          <a:lstStyle/>
          <a:p>
            <a:pPr marL="0" marR="117475" indent="0" algn="just">
              <a:tabLst>
                <a:tab pos="230188" algn="l"/>
              </a:tabLst>
            </a:pPr>
            <a:r>
              <a:rPr lang="en-US" sz="1800" spc="-5" dirty="0" smtClean="0">
                <a:latin typeface="+mj-lt"/>
                <a:cs typeface="Arial"/>
              </a:rPr>
              <a:t>Straw poll 2:  </a:t>
            </a:r>
            <a:r>
              <a:rPr lang="en-US" sz="1800" dirty="0" smtClean="0"/>
              <a:t>The </a:t>
            </a:r>
            <a:r>
              <a:rPr lang="en-US" sz="1800" dirty="0"/>
              <a:t>2023 </a:t>
            </a:r>
            <a:r>
              <a:rPr lang="en-US" sz="1800" dirty="0" smtClean="0"/>
              <a:t>September wireless interim session </a:t>
            </a:r>
            <a:r>
              <a:rPr lang="en-US" sz="1800" dirty="0"/>
              <a:t>is held as a mixed-mode </a:t>
            </a:r>
            <a:r>
              <a:rPr lang="en-US" sz="1800" dirty="0" smtClean="0"/>
              <a:t>session. </a:t>
            </a:r>
            <a:r>
              <a:rPr lang="en-US" sz="1800" smtClean="0"/>
              <a:t>Will </a:t>
            </a:r>
            <a:r>
              <a:rPr lang="en-US" sz="1800" dirty="0"/>
              <a:t>you attend</a:t>
            </a:r>
            <a:r>
              <a:rPr lang="en-US" sz="1800" dirty="0" smtClean="0"/>
              <a:t>:</a:t>
            </a:r>
            <a:endParaRPr lang="en-US" sz="1800" dirty="0"/>
          </a:p>
          <a:p>
            <a:pPr marL="285750" marR="117475" indent="-285750" algn="just">
              <a:buFont typeface="Arial" panose="020B0604020202020204" pitchFamily="34" charset="0"/>
              <a:buChar char="•"/>
              <a:tabLst>
                <a:tab pos="230188" algn="l"/>
              </a:tabLst>
            </a:pPr>
            <a:r>
              <a:rPr lang="en-US" sz="1600" b="0" dirty="0"/>
              <a:t>Attend In-person:  </a:t>
            </a:r>
          </a:p>
          <a:p>
            <a:pPr marL="285750" marR="117475" indent="-285750" algn="just">
              <a:buFont typeface="Arial" panose="020B0604020202020204" pitchFamily="34" charset="0"/>
              <a:buChar char="•"/>
              <a:tabLst>
                <a:tab pos="230188" algn="l"/>
              </a:tabLst>
            </a:pPr>
            <a:r>
              <a:rPr lang="en-US" sz="1600" b="0" dirty="0"/>
              <a:t>Attend Virtually (remotely</a:t>
            </a:r>
            <a:r>
              <a:rPr lang="en-US" sz="1600" b="0" dirty="0" smtClean="0"/>
              <a:t>):</a:t>
            </a:r>
            <a:endParaRPr lang="en-US" sz="1600" b="0" dirty="0"/>
          </a:p>
          <a:p>
            <a:pPr marL="285750" marR="117475" indent="-285750" algn="just">
              <a:buFont typeface="Arial" panose="020B0604020202020204" pitchFamily="34" charset="0"/>
              <a:buChar char="•"/>
              <a:tabLst>
                <a:tab pos="230188" algn="l"/>
              </a:tabLst>
            </a:pPr>
            <a:r>
              <a:rPr lang="en-US" sz="1600" b="0" dirty="0"/>
              <a:t>Will not attend plenary</a:t>
            </a:r>
            <a:r>
              <a:rPr lang="en-US" sz="1600" b="0" dirty="0" smtClean="0"/>
              <a:t>:</a:t>
            </a:r>
            <a:endParaRPr lang="en-US" sz="1600" b="0" dirty="0"/>
          </a:p>
          <a:p>
            <a:pPr marL="285750" marR="117475" indent="-285750" algn="just">
              <a:buFont typeface="Arial" panose="020B0604020202020204" pitchFamily="34" charset="0"/>
              <a:buChar char="•"/>
              <a:tabLst>
                <a:tab pos="230188" algn="l"/>
              </a:tabLst>
            </a:pPr>
            <a:r>
              <a:rPr lang="en-US" sz="1600" b="0" dirty="0"/>
              <a:t>Abstain</a:t>
            </a:r>
            <a:r>
              <a:rPr lang="en-US" sz="1600" b="0" dirty="0" smtClean="0"/>
              <a:t>:</a:t>
            </a:r>
            <a:endParaRPr lang="en-US" sz="1600" b="0" dirty="0"/>
          </a:p>
          <a:p>
            <a:pPr marL="230188" marR="117475" indent="-230188" algn="just">
              <a:buFont typeface="Times New Roman" pitchFamily="16" charset="0"/>
              <a:buChar char="•"/>
              <a:tabLst>
                <a:tab pos="230188" algn="l"/>
              </a:tabLst>
            </a:pP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25918474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42</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a:solidFill>
                  <a:srgbClr val="0070C0"/>
                </a:solidFill>
              </a:rPr>
              <a:t>Any other business</a:t>
            </a:r>
          </a:p>
        </p:txBody>
      </p:sp>
      <p:sp>
        <p:nvSpPr>
          <p:cNvPr id="10" name="Content Placeholder 2"/>
          <p:cNvSpPr>
            <a:spLocks noGrp="1"/>
          </p:cNvSpPr>
          <p:nvPr>
            <p:ph idx="1"/>
          </p:nvPr>
        </p:nvSpPr>
        <p:spPr>
          <a:xfrm>
            <a:off x="914400" y="1524000"/>
            <a:ext cx="10475384" cy="4113213"/>
          </a:xfrm>
        </p:spPr>
        <p:txBody>
          <a:bodyPr/>
          <a:lstStyle/>
          <a:p>
            <a:pPr marL="230188" marR="117475" indent="-230188" algn="just">
              <a:buFont typeface="Times New Roman" pitchFamily="16" charset="0"/>
              <a:buChar char="•"/>
              <a:tabLst>
                <a:tab pos="230188" algn="l"/>
              </a:tabLst>
            </a:pPr>
            <a:r>
              <a:rPr lang="en-US" sz="1800" spc="-5" dirty="0">
                <a:latin typeface="+mj-lt"/>
                <a:cs typeface="Arial"/>
              </a:rPr>
              <a:t>Anything?</a:t>
            </a:r>
            <a:endParaRPr lang="en-US" sz="1600" spc="-5" dirty="0">
              <a:latin typeface="+mj-lt"/>
              <a:cs typeface="Arial"/>
            </a:endParaRP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40040781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43</a:t>
            </a:fld>
            <a:endParaRPr lang="en-US" altLang="en-US" sz="1200" b="0" dirty="0"/>
          </a:p>
        </p:txBody>
      </p:sp>
      <p:sp>
        <p:nvSpPr>
          <p:cNvPr id="2" name="Date Placeholder 1"/>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Adjourn</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smtClean="0">
                <a:latin typeface="+mj-lt"/>
                <a:cs typeface="Arial"/>
              </a:rPr>
              <a:t>Any </a:t>
            </a:r>
            <a:r>
              <a:rPr lang="en-US" sz="1800" spc="-5" dirty="0">
                <a:latin typeface="+mj-lt"/>
                <a:cs typeface="Arial"/>
              </a:rPr>
              <a:t>objection to </a:t>
            </a:r>
            <a:r>
              <a:rPr lang="en-US" sz="1800" spc="-5" dirty="0" smtClean="0">
                <a:latin typeface="+mj-lt"/>
                <a:cs typeface="Arial"/>
              </a:rPr>
              <a:t>adjourn? </a:t>
            </a:r>
            <a:endParaRPr lang="en-US" sz="1800" b="0" spc="-5" dirty="0">
              <a:latin typeface="+mj-lt"/>
              <a:cs typeface="Arial"/>
            </a:endParaRPr>
          </a:p>
          <a:p>
            <a:pPr marL="230188" marR="117475" indent="-230188" algn="just">
              <a:buFont typeface="Times New Roman" pitchFamily="16" charset="0"/>
              <a:buChar char="•"/>
              <a:tabLst>
                <a:tab pos="230188" algn="l"/>
              </a:tabLst>
            </a:pPr>
            <a:r>
              <a:rPr lang="en-US" sz="1800" spc="-5" dirty="0" smtClean="0">
                <a:latin typeface="+mj-lt"/>
                <a:cs typeface="Arial"/>
              </a:rPr>
              <a:t>Adjourn at</a:t>
            </a:r>
            <a:endParaRPr lang="en-US" sz="1800" b="0" spc="-5" dirty="0">
              <a:solidFill>
                <a:srgbClr val="FF0000"/>
              </a:solidFill>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197074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IEEE </a:t>
            </a:r>
            <a:r>
              <a:rPr lang="en-US" sz="2800" dirty="0">
                <a:solidFill>
                  <a:srgbClr val="0070C0"/>
                </a:solidFill>
              </a:rPr>
              <a:t>802 required notices</a:t>
            </a: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5</a:t>
            </a:fld>
            <a:endParaRPr lang="en-US" dirty="0"/>
          </a:p>
        </p:txBody>
      </p:sp>
      <p:sp>
        <p:nvSpPr>
          <p:cNvPr id="8" name="Rectangle 4"/>
          <p:cNvSpPr>
            <a:spLocks noChangeArrowheads="1"/>
          </p:cNvSpPr>
          <p:nvPr/>
        </p:nvSpPr>
        <p:spPr bwMode="auto">
          <a:xfrm>
            <a:off x="914400" y="1600200"/>
            <a:ext cx="10515600"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Bef>
                <a:spcPts val="6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Affiliation:  </a:t>
            </a:r>
            <a:r>
              <a:rPr lang="en-US" altLang="en-US" sz="1800" b="1" dirty="0">
                <a:solidFill>
                  <a:schemeClr val="tx1"/>
                </a:solidFill>
                <a:latin typeface="+mj-lt"/>
                <a:cs typeface="Arial" panose="020B0604020202020204" pitchFamily="34" charset="0"/>
                <a:hlinkClick r:id="rId3"/>
              </a:rPr>
              <a:t>https://standards.ieee.org/faqs/affiliation/</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a:t>
            </a:r>
            <a:r>
              <a:rPr lang="en-US" altLang="en-US" sz="1600" i="1" dirty="0">
                <a:solidFill>
                  <a:srgbClr val="FF0000"/>
                </a:solidFill>
                <a:latin typeface="+mj-lt"/>
                <a:cs typeface="Arial" panose="020B0604020202020204" pitchFamily="34" charset="0"/>
              </a:rPr>
              <a:t>Be sure to announce your name, affiliation, </a:t>
            </a:r>
            <a:r>
              <a:rPr lang="en-US" altLang="en-US" sz="1600" i="1" dirty="0" smtClean="0">
                <a:solidFill>
                  <a:srgbClr val="FF0000"/>
                </a:solidFill>
                <a:latin typeface="+mj-lt"/>
                <a:cs typeface="Arial" panose="020B0604020202020204" pitchFamily="34" charset="0"/>
              </a:rPr>
              <a:t>employer, </a:t>
            </a:r>
            <a:r>
              <a:rPr lang="en-US" altLang="en-US" sz="1600" i="1" dirty="0">
                <a:solidFill>
                  <a:srgbClr val="FF0000"/>
                </a:solidFill>
                <a:latin typeface="+mj-lt"/>
                <a:cs typeface="Arial" panose="020B0604020202020204" pitchFamily="34" charset="0"/>
              </a:rPr>
              <a:t>and clients the first time you speak</a:t>
            </a:r>
            <a:r>
              <a:rPr lang="en-US" altLang="en-US" sz="1600" i="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Anti-Trust:  </a:t>
            </a:r>
            <a:r>
              <a:rPr lang="en-US" altLang="en-US" sz="1800" b="1" dirty="0">
                <a:solidFill>
                  <a:schemeClr val="tx1"/>
                </a:solidFill>
                <a:latin typeface="+mj-lt"/>
                <a:cs typeface="Arial" panose="020B0604020202020204" pitchFamily="34" charset="0"/>
                <a:hlinkClick r:id="rId4"/>
              </a:rPr>
              <a:t>https://standards.ieee.org/wp-content/uploads/2022/02/antitrust.pdf</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802 WG Policies and Procedures:  </a:t>
            </a:r>
            <a:r>
              <a:rPr lang="en-US" altLang="en-US" sz="1800" b="1" dirty="0">
                <a:solidFill>
                  <a:schemeClr val="tx1"/>
                </a:solidFill>
                <a:latin typeface="+mj-lt"/>
                <a:cs typeface="Arial" panose="020B0604020202020204" pitchFamily="34" charset="0"/>
                <a:hlinkClick r:id="rId5"/>
              </a:rPr>
              <a:t>http://www.ieee802.org/devdocs.shtml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Patent &amp; administration:  </a:t>
            </a:r>
            <a:r>
              <a:rPr lang="en-US" altLang="en-US" sz="1800" b="1" dirty="0">
                <a:solidFill>
                  <a:schemeClr val="tx1"/>
                </a:solidFill>
                <a:latin typeface="+mj-lt"/>
                <a:cs typeface="Arial" panose="020B0604020202020204" pitchFamily="34" charset="0"/>
                <a:hlinkClick r:id="rId6"/>
              </a:rPr>
              <a:t>https://standards.ieee.org/about/sasb/patcom/materials.html</a:t>
            </a:r>
            <a:r>
              <a:rPr lang="en-US" altLang="en-US" sz="1800" b="1" dirty="0">
                <a:solidFill>
                  <a:schemeClr val="tx1"/>
                </a:solidFill>
                <a:latin typeface="+mj-lt"/>
                <a:cs typeface="Arial" panose="020B0604020202020204" pitchFamily="34" charset="0"/>
              </a:rPr>
              <a:t>  </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Copyright notice:  </a:t>
            </a:r>
            <a:r>
              <a:rPr lang="en-US" altLang="en-US" sz="1800" b="1" dirty="0">
                <a:solidFill>
                  <a:schemeClr val="tx1"/>
                </a:solidFill>
                <a:latin typeface="+mj-lt"/>
                <a:cs typeface="Arial" panose="020B0604020202020204" pitchFamily="34" charset="0"/>
                <a:hlinkClick r:id="rId7"/>
              </a:rPr>
              <a:t>https://standards.ieee.org/faqs/copyrights/#1</a:t>
            </a:r>
            <a:r>
              <a:rPr lang="en-US" altLang="en-US" sz="1800" b="1" dirty="0">
                <a:solidFill>
                  <a:schemeClr val="tx1"/>
                </a:solidFill>
                <a:latin typeface="+mj-lt"/>
                <a:cs typeface="Arial" panose="020B0604020202020204" pitchFamily="34" charset="0"/>
              </a:rPr>
              <a:t> </a:t>
            </a:r>
          </a:p>
          <a:p>
            <a:pPr marL="285750">
              <a:spcBef>
                <a:spcPts val="600"/>
              </a:spcBef>
              <a:spcAft>
                <a:spcPts val="0"/>
              </a:spcAft>
              <a:buFont typeface="Arial" panose="020B0604020202020204" pitchFamily="34" charset="0"/>
              <a:buChar char="•"/>
              <a:defRPr/>
            </a:pPr>
            <a:r>
              <a:rPr lang="en-US" altLang="en-US" sz="1600" i="1" dirty="0">
                <a:solidFill>
                  <a:schemeClr val="tx1"/>
                </a:solidFill>
                <a:latin typeface="+mj-lt"/>
                <a:cs typeface="Arial" panose="020B0604020202020204" pitchFamily="34" charset="0"/>
              </a:rPr>
              <a:t>  Call for essential patents &amp; copyright notice: the RR-TAG does not do standards, though all should be aware.</a:t>
            </a:r>
          </a:p>
          <a:p>
            <a:pPr marL="285750" indent="-285750">
              <a:spcBef>
                <a:spcPts val="1800"/>
              </a:spcBef>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IEEE SA Standards Board Operations Manual:  </a:t>
            </a:r>
            <a:r>
              <a:rPr lang="en-US" altLang="en-US" sz="1800" b="1" dirty="0">
                <a:solidFill>
                  <a:schemeClr val="tx1"/>
                </a:solidFill>
                <a:latin typeface="+mj-lt"/>
                <a:cs typeface="Arial" panose="020B0604020202020204" pitchFamily="34" charset="0"/>
                <a:hlinkClick r:id="rId8"/>
              </a:rPr>
              <a:t>https://standards.ieee.org/about/policies/opman/</a:t>
            </a:r>
            <a:r>
              <a:rPr lang="en-US" altLang="en-US" sz="1800" b="1" dirty="0">
                <a:solidFill>
                  <a:schemeClr val="tx1"/>
                </a:solidFill>
                <a:latin typeface="+mj-lt"/>
                <a:cs typeface="Arial" panose="020B0604020202020204" pitchFamily="34" charset="0"/>
              </a:rPr>
              <a:t> </a:t>
            </a:r>
          </a:p>
          <a:p>
            <a:pPr marL="285750" indent="-285750">
              <a:spcAft>
                <a:spcPts val="0"/>
              </a:spcAft>
              <a:buFont typeface="Arial" panose="020B0604020202020204" pitchFamily="34" charset="0"/>
              <a:buChar char="•"/>
              <a:defRPr/>
            </a:pPr>
            <a:endParaRPr lang="en-US" altLang="en-US" sz="1800" b="1" dirty="0">
              <a:solidFill>
                <a:schemeClr val="tx1"/>
              </a:solidFill>
              <a:latin typeface="Arial" panose="020B0604020202020204" pitchFamily="34" charset="0"/>
              <a:cs typeface="Arial" panose="020B0604020202020204" pitchFamily="34" charset="0"/>
            </a:endParaRPr>
          </a:p>
        </p:txBody>
      </p:sp>
      <p:pic>
        <p:nvPicPr>
          <p:cNvPr id="4" name="Picture 3"/>
          <p:cNvPicPr>
            <a:picLocks noChangeAspect="1"/>
          </p:cNvPicPr>
          <p:nvPr/>
        </p:nvPicPr>
        <p:blipFill>
          <a:blip r:embed="rId9"/>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26165714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6550"/>
            <a:ext cx="2211387" cy="273050"/>
          </a:xfrm>
          <a:noFill/>
        </p:spPr>
        <p:txBody>
          <a:bodyPr/>
          <a:lstStyle/>
          <a:p>
            <a:r>
              <a:rPr lang="en-US" dirty="0" smtClean="0"/>
              <a:t>May 2023</a:t>
            </a:r>
            <a:endParaRPr lang="en-US" dirty="0"/>
          </a:p>
        </p:txBody>
      </p:sp>
      <p:sp>
        <p:nvSpPr>
          <p:cNvPr id="7173" name="Rectangle 2"/>
          <p:cNvSpPr>
            <a:spLocks noGrp="1" noChangeArrowheads="1"/>
          </p:cNvSpPr>
          <p:nvPr>
            <p:ph type="title" idx="4294967295"/>
          </p:nvPr>
        </p:nvSpPr>
        <p:spPr>
          <a:xfrm>
            <a:off x="990600" y="606426"/>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Guidelines </a:t>
            </a:r>
            <a:r>
              <a:rPr lang="en-US" sz="2800" dirty="0">
                <a:solidFill>
                  <a:srgbClr val="0070C0"/>
                </a:solidFill>
              </a:rPr>
              <a:t>for IEEE </a:t>
            </a:r>
            <a:r>
              <a:rPr lang="en-US" sz="2800" dirty="0" smtClean="0">
                <a:solidFill>
                  <a:srgbClr val="0070C0"/>
                </a:solidFill>
              </a:rPr>
              <a:t>SA Meetings</a:t>
            </a:r>
            <a:endParaRPr lang="en-US" sz="2800" dirty="0">
              <a:solidFill>
                <a:srgbClr val="0070C0"/>
              </a:solidFill>
            </a:endParaRPr>
          </a:p>
        </p:txBody>
      </p:sp>
      <p:sp>
        <p:nvSpPr>
          <p:cNvPr id="2" name="Slide Number Placeholder 1"/>
          <p:cNvSpPr>
            <a:spLocks noGrp="1"/>
          </p:cNvSpPr>
          <p:nvPr>
            <p:ph type="sldNum" sz="quarter" idx="12"/>
          </p:nvPr>
        </p:nvSpPr>
        <p:spPr>
          <a:xfrm>
            <a:off x="5643033" y="6475414"/>
            <a:ext cx="910167" cy="363537"/>
          </a:xfrm>
        </p:spPr>
        <p:txBody>
          <a:bodyPr/>
          <a:lstStyle/>
          <a:p>
            <a:pPr>
              <a:defRPr/>
            </a:pPr>
            <a:r>
              <a:rPr lang="en-US" dirty="0"/>
              <a:t>Slide </a:t>
            </a:r>
            <a:fld id="{4F8DB7B0-6F79-49ED-8154-EC3DF243439D}" type="slidenum">
              <a:rPr lang="en-US" smtClean="0"/>
              <a:pPr>
                <a:defRPr/>
              </a:pPr>
              <a:t>6</a:t>
            </a:fld>
            <a:endParaRPr lang="en-US" dirty="0"/>
          </a:p>
        </p:txBody>
      </p:sp>
      <p:sp>
        <p:nvSpPr>
          <p:cNvPr id="8" name="Rectangle 4"/>
          <p:cNvSpPr>
            <a:spLocks noChangeArrowheads="1"/>
          </p:cNvSpPr>
          <p:nvPr/>
        </p:nvSpPr>
        <p:spPr bwMode="auto">
          <a:xfrm>
            <a:off x="914400" y="1676400"/>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spcAft>
                <a:spcPts val="0"/>
              </a:spcAft>
            </a:pPr>
            <a:endParaRPr lang="en-US" altLang="en-US" sz="800" u="sng" dirty="0">
              <a:solidFill>
                <a:srgbClr val="FF0000"/>
              </a:solidFill>
              <a:cs typeface="Arial" pitchFamily="34" charset="0"/>
            </a:endParaRPr>
          </a:p>
          <a:p>
            <a:pPr marL="285750" indent="-285750">
              <a:spcAft>
                <a:spcPts val="0"/>
              </a:spcAft>
              <a:buFont typeface="Arial" panose="020B0604020202020204" pitchFamily="34" charset="0"/>
              <a:buChar char="•"/>
              <a:defRPr/>
            </a:pPr>
            <a:r>
              <a:rPr lang="en-US" altLang="en-US" sz="1800" b="1" dirty="0">
                <a:solidFill>
                  <a:schemeClr val="tx1"/>
                </a:solidFill>
                <a:latin typeface="+mj-lt"/>
                <a:cs typeface="Arial" panose="020B0604020202020204" pitchFamily="34" charset="0"/>
              </a:rPr>
              <a:t>All IEEE SA standards meetings shall be conducted in compliance with all applicable laws, including antitrust and competition laws.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interpretation, validity, or essentiality of patents/patent claims. </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specific license rates, terms, or conditions.</a:t>
            </a:r>
          </a:p>
          <a:p>
            <a:pPr lvl="2">
              <a:lnSpc>
                <a:spcPct val="125000"/>
              </a:lnSpc>
              <a:spcAft>
                <a:spcPts val="0"/>
              </a:spcAft>
              <a:buFont typeface="Arial" panose="020B0604020202020204" pitchFamily="34" charset="0"/>
              <a:buChar char="•"/>
              <a:defRPr/>
            </a:pPr>
            <a:r>
              <a:rPr lang="en-US" altLang="en-US" sz="1600" dirty="0">
                <a:solidFill>
                  <a:schemeClr val="tx1"/>
                </a:solidFill>
                <a:latin typeface="+mj-lt"/>
                <a:cs typeface="Arial" panose="020B0604020202020204" pitchFamily="34" charset="0"/>
              </a:rPr>
              <a:t>Relative costs of different technical approaches that include relative costs of patent licensing terms may be discussed in standards development meetings. </a:t>
            </a:r>
          </a:p>
          <a:p>
            <a:pPr lvl="3">
              <a:lnSpc>
                <a:spcPct val="125000"/>
              </a:lnSpc>
              <a:spcAft>
                <a:spcPts val="0"/>
              </a:spcAft>
              <a:buFont typeface="Arial" panose="020B0604020202020204" pitchFamily="34" charset="0"/>
              <a:buChar char="•"/>
              <a:defRPr/>
            </a:pPr>
            <a:r>
              <a:rPr lang="en-GB" altLang="en-US" sz="1600" b="1" dirty="0">
                <a:solidFill>
                  <a:schemeClr val="tx1"/>
                </a:solidFill>
                <a:latin typeface="+mj-lt"/>
                <a:cs typeface="Arial" panose="020B0604020202020204" pitchFamily="34" charset="0"/>
              </a:rPr>
              <a:t>Technical considerations remain the primary focus</a:t>
            </a:r>
            <a:endParaRPr lang="en-US" altLang="en-US" sz="1600" b="1" dirty="0">
              <a:solidFill>
                <a:schemeClr val="tx1"/>
              </a:solidFill>
              <a:latin typeface="+mj-lt"/>
              <a:cs typeface="Arial" panose="020B0604020202020204" pitchFamily="34" charset="0"/>
            </a:endParaRP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or engage in the fixing of product prices, allocation of customers, or division of sales markets.</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discuss the status or substance of ongoing or threatened litigation.</a:t>
            </a:r>
          </a:p>
          <a:p>
            <a:pPr lvl="1">
              <a:lnSpc>
                <a:spcPct val="125000"/>
              </a:lnSpc>
              <a:spcAft>
                <a:spcPts val="0"/>
              </a:spcAft>
              <a:buFont typeface="Arial" panose="020B0604020202020204" pitchFamily="34" charset="0"/>
              <a:buChar char="•"/>
              <a:defRPr/>
            </a:pPr>
            <a:r>
              <a:rPr lang="en-US" altLang="en-US" sz="1600" b="1" dirty="0">
                <a:solidFill>
                  <a:schemeClr val="tx1"/>
                </a:solidFill>
                <a:latin typeface="+mj-lt"/>
                <a:cs typeface="Arial" panose="020B0604020202020204" pitchFamily="34" charset="0"/>
              </a:rPr>
              <a:t>Don't be silent if inappropriate topics are discussed. Formally object to the discussion immediately.</a:t>
            </a:r>
          </a:p>
          <a:p>
            <a:pPr algn="ctr">
              <a:lnSpc>
                <a:spcPct val="80000"/>
              </a:lnSpc>
              <a:spcAft>
                <a:spcPts val="0"/>
              </a:spcAft>
              <a:buFont typeface="Monotype Sorts"/>
              <a:buNone/>
              <a:defRPr/>
            </a:pPr>
            <a:r>
              <a:rPr lang="en-US" altLang="en-US" sz="1800" b="1" dirty="0">
                <a:solidFill>
                  <a:schemeClr val="tx1"/>
                </a:solidFill>
                <a:latin typeface="+mj-lt"/>
                <a:cs typeface="Calibri" panose="020F0502020204030204" pitchFamily="34" charset="0"/>
              </a:rPr>
              <a:t>---------------------------------------------------------------   </a:t>
            </a:r>
          </a:p>
          <a:p>
            <a:pPr algn="ctr">
              <a:lnSpc>
                <a:spcPct val="80000"/>
              </a:lnSpc>
              <a:spcAft>
                <a:spcPts val="0"/>
              </a:spcAft>
              <a:buFont typeface="Monotype Sorts"/>
              <a:buNone/>
              <a:defRPr/>
            </a:pPr>
            <a:r>
              <a:rPr lang="en-US" altLang="en-US" sz="1600" b="1" dirty="0" smtClean="0">
                <a:solidFill>
                  <a:schemeClr val="tx1"/>
                </a:solidFill>
                <a:latin typeface="+mj-lt"/>
                <a:cs typeface="Arial" panose="020B0604020202020204" pitchFamily="34" charset="0"/>
              </a:rPr>
              <a:t>For more details, see </a:t>
            </a:r>
            <a:r>
              <a:rPr lang="en-US" altLang="en-US" sz="1600" b="1" i="1" dirty="0" smtClean="0">
                <a:solidFill>
                  <a:schemeClr val="tx1"/>
                </a:solidFill>
                <a:latin typeface="+mj-lt"/>
                <a:cs typeface="Arial" panose="020B0604020202020204" pitchFamily="34" charset="0"/>
              </a:rPr>
              <a:t>IEEE SA Standards Board Operations Manual</a:t>
            </a:r>
            <a:r>
              <a:rPr lang="en-US" altLang="en-US" sz="1600" b="1" dirty="0" smtClean="0">
                <a:solidFill>
                  <a:schemeClr val="tx1"/>
                </a:solidFill>
                <a:latin typeface="+mj-lt"/>
                <a:cs typeface="Arial" panose="020B0604020202020204" pitchFamily="34" charset="0"/>
              </a:rPr>
              <a:t>, clause 5.3.10 and </a:t>
            </a:r>
            <a:r>
              <a:rPr lang="en-US" altLang="en-US" sz="1600" b="1" i="1" dirty="0" smtClean="0">
                <a:solidFill>
                  <a:schemeClr val="tx1"/>
                </a:solidFill>
                <a:latin typeface="+mj-lt"/>
                <a:cs typeface="Arial" panose="020B0604020202020204" pitchFamily="34" charset="0"/>
              </a:rPr>
              <a:t>Antitrust and Competition Policy: What You Need to Know </a:t>
            </a: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3"/>
              </a:rPr>
              <a:t>http</a:t>
            </a:r>
            <a:r>
              <a:rPr lang="en-US" altLang="en-US" sz="1600" b="1">
                <a:solidFill>
                  <a:schemeClr val="tx1"/>
                </a:solidFill>
                <a:latin typeface="+mj-lt"/>
                <a:cs typeface="Arial" panose="020B0604020202020204" pitchFamily="34" charset="0"/>
                <a:hlinkClick r:id="rId3"/>
              </a:rPr>
              <a:t>://</a:t>
            </a:r>
            <a:r>
              <a:rPr lang="en-US" altLang="en-US" sz="1600" b="1" smtClean="0">
                <a:solidFill>
                  <a:schemeClr val="tx1"/>
                </a:solidFill>
                <a:latin typeface="+mj-lt"/>
                <a:cs typeface="Arial" panose="020B0604020202020204" pitchFamily="34" charset="0"/>
                <a:hlinkClick r:id="rId3"/>
              </a:rPr>
              <a:t>standards.ieee.org/develop/policies/antitrust.pdf</a:t>
            </a:r>
            <a:r>
              <a:rPr lang="en-US" altLang="en-US" sz="1600" b="1" smtClean="0">
                <a:solidFill>
                  <a:schemeClr val="tx1"/>
                </a:solidFill>
                <a:latin typeface="+mj-lt"/>
                <a:cs typeface="Arial" panose="020B0604020202020204" pitchFamily="34" charset="0"/>
              </a:rPr>
              <a:t> </a:t>
            </a: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If you have questions, contact the IEEE SA Standards Board Patent Committee Administrator </a:t>
            </a:r>
          </a:p>
          <a:p>
            <a:pPr algn="ctr">
              <a:lnSpc>
                <a:spcPct val="80000"/>
              </a:lnSpc>
              <a:spcAft>
                <a:spcPts val="0"/>
              </a:spcAft>
              <a:buFont typeface="Monotype Sorts"/>
              <a:buNone/>
              <a:defRPr/>
            </a:pPr>
            <a:r>
              <a:rPr lang="en-US" altLang="en-US" sz="1600" b="1" dirty="0">
                <a:solidFill>
                  <a:schemeClr val="tx1"/>
                </a:solidFill>
                <a:latin typeface="+mj-lt"/>
                <a:cs typeface="Arial" panose="020B0604020202020204" pitchFamily="34" charset="0"/>
              </a:rPr>
              <a:t>at </a:t>
            </a:r>
            <a:r>
              <a:rPr lang="en-US" altLang="en-US" sz="1600" b="1" dirty="0">
                <a:solidFill>
                  <a:schemeClr val="tx1"/>
                </a:solidFill>
                <a:latin typeface="+mj-lt"/>
                <a:cs typeface="Arial" panose="020B0604020202020204" pitchFamily="34" charset="0"/>
                <a:hlinkClick r:id="rId4"/>
              </a:rPr>
              <a:t>patcom@ieee.org</a:t>
            </a:r>
            <a:r>
              <a:rPr lang="en-US" altLang="en-US" sz="1600" b="1" dirty="0">
                <a:solidFill>
                  <a:schemeClr val="tx1"/>
                </a:solidFill>
                <a:latin typeface="+mj-lt"/>
                <a:cs typeface="Arial" panose="020B0604020202020204" pitchFamily="34" charset="0"/>
              </a:rPr>
              <a:t> </a:t>
            </a:r>
            <a:br>
              <a:rPr lang="en-US" altLang="en-US" sz="1600" b="1" dirty="0">
                <a:solidFill>
                  <a:schemeClr val="tx1"/>
                </a:solidFill>
                <a:latin typeface="+mj-lt"/>
                <a:cs typeface="Arial" panose="020B0604020202020204" pitchFamily="34" charset="0"/>
              </a:rPr>
            </a:br>
            <a:endParaRPr lang="en-US" altLang="en-US" sz="1600" b="1" dirty="0">
              <a:solidFill>
                <a:schemeClr val="tx1"/>
              </a:solidFill>
              <a:latin typeface="+mj-lt"/>
              <a:cs typeface="Arial" panose="020B0604020202020204" pitchFamily="34" charset="0"/>
            </a:endParaRPr>
          </a:p>
          <a:p>
            <a:pPr algn="ctr">
              <a:lnSpc>
                <a:spcPct val="80000"/>
              </a:lnSpc>
              <a:spcAft>
                <a:spcPts val="0"/>
              </a:spcAft>
              <a:buFont typeface="Monotype Sorts"/>
              <a:buNone/>
              <a:defRPr/>
            </a:pPr>
            <a:endParaRPr lang="en-US" altLang="en-US" sz="1600" b="1" dirty="0">
              <a:solidFill>
                <a:schemeClr val="tx1"/>
              </a:solidFill>
              <a:latin typeface="+mj-lt"/>
              <a:cs typeface="Arial" panose="020B0604020202020204" pitchFamily="34" charset="0"/>
            </a:endParaRP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9588791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37822"/>
            <a:ext cx="10439399" cy="989072"/>
          </a:xfrm>
        </p:spPr>
        <p:txBody>
          <a:bodyPr/>
          <a:lstStyle/>
          <a:p>
            <a:r>
              <a:rPr lang="en-US" sz="2800" spc="-5" dirty="0">
                <a:solidFill>
                  <a:srgbClr val="0070C0"/>
                </a:solidFill>
              </a:rPr>
              <a:t>Participant behavior in </a:t>
            </a:r>
            <a:r>
              <a:rPr lang="en-US" sz="2800" dirty="0">
                <a:solidFill>
                  <a:srgbClr val="0070C0"/>
                </a:solidFill>
              </a:rPr>
              <a:t>IEEE SA </a:t>
            </a:r>
            <a:r>
              <a:rPr lang="en-US" sz="2800" spc="-5" dirty="0">
                <a:solidFill>
                  <a:srgbClr val="0070C0"/>
                </a:solidFill>
              </a:rPr>
              <a:t>activities is guided by</a:t>
            </a:r>
            <a:br>
              <a:rPr lang="en-US" sz="2800" spc="-5" dirty="0">
                <a:solidFill>
                  <a:srgbClr val="0070C0"/>
                </a:solidFill>
              </a:rPr>
            </a:br>
            <a:r>
              <a:rPr lang="en-US" sz="2800" spc="-5" dirty="0">
                <a:solidFill>
                  <a:srgbClr val="0070C0"/>
                </a:solidFill>
              </a:rPr>
              <a:t> the IEEE Codes of Ethics &amp;</a:t>
            </a:r>
            <a:r>
              <a:rPr lang="en-US" sz="2800" spc="-40" dirty="0">
                <a:solidFill>
                  <a:srgbClr val="0070C0"/>
                </a:solidFill>
              </a:rPr>
              <a:t> </a:t>
            </a:r>
            <a:r>
              <a:rPr lang="en-US" sz="2800" spc="-5" dirty="0">
                <a:solidFill>
                  <a:srgbClr val="0070C0"/>
                </a:solidFill>
              </a:rPr>
              <a:t>Conduct</a:t>
            </a:r>
            <a:endParaRPr lang="en-US" sz="28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sp>
        <p:nvSpPr>
          <p:cNvPr id="7" name="Rectangle 6">
            <a:extLst>
              <a:ext uri="{FF2B5EF4-FFF2-40B4-BE49-F238E27FC236}">
                <a16:creationId xmlns:a16="http://schemas.microsoft.com/office/drawing/2014/main" xmlns="" id="{7EEB5C5B-CF12-4116-9B0B-1163823A33B7}"/>
              </a:ext>
            </a:extLst>
          </p:cNvPr>
          <p:cNvSpPr/>
          <p:nvPr/>
        </p:nvSpPr>
        <p:spPr>
          <a:xfrm>
            <a:off x="914400" y="1905000"/>
            <a:ext cx="10439399" cy="3429144"/>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mj-lt"/>
                <a:cs typeface="Arial" panose="020B0604020202020204" pitchFamily="34" charset="0"/>
              </a:rPr>
              <a:t>All participants in IEEE SA activities are expected to adhere to the </a:t>
            </a:r>
            <a:r>
              <a:rPr lang="en-US" sz="1800" b="1" spc="-5" dirty="0" smtClean="0">
                <a:solidFill>
                  <a:schemeClr val="tx1"/>
                </a:solidFill>
                <a:latin typeface="+mj-lt"/>
                <a:cs typeface="Arial" panose="020B0604020202020204" pitchFamily="34" charset="0"/>
              </a:rPr>
              <a:t>core </a:t>
            </a:r>
            <a:r>
              <a:rPr lang="en-US" sz="1800" b="1" spc="-5" dirty="0">
                <a:solidFill>
                  <a:schemeClr val="tx1"/>
                </a:solidFill>
                <a:latin typeface="+mj-lt"/>
                <a:cs typeface="Arial" panose="020B0604020202020204" pitchFamily="34" charset="0"/>
              </a:rPr>
              <a:t>principles underlying</a:t>
            </a:r>
            <a:r>
              <a:rPr lang="en-US" sz="1800" b="1" spc="-1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the:</a:t>
            </a:r>
            <a:endParaRPr lang="en-US" sz="1800" b="1" dirty="0">
              <a:solidFill>
                <a:schemeClr val="tx1"/>
              </a:solidFill>
              <a:latin typeface="+mj-lt"/>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mj-lt"/>
                <a:cs typeface="Arial" panose="020B0604020202020204" pitchFamily="34" charset="0"/>
                <a:hlinkClick r:id="rId2"/>
              </a:rPr>
              <a:t>IEEE Code of</a:t>
            </a:r>
            <a:r>
              <a:rPr lang="en-US" sz="1600" u="heavy" spc="-50" dirty="0">
                <a:solidFill>
                  <a:srgbClr val="0066FF"/>
                </a:solidFill>
                <a:latin typeface="+mj-lt"/>
                <a:cs typeface="Arial" panose="020B0604020202020204" pitchFamily="34" charset="0"/>
                <a:hlinkClick r:id="rId2"/>
              </a:rPr>
              <a:t> </a:t>
            </a:r>
            <a:r>
              <a:rPr lang="en-US" sz="1600" u="heavy" spc="-5" dirty="0">
                <a:solidFill>
                  <a:srgbClr val="0066FF"/>
                </a:solidFill>
                <a:latin typeface="+mj-lt"/>
                <a:cs typeface="Arial" panose="020B0604020202020204" pitchFamily="34" charset="0"/>
                <a:hlinkClick r:id="rId2"/>
              </a:rPr>
              <a:t>Ethics</a:t>
            </a:r>
            <a:endParaRPr lang="en-US" sz="1600" dirty="0">
              <a:latin typeface="+mj-lt"/>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mj-lt"/>
                <a:cs typeface="Arial" panose="020B0604020202020204" pitchFamily="34" charset="0"/>
                <a:hlinkClick r:id="rId3"/>
              </a:rPr>
              <a:t>IEEE Code of</a:t>
            </a:r>
            <a:r>
              <a:rPr lang="en-US" sz="1600" u="heavy" spc="-45" dirty="0">
                <a:solidFill>
                  <a:srgbClr val="0066FF"/>
                </a:solidFill>
                <a:latin typeface="+mj-lt"/>
                <a:cs typeface="Arial" panose="020B0604020202020204" pitchFamily="34" charset="0"/>
                <a:hlinkClick r:id="rId3"/>
              </a:rPr>
              <a:t> </a:t>
            </a:r>
            <a:r>
              <a:rPr lang="en-US" sz="1600" u="heavy" spc="-5" dirty="0">
                <a:solidFill>
                  <a:srgbClr val="0066FF"/>
                </a:solidFill>
                <a:latin typeface="+mj-lt"/>
                <a:cs typeface="Arial" panose="020B0604020202020204" pitchFamily="34" charset="0"/>
                <a:hlinkClick r:id="rId3"/>
              </a:rPr>
              <a:t>Conduct</a:t>
            </a:r>
            <a:endParaRPr lang="en-US" sz="1600" dirty="0">
              <a:latin typeface="+mj-lt"/>
              <a:cs typeface="Arial" panose="020B0604020202020204" pitchFamily="34" charset="0"/>
            </a:endParaRPr>
          </a:p>
          <a:p>
            <a:pPr marL="19304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core principles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 IEEE Codes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Ethics </a:t>
            </a:r>
            <a:r>
              <a:rPr lang="en-US" sz="1800" b="1" dirty="0">
                <a:solidFill>
                  <a:schemeClr val="tx1"/>
                </a:solidFill>
                <a:latin typeface="+mj-lt"/>
                <a:cs typeface="Arial" panose="020B0604020202020204" pitchFamily="34" charset="0"/>
              </a:rPr>
              <a:t>&amp; </a:t>
            </a:r>
            <a:r>
              <a:rPr lang="en-US" sz="1800" b="1" spc="-5" dirty="0">
                <a:solidFill>
                  <a:schemeClr val="tx1"/>
                </a:solidFill>
                <a:latin typeface="+mj-lt"/>
                <a:cs typeface="Arial" panose="020B0604020202020204" pitchFamily="34" charset="0"/>
              </a:rPr>
              <a:t>Conduct are</a:t>
            </a:r>
            <a:r>
              <a:rPr lang="en-US" sz="1800" b="1" spc="75" dirty="0">
                <a:solidFill>
                  <a:schemeClr val="tx1"/>
                </a:solidFill>
                <a:latin typeface="+mj-lt"/>
                <a:cs typeface="Arial" panose="020B0604020202020204" pitchFamily="34" charset="0"/>
              </a:rPr>
              <a:t> </a:t>
            </a:r>
            <a:r>
              <a:rPr lang="en-US" sz="1800" b="1" spc="-5" dirty="0">
                <a:solidFill>
                  <a:schemeClr val="tx1"/>
                </a:solidFill>
                <a:latin typeface="+mj-lt"/>
                <a:cs typeface="Arial" panose="020B0604020202020204" pitchFamily="34" charset="0"/>
              </a:rPr>
              <a:t>to:</a:t>
            </a:r>
            <a:endParaRPr lang="en-US" sz="1800" b="1" dirty="0">
              <a:solidFill>
                <a:schemeClr val="tx1"/>
              </a:solidFill>
              <a:latin typeface="+mj-lt"/>
              <a:cs typeface="Arial" panose="020B0604020202020204" pitchFamily="34" charset="0"/>
            </a:endParaRPr>
          </a:p>
          <a:p>
            <a:pPr marL="375285" marR="5080" lvl="1" indent="-180975" algn="just">
              <a:spcBef>
                <a:spcPts val="480"/>
              </a:spcBef>
              <a:buFont typeface="Arial"/>
              <a:buChar char="–"/>
              <a:tabLst>
                <a:tab pos="375920" algn="l"/>
              </a:tabLst>
            </a:pPr>
            <a:r>
              <a:rPr lang="en-US" sz="1600" i="1" spc="-5" dirty="0">
                <a:solidFill>
                  <a:schemeClr val="tx1"/>
                </a:solidFill>
                <a:latin typeface="+mj-lt"/>
                <a:cs typeface="Arial" panose="020B0604020202020204" pitchFamily="34" charset="0"/>
              </a:rPr>
              <a:t>Uphold the highest standards of integrity, responsible behavior, and ethical and professional</a:t>
            </a:r>
            <a:r>
              <a:rPr lang="en-US" sz="1600" i="1" spc="-60"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conduct</a:t>
            </a:r>
            <a:endParaRPr lang="en-US" sz="1600" dirty="0">
              <a:solidFill>
                <a:schemeClr val="tx1"/>
              </a:solidFill>
              <a:latin typeface="+mj-lt"/>
              <a:cs typeface="Arial" panose="020B0604020202020204" pitchFamily="34" charset="0"/>
            </a:endParaRPr>
          </a:p>
          <a:p>
            <a:pPr marL="375285" marR="120904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Treat people fairly and with respect, to not engage in harassment, discrimination, or retaliation, and to protect people's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privacy.</a:t>
            </a:r>
            <a:endParaRPr lang="en-US" sz="1600" dirty="0">
              <a:solidFill>
                <a:schemeClr val="tx1"/>
              </a:solidFill>
              <a:latin typeface="+mj-lt"/>
              <a:cs typeface="Arial" panose="020B0604020202020204" pitchFamily="34" charset="0"/>
            </a:endParaRPr>
          </a:p>
          <a:p>
            <a:pPr marL="375285" marR="496570" lvl="1" indent="-180975" algn="just">
              <a:spcBef>
                <a:spcPts val="475"/>
              </a:spcBef>
              <a:buFont typeface="Arial"/>
              <a:buChar char="–"/>
              <a:tabLst>
                <a:tab pos="375920" algn="l"/>
              </a:tabLst>
            </a:pPr>
            <a:r>
              <a:rPr lang="en-US" sz="1600" i="1" spc="-5" dirty="0">
                <a:solidFill>
                  <a:schemeClr val="tx1"/>
                </a:solidFill>
                <a:latin typeface="+mj-lt"/>
                <a:cs typeface="Arial" panose="020B0604020202020204" pitchFamily="34" charset="0"/>
              </a:rPr>
              <a:t>Avoid injuring others, their property, reputation, or employment by false or malicious</a:t>
            </a:r>
            <a:r>
              <a:rPr lang="en-US" sz="1600" i="1" spc="-85" dirty="0">
                <a:solidFill>
                  <a:schemeClr val="tx1"/>
                </a:solidFill>
                <a:latin typeface="+mj-lt"/>
                <a:cs typeface="Arial" panose="020B0604020202020204" pitchFamily="34" charset="0"/>
              </a:rPr>
              <a:t> </a:t>
            </a:r>
            <a:r>
              <a:rPr lang="en-US" sz="1600" i="1" spc="-5" dirty="0">
                <a:solidFill>
                  <a:schemeClr val="tx1"/>
                </a:solidFill>
                <a:latin typeface="+mj-lt"/>
                <a:cs typeface="Arial" panose="020B0604020202020204" pitchFamily="34" charset="0"/>
              </a:rPr>
              <a:t>action</a:t>
            </a:r>
            <a:endParaRPr lang="en-US" sz="1600" dirty="0">
              <a:solidFill>
                <a:schemeClr val="tx1"/>
              </a:solidFill>
              <a:latin typeface="+mj-lt"/>
              <a:cs typeface="Arial" panose="020B0604020202020204" pitchFamily="34" charset="0"/>
            </a:endParaRPr>
          </a:p>
          <a:p>
            <a:pPr marL="193040" marR="1517650" indent="-180340">
              <a:spcBef>
                <a:spcPts val="1800"/>
              </a:spcBef>
              <a:buChar char="•"/>
              <a:tabLst>
                <a:tab pos="193675" algn="l"/>
              </a:tabLst>
            </a:pPr>
            <a:r>
              <a:rPr lang="en-US" sz="1800" b="1" spc="-5" dirty="0">
                <a:solidFill>
                  <a:schemeClr val="tx1"/>
                </a:solidFill>
                <a:latin typeface="+mj-lt"/>
                <a:cs typeface="Arial" panose="020B0604020202020204" pitchFamily="34" charset="0"/>
              </a:rPr>
              <a:t>The </a:t>
            </a:r>
            <a:r>
              <a:rPr lang="en-US" sz="1800" b="1" dirty="0">
                <a:solidFill>
                  <a:schemeClr val="tx1"/>
                </a:solidFill>
                <a:latin typeface="+mj-lt"/>
                <a:cs typeface="Arial" panose="020B0604020202020204" pitchFamily="34" charset="0"/>
              </a:rPr>
              <a:t>most </a:t>
            </a:r>
            <a:r>
              <a:rPr lang="en-US" sz="1800" b="1" spc="-5" dirty="0">
                <a:solidFill>
                  <a:schemeClr val="tx1"/>
                </a:solidFill>
                <a:latin typeface="+mj-lt"/>
                <a:cs typeface="Arial" panose="020B0604020202020204" pitchFamily="34" charset="0"/>
              </a:rPr>
              <a:t>recent versions </a:t>
            </a:r>
            <a:r>
              <a:rPr lang="en-US" sz="1800" b="1" dirty="0">
                <a:solidFill>
                  <a:schemeClr val="tx1"/>
                </a:solidFill>
                <a:latin typeface="+mj-lt"/>
                <a:cs typeface="Arial" panose="020B0604020202020204" pitchFamily="34" charset="0"/>
              </a:rPr>
              <a:t>of </a:t>
            </a:r>
            <a:r>
              <a:rPr lang="en-US" sz="1800" b="1" spc="-5" dirty="0">
                <a:solidFill>
                  <a:schemeClr val="tx1"/>
                </a:solidFill>
                <a:latin typeface="+mj-lt"/>
                <a:cs typeface="Arial" panose="020B0604020202020204" pitchFamily="34" charset="0"/>
              </a:rPr>
              <a:t>these Codes are available </a:t>
            </a:r>
            <a:r>
              <a:rPr lang="en-US" sz="1800" b="1" dirty="0">
                <a:solidFill>
                  <a:schemeClr val="tx1"/>
                </a:solidFill>
                <a:latin typeface="+mj-lt"/>
                <a:cs typeface="Arial" panose="020B0604020202020204" pitchFamily="34" charset="0"/>
              </a:rPr>
              <a:t>at </a:t>
            </a:r>
            <a:r>
              <a:rPr lang="en-US" sz="1600" u="heavy" spc="-5" dirty="0">
                <a:solidFill>
                  <a:srgbClr val="0066FF"/>
                </a:solidFill>
                <a:latin typeface="+mj-lt"/>
                <a:cs typeface="Arial" panose="020B0604020202020204" pitchFamily="34" charset="0"/>
                <a:hlinkClick r:id="rId4"/>
              </a:rPr>
              <a:t>http://www.ieee.org/about/corporate/governance</a:t>
            </a:r>
            <a:r>
              <a:rPr lang="en-US" sz="1600" u="heavy" spc="-5" dirty="0">
                <a:solidFill>
                  <a:srgbClr val="0066FF"/>
                </a:solidFill>
                <a:latin typeface="+mj-lt"/>
                <a:cs typeface="Arial" panose="020B0604020202020204" pitchFamily="34" charset="0"/>
              </a:rPr>
              <a:t> </a:t>
            </a:r>
            <a:endParaRPr lang="en-US" sz="1600" dirty="0">
              <a:latin typeface="+mj-lt"/>
              <a:cs typeface="Arial" panose="020B0604020202020204" pitchFamily="34" charset="0"/>
            </a:endParaRPr>
          </a:p>
        </p:txBody>
      </p:sp>
      <p:pic>
        <p:nvPicPr>
          <p:cNvPr id="10" name="Picture 9"/>
          <p:cNvPicPr>
            <a:picLocks noChangeAspect="1"/>
          </p:cNvPicPr>
          <p:nvPr/>
        </p:nvPicPr>
        <p:blipFill>
          <a:blip r:embed="rId5"/>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9090266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2"/>
            <a:ext cx="10287000" cy="1038578"/>
          </a:xfrm>
        </p:spPr>
        <p:txBody>
          <a:bodyPr/>
          <a:lstStyle/>
          <a:p>
            <a:r>
              <a:rPr lang="en-US" sz="2800" spc="-5" dirty="0">
                <a:solidFill>
                  <a:srgbClr val="0070C0"/>
                </a:solidFill>
              </a:rPr>
              <a:t>Participants in the </a:t>
            </a:r>
            <a:r>
              <a:rPr lang="en-US" sz="2800" dirty="0">
                <a:solidFill>
                  <a:srgbClr val="0070C0"/>
                </a:solidFill>
              </a:rPr>
              <a:t>IEEE SA </a:t>
            </a:r>
            <a:r>
              <a:rPr lang="en-US" sz="2800" spc="-5" dirty="0">
                <a:solidFill>
                  <a:srgbClr val="0070C0"/>
                </a:solidFill>
              </a:rPr>
              <a:t>“</a:t>
            </a:r>
            <a:r>
              <a:rPr lang="en-US" sz="2800" i="1" spc="-5" dirty="0">
                <a:solidFill>
                  <a:srgbClr val="0070C0"/>
                </a:solidFill>
                <a:cs typeface="Arial"/>
              </a:rPr>
              <a:t>individual process</a:t>
            </a:r>
            <a:r>
              <a:rPr lang="en-US" sz="2800" spc="-5" dirty="0">
                <a:solidFill>
                  <a:srgbClr val="0070C0"/>
                </a:solidFill>
              </a:rPr>
              <a:t>” </a:t>
            </a:r>
            <a:br>
              <a:rPr lang="en-US" sz="2800" spc="-5" dirty="0">
                <a:solidFill>
                  <a:srgbClr val="0070C0"/>
                </a:solidFill>
              </a:rPr>
            </a:br>
            <a:r>
              <a:rPr lang="en-US" sz="2800" spc="-5" dirty="0">
                <a:solidFill>
                  <a:srgbClr val="0070C0"/>
                </a:solidFill>
              </a:rPr>
              <a:t>shall act independently of others, including</a:t>
            </a:r>
            <a:r>
              <a:rPr lang="en-US" sz="2800" spc="-65" dirty="0">
                <a:solidFill>
                  <a:srgbClr val="0070C0"/>
                </a:solidFill>
              </a:rPr>
              <a:t> </a:t>
            </a:r>
            <a:r>
              <a:rPr lang="en-US" sz="2800" spc="-5" dirty="0">
                <a:solidFill>
                  <a:srgbClr val="0070C0"/>
                </a:solidFill>
              </a:rPr>
              <a:t>employers</a:t>
            </a:r>
            <a:endParaRPr lang="en-US" sz="2800" dirty="0">
              <a:solidFill>
                <a:srgbClr val="0070C0"/>
              </a:solidFill>
            </a:endParaRPr>
          </a:p>
        </p:txBody>
      </p:sp>
      <p:sp>
        <p:nvSpPr>
          <p:cNvPr id="3" name="Content Placeholder 2"/>
          <p:cNvSpPr>
            <a:spLocks noGrp="1"/>
          </p:cNvSpPr>
          <p:nvPr>
            <p:ph idx="1"/>
          </p:nvPr>
        </p:nvSpPr>
        <p:spPr>
          <a:xfrm>
            <a:off x="914400" y="1906587"/>
            <a:ext cx="10475384" cy="4113213"/>
          </a:xfrm>
        </p:spPr>
        <p:txBody>
          <a:bodyPr/>
          <a:lstStyle/>
          <a:p>
            <a:pPr marL="230188" marR="117475" indent="-230188" algn="just">
              <a:buChar char="•"/>
              <a:tabLst>
                <a:tab pos="230188"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require that “</a:t>
            </a:r>
            <a:r>
              <a:rPr lang="en-US" sz="1800" i="1" spc="-5" dirty="0">
                <a:latin typeface="+mj-lt"/>
                <a:cs typeface="Arial"/>
              </a:rPr>
              <a:t>participants in the </a:t>
            </a:r>
            <a:r>
              <a:rPr lang="en-US" sz="1800" i="1" spc="-5" dirty="0" smtClean="0">
                <a:latin typeface="+mj-lt"/>
                <a:cs typeface="Arial"/>
              </a:rPr>
              <a:t>IEEE </a:t>
            </a:r>
            <a:r>
              <a:rPr lang="en-US" sz="1800" i="1" spc="-5" dirty="0">
                <a:latin typeface="+mj-lt"/>
                <a:cs typeface="Arial"/>
              </a:rPr>
              <a:t>standards development individual process shall </a:t>
            </a:r>
            <a:r>
              <a:rPr lang="en-US" sz="1800" i="1" dirty="0">
                <a:latin typeface="+mj-lt"/>
                <a:cs typeface="Arial"/>
              </a:rPr>
              <a:t>act </a:t>
            </a:r>
            <a:r>
              <a:rPr lang="en-US" sz="1800" i="1" spc="-5" dirty="0">
                <a:latin typeface="+mj-lt"/>
                <a:cs typeface="Arial"/>
              </a:rPr>
              <a:t>based on their </a:t>
            </a:r>
            <a:r>
              <a:rPr lang="en-US" sz="1800" i="1" spc="-5" dirty="0" smtClean="0">
                <a:latin typeface="+mj-lt"/>
                <a:cs typeface="Arial"/>
              </a:rPr>
              <a:t>qualifications </a:t>
            </a:r>
            <a:r>
              <a:rPr lang="en-US" sz="1800" i="1" spc="-5" dirty="0">
                <a:latin typeface="+mj-lt"/>
                <a:cs typeface="Arial"/>
              </a:rPr>
              <a:t>and</a:t>
            </a:r>
            <a:r>
              <a:rPr lang="en-US" sz="1800" i="1" dirty="0">
                <a:latin typeface="+mj-lt"/>
                <a:cs typeface="Arial"/>
              </a:rPr>
              <a:t> </a:t>
            </a:r>
            <a:r>
              <a:rPr lang="en-US" sz="1800" i="1" spc="-5" dirty="0">
                <a:latin typeface="+mj-lt"/>
                <a:cs typeface="Arial"/>
              </a:rPr>
              <a:t>experience”</a:t>
            </a:r>
            <a:endParaRPr lang="en-US" sz="1800" dirty="0">
              <a:latin typeface="+mj-lt"/>
              <a:cs typeface="Arial"/>
            </a:endParaRPr>
          </a:p>
          <a:p>
            <a:pPr marL="193040" indent="-180340" algn="just">
              <a:spcBef>
                <a:spcPts val="1800"/>
              </a:spcBef>
              <a:buChar char="•"/>
              <a:tabLst>
                <a:tab pos="230188" algn="l"/>
              </a:tabLst>
            </a:pPr>
            <a:r>
              <a:rPr lang="en-US" sz="1800" spc="-5" dirty="0">
                <a:latin typeface="+mj-lt"/>
                <a:cs typeface="Arial"/>
              </a:rPr>
              <a:t>This means</a:t>
            </a:r>
            <a:r>
              <a:rPr lang="en-US" sz="1800" spc="-20" dirty="0">
                <a:latin typeface="+mj-lt"/>
                <a:cs typeface="Arial"/>
              </a:rPr>
              <a:t> </a:t>
            </a:r>
            <a:r>
              <a:rPr lang="en-US" sz="1800" spc="-5" dirty="0">
                <a:latin typeface="+mj-lt"/>
                <a:cs typeface="Arial"/>
              </a:rPr>
              <a:t>participants:</a:t>
            </a:r>
            <a:endParaRPr lang="en-US" sz="1800" dirty="0">
              <a:latin typeface="+mj-lt"/>
              <a:cs typeface="Arial"/>
            </a:endParaRPr>
          </a:p>
          <a:p>
            <a:pPr marL="375285" marR="135255" lvl="1" indent="-180975" algn="just">
              <a:spcBef>
                <a:spcPts val="480"/>
              </a:spcBef>
              <a:buFont typeface="Arial"/>
              <a:buChar char="–"/>
              <a:tabLst>
                <a:tab pos="230188" algn="l"/>
              </a:tabLst>
            </a:pPr>
            <a:r>
              <a:rPr lang="en-US" sz="1600" b="1" i="1" spc="-5" dirty="0">
                <a:solidFill>
                  <a:srgbClr val="00B050"/>
                </a:solidFill>
                <a:latin typeface="+mj-lt"/>
                <a:cs typeface="Arial"/>
              </a:rPr>
              <a:t>Shall act </a:t>
            </a:r>
            <a:r>
              <a:rPr lang="en-US" sz="1600" b="1" i="1" dirty="0">
                <a:solidFill>
                  <a:srgbClr val="00B050"/>
                </a:solidFill>
                <a:latin typeface="+mj-lt"/>
                <a:cs typeface="Arial"/>
              </a:rPr>
              <a:t>&amp; </a:t>
            </a:r>
            <a:r>
              <a:rPr lang="en-US" sz="1600" b="1" i="1" spc="-5" dirty="0">
                <a:solidFill>
                  <a:srgbClr val="00B050"/>
                </a:solidFill>
                <a:latin typeface="+mj-lt"/>
                <a:cs typeface="Arial"/>
              </a:rPr>
              <a:t>vote </a:t>
            </a:r>
            <a:r>
              <a:rPr lang="en-US" sz="1600" i="1" spc="-5" dirty="0">
                <a:latin typeface="+mj-lt"/>
                <a:cs typeface="Arial"/>
              </a:rPr>
              <a:t>based on their personal </a:t>
            </a:r>
            <a:r>
              <a:rPr lang="en-US" sz="1600" i="1" dirty="0">
                <a:latin typeface="+mj-lt"/>
                <a:cs typeface="Arial"/>
              </a:rPr>
              <a:t>&amp; </a:t>
            </a:r>
            <a:r>
              <a:rPr lang="en-US" sz="1600" i="1" spc="-5" dirty="0">
                <a:latin typeface="+mj-lt"/>
                <a:cs typeface="Arial"/>
              </a:rPr>
              <a:t>independent opinions derived from their expertise, knowledge, and qualifications</a:t>
            </a:r>
            <a:endParaRPr lang="en-US" sz="1600" i="1" dirty="0">
              <a:latin typeface="+mj-lt"/>
              <a:cs typeface="Arial"/>
            </a:endParaRPr>
          </a:p>
          <a:p>
            <a:pPr marL="375285" marR="5080" lvl="1" indent="-180975" algn="just">
              <a:spcBef>
                <a:spcPts val="475"/>
              </a:spcBef>
              <a:buFont typeface="Arial"/>
              <a:buChar char="–"/>
              <a:tabLst>
                <a:tab pos="230188" algn="l"/>
              </a:tabLst>
            </a:pPr>
            <a:r>
              <a:rPr lang="en-US" sz="1600" b="1" i="1" spc="-5" dirty="0">
                <a:solidFill>
                  <a:srgbClr val="FF0000"/>
                </a:solidFill>
                <a:latin typeface="+mj-lt"/>
                <a:cs typeface="Arial"/>
              </a:rPr>
              <a:t>Shall not act or vote </a:t>
            </a:r>
            <a:r>
              <a:rPr lang="en-US" sz="1600" i="1" spc="-5" dirty="0">
                <a:latin typeface="+mj-lt"/>
                <a:cs typeface="Arial"/>
              </a:rPr>
              <a:t>based on any obligation to or any direction from any other </a:t>
            </a:r>
            <a:r>
              <a:rPr lang="en-US" sz="1600" i="1" spc="-5" dirty="0" smtClean="0">
                <a:latin typeface="+mj-lt"/>
                <a:cs typeface="Arial"/>
              </a:rPr>
              <a:t>person </a:t>
            </a:r>
            <a:r>
              <a:rPr lang="en-US" sz="1600" i="1" spc="-5" dirty="0">
                <a:latin typeface="+mj-lt"/>
                <a:cs typeface="Arial"/>
              </a:rPr>
              <a:t>or organization, including an employer or client, regardless of any  external commitments, agreements, contracts, or</a:t>
            </a:r>
            <a:r>
              <a:rPr lang="en-US" sz="1600" i="1" spc="110" dirty="0">
                <a:latin typeface="+mj-lt"/>
                <a:cs typeface="Arial"/>
              </a:rPr>
              <a:t> </a:t>
            </a:r>
            <a:r>
              <a:rPr lang="en-US" sz="1600" i="1" spc="-5" dirty="0">
                <a:latin typeface="+mj-lt"/>
                <a:cs typeface="Arial"/>
              </a:rPr>
              <a:t>orders</a:t>
            </a:r>
            <a:endParaRPr lang="en-US" sz="1600" i="1" dirty="0">
              <a:latin typeface="+mj-lt"/>
              <a:cs typeface="Arial"/>
            </a:endParaRPr>
          </a:p>
          <a:p>
            <a:pPr marL="375285" marR="327660" lvl="1" indent="-180975" algn="just">
              <a:spcBef>
                <a:spcPts val="475"/>
              </a:spcBef>
              <a:buFont typeface="Arial"/>
              <a:buChar char="–"/>
              <a:tabLst>
                <a:tab pos="230188" algn="l"/>
              </a:tabLst>
            </a:pPr>
            <a:r>
              <a:rPr lang="en-US" sz="1600" b="1" i="1" spc="-5" dirty="0">
                <a:solidFill>
                  <a:srgbClr val="FF0000"/>
                </a:solidFill>
                <a:latin typeface="+mj-lt"/>
                <a:cs typeface="Arial"/>
              </a:rPr>
              <a:t>Shall not direct </a:t>
            </a:r>
            <a:r>
              <a:rPr lang="en-US" sz="1600" i="1" spc="-5" dirty="0">
                <a:latin typeface="+mj-lt"/>
                <a:cs typeface="Arial"/>
              </a:rPr>
              <a:t>the actions or votes of other participants or retaliate against </a:t>
            </a:r>
            <a:r>
              <a:rPr lang="en-US" sz="1600" i="1" spc="-5" dirty="0" smtClean="0">
                <a:latin typeface="+mj-lt"/>
                <a:cs typeface="Arial"/>
              </a:rPr>
              <a:t>other </a:t>
            </a:r>
            <a:r>
              <a:rPr lang="en-US" sz="1600" i="1" spc="-5" dirty="0">
                <a:latin typeface="+mj-lt"/>
                <a:cs typeface="Arial"/>
              </a:rPr>
              <a:t>participants for fulfilling their responsibility to act </a:t>
            </a:r>
            <a:r>
              <a:rPr lang="en-US" sz="1600" i="1" dirty="0">
                <a:latin typeface="+mj-lt"/>
                <a:cs typeface="Arial"/>
              </a:rPr>
              <a:t>&amp; </a:t>
            </a:r>
            <a:r>
              <a:rPr lang="en-US" sz="1600" i="1" spc="-5" dirty="0">
                <a:latin typeface="+mj-lt"/>
                <a:cs typeface="Arial"/>
              </a:rPr>
              <a:t>vote based on their  personal </a:t>
            </a:r>
            <a:r>
              <a:rPr lang="en-US" sz="1600" i="1" dirty="0">
                <a:latin typeface="+mj-lt"/>
                <a:cs typeface="Arial"/>
              </a:rPr>
              <a:t>&amp; </a:t>
            </a:r>
            <a:r>
              <a:rPr lang="en-US" sz="1600" i="1" spc="-5" dirty="0">
                <a:latin typeface="+mj-lt"/>
                <a:cs typeface="Arial"/>
              </a:rPr>
              <a:t>independently developed</a:t>
            </a:r>
            <a:r>
              <a:rPr lang="en-US" sz="1600" i="1" spc="-55" dirty="0">
                <a:latin typeface="+mj-lt"/>
                <a:cs typeface="Arial"/>
              </a:rPr>
              <a:t> </a:t>
            </a:r>
            <a:r>
              <a:rPr lang="en-US" sz="1600" i="1" spc="-5" dirty="0">
                <a:latin typeface="+mj-lt"/>
                <a:cs typeface="Arial"/>
              </a:rPr>
              <a:t>opinions</a:t>
            </a:r>
            <a:endParaRPr lang="en-US" sz="1600" i="1" dirty="0">
              <a:latin typeface="+mj-lt"/>
              <a:cs typeface="Arial"/>
            </a:endParaRPr>
          </a:p>
          <a:p>
            <a:pPr marL="193040" marR="43815" indent="-180340" algn="just">
              <a:spcBef>
                <a:spcPts val="1800"/>
              </a:spcBef>
              <a:buChar char="•"/>
              <a:tabLst>
                <a:tab pos="230188" algn="l"/>
              </a:tabLst>
            </a:pPr>
            <a:r>
              <a:rPr lang="en-US" sz="1800" spc="-5" dirty="0">
                <a:latin typeface="+mj-lt"/>
                <a:cs typeface="Arial"/>
              </a:rPr>
              <a:t>By participating in standards activities using the “</a:t>
            </a:r>
            <a:r>
              <a:rPr lang="en-US" sz="1800" i="1" spc="-5" dirty="0">
                <a:latin typeface="+mj-lt"/>
                <a:cs typeface="Arial"/>
              </a:rPr>
              <a:t>individual process</a:t>
            </a:r>
            <a:r>
              <a:rPr lang="en-US" sz="1800" spc="-5" dirty="0">
                <a:latin typeface="+mj-lt"/>
                <a:cs typeface="Arial"/>
              </a:rPr>
              <a:t>”, you </a:t>
            </a:r>
            <a:r>
              <a:rPr lang="en-US" sz="1800" spc="-5" dirty="0" smtClean="0">
                <a:latin typeface="+mj-lt"/>
                <a:cs typeface="Arial"/>
              </a:rPr>
              <a:t>are </a:t>
            </a:r>
            <a:r>
              <a:rPr lang="en-US" sz="1800" spc="-5" dirty="0">
                <a:latin typeface="+mj-lt"/>
                <a:cs typeface="Arial"/>
              </a:rPr>
              <a:t>deemed to </a:t>
            </a:r>
            <a:r>
              <a:rPr lang="en-US" sz="1800" dirty="0">
                <a:latin typeface="+mj-lt"/>
                <a:cs typeface="Arial"/>
              </a:rPr>
              <a:t>accept </a:t>
            </a:r>
            <a:r>
              <a:rPr lang="en-US" sz="1800" spc="-5" dirty="0">
                <a:latin typeface="+mj-lt"/>
                <a:cs typeface="Arial"/>
              </a:rPr>
              <a:t>these requirements; </a:t>
            </a:r>
            <a:r>
              <a:rPr lang="en-US" sz="1800" dirty="0">
                <a:latin typeface="+mj-lt"/>
                <a:cs typeface="Arial"/>
              </a:rPr>
              <a:t>if </a:t>
            </a:r>
            <a:r>
              <a:rPr lang="en-US" sz="1800" spc="-5" dirty="0">
                <a:latin typeface="+mj-lt"/>
                <a:cs typeface="Arial"/>
              </a:rPr>
              <a:t>you are unable to satisfy </a:t>
            </a:r>
            <a:r>
              <a:rPr lang="en-US" sz="1800" spc="-5" dirty="0" smtClean="0">
                <a:latin typeface="+mj-lt"/>
                <a:cs typeface="Arial"/>
              </a:rPr>
              <a:t>these </a:t>
            </a:r>
            <a:r>
              <a:rPr lang="en-US" sz="1800" spc="-5" dirty="0">
                <a:latin typeface="+mj-lt"/>
                <a:cs typeface="Arial"/>
              </a:rPr>
              <a:t>requirements then you shall immediately cease any</a:t>
            </a:r>
            <a:r>
              <a:rPr lang="en-US" sz="1800" spc="130" dirty="0">
                <a:latin typeface="+mj-lt"/>
                <a:cs typeface="Arial"/>
              </a:rPr>
              <a:t> </a:t>
            </a:r>
            <a:r>
              <a:rPr lang="en-US" sz="1800" spc="-5" dirty="0" smtClean="0">
                <a:latin typeface="+mj-lt"/>
                <a:cs typeface="Arial"/>
              </a:rPr>
              <a:t>participation.</a:t>
            </a:r>
            <a:endParaRPr lang="en-US" sz="1800" dirty="0">
              <a:latin typeface="+mj-lt"/>
              <a:cs typeface="Arial" panose="020B060402020202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pic>
        <p:nvPicPr>
          <p:cNvPr id="7" name="Picture 6"/>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91026026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37823"/>
            <a:ext cx="10399183" cy="1038577"/>
          </a:xfrm>
        </p:spPr>
        <p:txBody>
          <a:bodyPr/>
          <a:lstStyle/>
          <a:p>
            <a:r>
              <a:rPr lang="en-US" sz="2800" spc="-5" dirty="0">
                <a:solidFill>
                  <a:srgbClr val="0070C0"/>
                </a:solidFill>
              </a:rPr>
              <a:t>IEEE-SA standards activities shall allow </a:t>
            </a:r>
            <a:br>
              <a:rPr lang="en-US" sz="2800" spc="-5" dirty="0">
                <a:solidFill>
                  <a:srgbClr val="0070C0"/>
                </a:solidFill>
              </a:rPr>
            </a:br>
            <a:r>
              <a:rPr lang="en-US" sz="2800" spc="-5" dirty="0">
                <a:solidFill>
                  <a:srgbClr val="0070C0"/>
                </a:solidFill>
              </a:rPr>
              <a:t>the fair &amp; equitable consideration of all</a:t>
            </a:r>
            <a:r>
              <a:rPr lang="en-US" sz="2800" spc="-70" dirty="0">
                <a:solidFill>
                  <a:srgbClr val="0070C0"/>
                </a:solidFill>
              </a:rPr>
              <a:t> </a:t>
            </a:r>
            <a:r>
              <a:rPr lang="en-US" sz="2800" spc="-5" dirty="0">
                <a:solidFill>
                  <a:srgbClr val="0070C0"/>
                </a:solidFill>
              </a:rPr>
              <a:t>viewpoints</a:t>
            </a:r>
            <a:endParaRPr lang="en-US" sz="2800" dirty="0">
              <a:solidFill>
                <a:srgbClr val="0070C0"/>
              </a:solidFill>
            </a:endParaRPr>
          </a:p>
        </p:txBody>
      </p:sp>
      <p:sp>
        <p:nvSpPr>
          <p:cNvPr id="3" name="Content Placeholder 2"/>
          <p:cNvSpPr>
            <a:spLocks noGrp="1"/>
          </p:cNvSpPr>
          <p:nvPr>
            <p:ph idx="1"/>
          </p:nvPr>
        </p:nvSpPr>
        <p:spPr>
          <a:xfrm>
            <a:off x="914400" y="1905000"/>
            <a:ext cx="10475383" cy="4114800"/>
          </a:xfrm>
        </p:spPr>
        <p:txBody>
          <a:bodyPr/>
          <a:lstStyle/>
          <a:p>
            <a:pPr marL="230188" marR="433705" indent="-230188" algn="just">
              <a:buChar char="•"/>
              <a:tabLst>
                <a:tab pos="193675" algn="l"/>
              </a:tabLst>
            </a:pPr>
            <a:r>
              <a:rPr lang="en-US" sz="1800" spc="-5" dirty="0">
                <a:latin typeface="+mj-lt"/>
                <a:cs typeface="Arial"/>
              </a:rPr>
              <a:t>The </a:t>
            </a:r>
            <a:r>
              <a:rPr lang="en-US" sz="1800" u="heavy" spc="-5" dirty="0">
                <a:solidFill>
                  <a:srgbClr val="0066FF"/>
                </a:solidFill>
                <a:latin typeface="+mj-lt"/>
                <a:cs typeface="Arial"/>
                <a:hlinkClick r:id="rId2"/>
              </a:rPr>
              <a:t>IEEE SA Standards Board Bylaws</a:t>
            </a:r>
            <a:r>
              <a:rPr lang="en-US" sz="1800" b="0" spc="-5" dirty="0">
                <a:solidFill>
                  <a:srgbClr val="0066FF"/>
                </a:solidFill>
                <a:latin typeface="+mj-lt"/>
                <a:cs typeface="Arial"/>
              </a:rPr>
              <a:t> </a:t>
            </a:r>
            <a:r>
              <a:rPr lang="en-US" sz="1800" spc="-5" dirty="0">
                <a:latin typeface="+mj-lt"/>
                <a:cs typeface="Arial"/>
              </a:rPr>
              <a:t>(clause 5.2.1.3) specifies that “</a:t>
            </a:r>
            <a:r>
              <a:rPr lang="en-US" sz="1800" i="1" spc="-5" dirty="0">
                <a:latin typeface="+mj-lt"/>
                <a:cs typeface="Arial"/>
              </a:rPr>
              <a:t>the standards development process shall </a:t>
            </a:r>
            <a:r>
              <a:rPr lang="en-US" sz="1800" i="1" dirty="0">
                <a:latin typeface="+mj-lt"/>
                <a:cs typeface="Arial"/>
              </a:rPr>
              <a:t>not </a:t>
            </a:r>
            <a:r>
              <a:rPr lang="en-US" sz="1800" i="1" spc="-5" dirty="0">
                <a:latin typeface="+mj-lt"/>
                <a:cs typeface="Arial"/>
              </a:rPr>
              <a:t>be dominated by any single interest category, individual, or</a:t>
            </a:r>
            <a:r>
              <a:rPr lang="en-US" sz="1800" i="1" spc="80" dirty="0">
                <a:latin typeface="+mj-lt"/>
                <a:cs typeface="Arial"/>
              </a:rPr>
              <a:t> </a:t>
            </a:r>
            <a:r>
              <a:rPr lang="en-US" sz="1800" i="1" spc="-5" dirty="0">
                <a:latin typeface="+mj-lt"/>
                <a:cs typeface="Arial"/>
              </a:rPr>
              <a:t>organization”</a:t>
            </a:r>
            <a:endParaRPr lang="en-US" sz="1800" dirty="0">
              <a:latin typeface="+mj-lt"/>
              <a:cs typeface="Arial"/>
            </a:endParaRPr>
          </a:p>
          <a:p>
            <a:pPr marL="230188" marR="5080" indent="-230188">
              <a:spcBef>
                <a:spcPts val="480"/>
              </a:spcBef>
            </a:pPr>
            <a:r>
              <a:rPr lang="en-US" sz="1600" i="1" dirty="0">
                <a:latin typeface="+mj-lt"/>
                <a:cs typeface="Arial"/>
              </a:rPr>
              <a:t>	– 	</a:t>
            </a:r>
            <a:r>
              <a:rPr lang="en-US" sz="1600" b="0" i="1" spc="-5" dirty="0">
                <a:latin typeface="+mj-lt"/>
                <a:cs typeface="Arial"/>
              </a:rPr>
              <a:t>This means no participant may exercise “authority, leadership, or influence by  reason of superior leverage, strength, or representation to the exclusion of fair  and equitable consideration of other viewpoints” or “to hinder the progress of the  standards development</a:t>
            </a:r>
            <a:r>
              <a:rPr lang="en-US" sz="1600" b="0" i="1" spc="-25" dirty="0">
                <a:latin typeface="+mj-lt"/>
                <a:cs typeface="Arial"/>
              </a:rPr>
              <a:t> </a:t>
            </a:r>
            <a:r>
              <a:rPr lang="en-US" sz="1600" b="0" i="1" spc="-5" dirty="0">
                <a:latin typeface="+mj-lt"/>
                <a:cs typeface="Arial"/>
              </a:rPr>
              <a:t>activity”</a:t>
            </a:r>
            <a:endParaRPr lang="en-US" sz="1600" b="0" i="1" dirty="0">
              <a:latin typeface="+mj-lt"/>
              <a:cs typeface="Arial"/>
            </a:endParaRPr>
          </a:p>
          <a:p>
            <a:pPr marL="230188" marR="1270000" indent="-230188" algn="just">
              <a:spcBef>
                <a:spcPts val="1800"/>
              </a:spcBef>
              <a:buChar char="•"/>
              <a:tabLst>
                <a:tab pos="193675" algn="l"/>
              </a:tabLst>
            </a:pPr>
            <a:r>
              <a:rPr lang="en-US" sz="1800" spc="-5" dirty="0">
                <a:latin typeface="+mj-lt"/>
                <a:cs typeface="Arial"/>
              </a:rPr>
              <a:t>This rule applies equally to those participating in a standards development project and to that project’s leadership</a:t>
            </a:r>
            <a:r>
              <a:rPr lang="en-US" sz="1800" spc="90" dirty="0">
                <a:latin typeface="+mj-lt"/>
                <a:cs typeface="Arial"/>
              </a:rPr>
              <a:t> </a:t>
            </a:r>
            <a:r>
              <a:rPr lang="en-US" sz="1800" spc="-5" dirty="0">
                <a:latin typeface="+mj-lt"/>
                <a:cs typeface="Arial"/>
              </a:rPr>
              <a:t>group</a:t>
            </a:r>
            <a:endParaRPr lang="en-US" sz="1800" dirty="0">
              <a:latin typeface="+mj-lt"/>
              <a:cs typeface="Arial"/>
            </a:endParaRPr>
          </a:p>
          <a:p>
            <a:pPr marL="230188" marR="142240" indent="-230188">
              <a:spcBef>
                <a:spcPts val="1800"/>
              </a:spcBef>
              <a:buChar char="•"/>
              <a:tabLst>
                <a:tab pos="193675" algn="l"/>
              </a:tabLst>
            </a:pPr>
            <a:r>
              <a:rPr lang="en-US" sz="1800" spc="-5" dirty="0">
                <a:latin typeface="+mj-lt"/>
                <a:cs typeface="Arial"/>
              </a:rPr>
              <a:t>Any person who reasonably suspects that dominance is occurring in a standards development </a:t>
            </a:r>
            <a:r>
              <a:rPr lang="en-US" sz="1800" dirty="0">
                <a:latin typeface="+mj-lt"/>
                <a:cs typeface="Arial"/>
              </a:rPr>
              <a:t>project </a:t>
            </a:r>
            <a:r>
              <a:rPr lang="en-US" sz="1800" spc="-5" dirty="0">
                <a:latin typeface="+mj-lt"/>
                <a:cs typeface="Arial"/>
              </a:rPr>
              <a:t>is encouraged to bring the issue to the attention </a:t>
            </a:r>
            <a:r>
              <a:rPr lang="en-US" sz="1800" dirty="0">
                <a:latin typeface="+mj-lt"/>
                <a:cs typeface="Arial"/>
              </a:rPr>
              <a:t>of </a:t>
            </a:r>
            <a:r>
              <a:rPr lang="en-US" sz="1800" spc="-5" dirty="0">
                <a:latin typeface="+mj-lt"/>
                <a:cs typeface="Arial"/>
              </a:rPr>
              <a:t>the Standards Committee or the project’s IEEE SA Program Manager</a:t>
            </a:r>
            <a:endParaRPr lang="en-US" sz="1800" dirty="0">
              <a:latin typeface="+mj-lt"/>
              <a:cs typeface="Arial"/>
            </a:endParaRPr>
          </a:p>
          <a:p>
            <a:pPr>
              <a:buClrTx/>
            </a:pPr>
            <a:endParaRPr lang="en-US" sz="1800" dirty="0">
              <a:solidFill>
                <a:schemeClr val="accent1">
                  <a:lumMod val="50000"/>
                </a:schemeClr>
              </a:solidFill>
            </a:endParaRP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6" name="Date Placeholder 5"/>
          <p:cNvSpPr>
            <a:spLocks noGrp="1"/>
          </p:cNvSpPr>
          <p:nvPr>
            <p:ph type="dt" idx="15"/>
          </p:nvPr>
        </p:nvSpPr>
        <p:spPr>
          <a:xfrm>
            <a:off x="990600" y="336550"/>
            <a:ext cx="3048000" cy="273050"/>
          </a:xfrm>
        </p:spPr>
        <p:txBody>
          <a:bodyPr/>
          <a:lstStyle/>
          <a:p>
            <a:r>
              <a:rPr lang="en-US" dirty="0" smtClean="0"/>
              <a:t>May 2023</a:t>
            </a:r>
            <a:endParaRPr lang="en-GB" dirty="0"/>
          </a:p>
        </p:txBody>
      </p:sp>
      <p:pic>
        <p:nvPicPr>
          <p:cNvPr id="8" name="Picture 7"/>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356847017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68985</TotalTime>
  <Words>2495</Words>
  <Application>Microsoft Office PowerPoint</Application>
  <PresentationFormat>Widescreen</PresentationFormat>
  <Paragraphs>509</Paragraphs>
  <Slides>43</Slides>
  <Notes>26</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2" baseType="lpstr">
      <vt:lpstr>Arial Unicode MS</vt:lpstr>
      <vt:lpstr>Monotype Sorts</vt:lpstr>
      <vt:lpstr>MS Gothic</vt:lpstr>
      <vt:lpstr>MS PGothic</vt:lpstr>
      <vt:lpstr>Arial</vt:lpstr>
      <vt:lpstr>Calibri</vt:lpstr>
      <vt:lpstr>Times New Roman</vt:lpstr>
      <vt:lpstr>Office Theme</vt:lpstr>
      <vt:lpstr>Document</vt:lpstr>
      <vt:lpstr>2023 May RR-TAG  Supplementary Materials</vt:lpstr>
      <vt:lpstr>PowerPoint Presentation</vt:lpstr>
      <vt:lpstr>Registration is required to attend this meeting </vt:lpstr>
      <vt:lpstr>PowerPoint Presentation</vt:lpstr>
      <vt:lpstr>IEEE 802 required notices</vt:lpstr>
      <vt:lpstr>Guidelines for IEEE SA Meetings</vt:lpstr>
      <vt:lpstr>Participant behavior in IEEE SA activities is guided by  the IEEE Codes of Ethics &amp; Conduct</vt:lpstr>
      <vt:lpstr>Participants in the IEEE SA “individual process”  shall act independently of others, including employers</vt:lpstr>
      <vt:lpstr>IEEE-SA standards activities shall allow  the fair &amp; equitable consideration of all viewpoints</vt:lpstr>
      <vt:lpstr>PowerPoint Presentation</vt:lpstr>
      <vt:lpstr>Recording attendance and meeting reminders</vt:lpstr>
      <vt:lpstr>Meeting logistics</vt:lpstr>
      <vt:lpstr>Reciprocal credit</vt:lpstr>
      <vt:lpstr>Meeting at a glance</vt:lpstr>
      <vt:lpstr>PowerPoint Presentation</vt:lpstr>
      <vt:lpstr>PowerPoint Presentation</vt:lpstr>
      <vt:lpstr>Review and approve the 802.18 opening agenda</vt:lpstr>
      <vt:lpstr>PowerPoint Presentation</vt:lpstr>
      <vt:lpstr>Review and approve the March 2023 plenary minutes</vt:lpstr>
      <vt:lpstr>PowerPoint Presentation</vt:lpstr>
      <vt:lpstr>Status of ongoing consultations</vt:lpstr>
      <vt:lpstr>General discussion items (1)</vt:lpstr>
      <vt:lpstr>General discussion items (2)</vt:lpstr>
      <vt:lpstr>PowerPoint Presentation</vt:lpstr>
      <vt:lpstr>Taiwan MODA’s consultation on lower 6 GHz band</vt:lpstr>
      <vt:lpstr>An inquiry on hotel room booking rate</vt:lpstr>
      <vt:lpstr>PowerPoint Presentation</vt:lpstr>
      <vt:lpstr>Recess until Thursday AM1, 18 May 2023</vt:lpstr>
      <vt:lpstr>PowerPoint Presentation</vt:lpstr>
      <vt:lpstr>PowerPoint Presentation</vt:lpstr>
      <vt:lpstr>Review and approve the 802.18 closing agenda</vt:lpstr>
      <vt:lpstr>PowerPoint Presentation</vt:lpstr>
      <vt:lpstr>General discussion items (1)</vt:lpstr>
      <vt:lpstr>General discussion items (2)</vt:lpstr>
      <vt:lpstr>PowerPoint Presentation</vt:lpstr>
      <vt:lpstr>Enrichment activities</vt:lpstr>
      <vt:lpstr>PowerPoint Presentation</vt:lpstr>
      <vt:lpstr>Future RR-TAG meetings</vt:lpstr>
      <vt:lpstr>Meeting and hotel reservation for the 2023 July plenary</vt:lpstr>
      <vt:lpstr>Type of participation for the 2023 July plenary</vt:lpstr>
      <vt:lpstr>Type of participation for the 2023 September wireless interim</vt:lpstr>
      <vt:lpstr>Any other business</vt:lpstr>
      <vt:lpstr>Adjourn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18-23/0046r2</dc:title>
  <dc:creator>Edward Au</dc:creator>
  <cp:keywords>2023 May RR-TAG Supplementary Materials</cp:keywords>
  <cp:lastModifiedBy>Edward Au</cp:lastModifiedBy>
  <cp:revision>4868</cp:revision>
  <cp:lastPrinted>1601-01-01T00:00:00Z</cp:lastPrinted>
  <dcterms:created xsi:type="dcterms:W3CDTF">2016-03-03T14:54:45Z</dcterms:created>
  <dcterms:modified xsi:type="dcterms:W3CDTF">2023-05-15T09:46:03Z</dcterms:modified>
  <cp:category>IEEE 802.18 RR-TAG </cp:category>
</cp:coreProperties>
</file>