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1"/>
  </p:notesMasterIdLst>
  <p:handoutMasterIdLst>
    <p:handoutMasterId r:id="rId22"/>
  </p:handoutMasterIdLst>
  <p:sldIdLst>
    <p:sldId id="256" r:id="rId2"/>
    <p:sldId id="876" r:id="rId3"/>
    <p:sldId id="857" r:id="rId4"/>
    <p:sldId id="908" r:id="rId5"/>
    <p:sldId id="604" r:id="rId6"/>
    <p:sldId id="624" r:id="rId7"/>
    <p:sldId id="605" r:id="rId8"/>
    <p:sldId id="843" r:id="rId9"/>
    <p:sldId id="866" r:id="rId10"/>
    <p:sldId id="845" r:id="rId11"/>
    <p:sldId id="914" r:id="rId12"/>
    <p:sldId id="913" r:id="rId13"/>
    <p:sldId id="877" r:id="rId14"/>
    <p:sldId id="882" r:id="rId15"/>
    <p:sldId id="901" r:id="rId16"/>
    <p:sldId id="898" r:id="rId17"/>
    <p:sldId id="905" r:id="rId18"/>
    <p:sldId id="856" r:id="rId19"/>
    <p:sldId id="8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19" autoAdjust="0"/>
    <p:restoredTop sz="95405" autoAdjust="0"/>
  </p:normalViewPr>
  <p:slideViewPr>
    <p:cSldViewPr>
      <p:cViewPr varScale="1">
        <p:scale>
          <a:sx n="82" d="100"/>
          <a:sy n="82" d="100"/>
        </p:scale>
        <p:origin x="994"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00" d="100"/>
        <a:sy n="100" d="100"/>
      </p:scale>
      <p:origin x="0" y="-1853"/>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4/13/2023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1161728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0529919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5921444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118896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April 2023</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April 2023</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April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802.18-23/0042r2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3/18-23-0043-00-0000-weekly-teleconference-minutes-6-april-2023.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www.acma.gov.au/consultations/2023-03/draft-five-year-spectrum-outlook-2023-28"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cn/23/18-23-0044-01-0000-proposed-response-to-acma-draft-five-year-spectrum-outlook-2023-28.docx"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s://mentor.ieee.org/802.18/dcn/22/18-22-0035-67-0000-status-of-ongoing-consultations-and-tag-documents-for-approval.docx" TargetMode="External"/><Relationship Id="rId7" Type="http://schemas.openxmlformats.org/officeDocument/2006/relationships/hyperlink" Target="https://www.msit.go.kr/bbs/view.do?sCode=user&amp;mId=109&amp;mPid=103&amp;pageIndex=&amp;bbsSeqNo=84&amp;nttSeqNo=3179557&amp;searchOpt=ALL&amp;searchTxt="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digital-strategy.ec.europa.eu/en/consultations/future-electronic-communications-sector-and-its-infrastructure" TargetMode="External"/><Relationship Id="rId5" Type="http://schemas.openxmlformats.org/officeDocument/2006/relationships/hyperlink" Target="https://www.rabc-cccr.ca/ised-radio-standards-specification-rss-247-issue-3-february-2023-digital-transmission-systems-dtss-frequency-hopping-systems-fhss-and-licence-exempt-local-area-network-le-lan-devic/" TargetMode="External"/><Relationship Id="rId4" Type="http://schemas.openxmlformats.org/officeDocument/2006/relationships/hyperlink" Target="https://www.acma.gov.au/consultations/2023-03/draft-five-year-spectrum-outlook-2023-28"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fcc.gov/news-events/events/2023/04/april-2023-open-commission-meeting"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fcc.gov/document/promoting-efficient-use-spectrum-opportunities-new-services" TargetMode="External"/><Relationship Id="rId4" Type="http://schemas.openxmlformats.org/officeDocument/2006/relationships/hyperlink" Target="https://docs.fcc.gov/public/attachments/DOC-392160A1.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ofca.gov.hk/filemanager/ofca/common/Industry/broadcasting/hk_freq_table_en.pdf"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group=0000&amp;is_year=2016"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eb.cvent.com/event/c8c74da9-42ef-4650-bbf6-d33d40c6bedc/summary"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book.passkey.com/event/50361706/owner/198/home"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mentor.ieee.org/802-ec/documents?is_dcn=207&amp;is_year=2021"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April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13 April 2023</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113821204"/>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905000"/>
                <a:gridCol w="1752600"/>
                <a:gridCol w="1143000"/>
                <a:gridCol w="1143000"/>
                <a:gridCol w="2362201"/>
              </a:tblGrid>
              <a:tr h="389501">
                <a:tc>
                  <a:txBody>
                    <a:bodyPr/>
                    <a:lstStyle/>
                    <a:p>
                      <a:r>
                        <a:rPr lang="en-US" sz="1400" b="1" dirty="0" smtClean="0"/>
                        <a:t>Name</a:t>
                      </a:r>
                      <a:endParaRPr lang="en-US" sz="1400" b="1" dirty="0"/>
                    </a:p>
                  </a:txBody>
                  <a:tcPr/>
                </a:tc>
                <a:tc>
                  <a:txBody>
                    <a:bodyPr/>
                    <a:lstStyle/>
                    <a:p>
                      <a:r>
                        <a:rPr lang="en-US" sz="1400" b="1" dirty="0" smtClean="0"/>
                        <a:t>Company</a:t>
                      </a:r>
                      <a:endParaRPr lang="en-US" sz="1400" b="1" dirty="0"/>
                    </a:p>
                  </a:txBody>
                  <a:tcPr/>
                </a:tc>
                <a:tc>
                  <a:txBody>
                    <a:bodyPr/>
                    <a:lstStyle/>
                    <a:p>
                      <a:r>
                        <a:rPr lang="en-US" sz="1400" b="1" dirty="0" smtClean="0"/>
                        <a:t>Address</a:t>
                      </a:r>
                      <a:endParaRPr lang="en-US" sz="1400" b="1" dirty="0"/>
                    </a:p>
                  </a:txBody>
                  <a:tcPr/>
                </a:tc>
                <a:tc>
                  <a:txBody>
                    <a:bodyPr/>
                    <a:lstStyle/>
                    <a:p>
                      <a:r>
                        <a:rPr lang="en-US" sz="1400" b="1" dirty="0" smtClean="0"/>
                        <a:t>Phone</a:t>
                      </a:r>
                      <a:endParaRPr lang="en-US" sz="1400" b="1" dirty="0"/>
                    </a:p>
                  </a:txBody>
                  <a:tcPr/>
                </a:tc>
                <a:tc>
                  <a:txBody>
                    <a:bodyPr/>
                    <a:lstStyle/>
                    <a:p>
                      <a:r>
                        <a:rPr lang="en-US" sz="1400" b="1" dirty="0" smtClean="0"/>
                        <a:t>Email</a:t>
                      </a:r>
                      <a:endParaRPr lang="en-US" sz="1400" b="1" dirty="0"/>
                    </a:p>
                  </a:txBody>
                  <a:tcPr/>
                </a:tc>
              </a:tr>
              <a:tr h="370840">
                <a:tc>
                  <a:txBody>
                    <a:bodyPr/>
                    <a:lstStyle/>
                    <a:p>
                      <a:r>
                        <a:rPr lang="en-US" sz="1400" dirty="0" smtClean="0"/>
                        <a:t>Edward Au</a:t>
                      </a:r>
                      <a:endParaRPr lang="en-US" sz="1400" dirty="0"/>
                    </a:p>
                  </a:txBody>
                  <a:tcPr/>
                </a:tc>
                <a:tc>
                  <a:txBody>
                    <a:bodyPr/>
                    <a:lstStyle/>
                    <a:p>
                      <a:r>
                        <a:rPr lang="en-US" sz="1400" dirty="0" smtClean="0"/>
                        <a:t>Huawei Technologies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smtClean="0"/>
                        <a:t>edward.ks.au@gmail.com</a:t>
                      </a:r>
                      <a:endParaRPr lang="en-US" sz="1400" dirty="0"/>
                    </a:p>
                  </a:txBody>
                  <a:tcPr/>
                </a:tc>
              </a:tr>
              <a:tr h="370840">
                <a:tc>
                  <a:txBody>
                    <a:bodyPr/>
                    <a:lstStyle/>
                    <a:p>
                      <a:r>
                        <a:rPr lang="en-US" sz="1400" dirty="0" smtClean="0"/>
                        <a:t>Al </a:t>
                      </a:r>
                      <a:r>
                        <a:rPr lang="en-US" sz="1400" dirty="0" err="1" smtClean="0"/>
                        <a:t>Petrick</a:t>
                      </a:r>
                      <a:endParaRPr lang="en-US" sz="1400" dirty="0"/>
                    </a:p>
                  </a:txBody>
                  <a:tcPr/>
                </a:tc>
                <a:tc>
                  <a:txBody>
                    <a:bodyPr/>
                    <a:lstStyle/>
                    <a:p>
                      <a:r>
                        <a:rPr lang="en-US" sz="1400" dirty="0" smtClean="0"/>
                        <a:t>Skyworks</a:t>
                      </a:r>
                      <a:r>
                        <a:rPr lang="en-US" sz="1400" baseline="0" dirty="0" smtClean="0"/>
                        <a:t> Solutions</a:t>
                      </a:r>
                      <a:endParaRPr lang="en-US" sz="1400" dirty="0"/>
                    </a:p>
                  </a:txBody>
                  <a:tcPr/>
                </a:tc>
                <a:tc>
                  <a:txBody>
                    <a:bodyPr/>
                    <a:lstStyle/>
                    <a:p>
                      <a:endParaRPr lang="en-US" sz="1400"/>
                    </a:p>
                  </a:txBody>
                  <a:tcPr/>
                </a:tc>
                <a:tc>
                  <a:txBody>
                    <a:bodyPr/>
                    <a:lstStyle/>
                    <a:p>
                      <a:endParaRPr lang="en-US" sz="1400" dirty="0"/>
                    </a:p>
                  </a:txBody>
                  <a:tcPr/>
                </a:tc>
                <a:tc>
                  <a:txBody>
                    <a:bodyPr/>
                    <a:lstStyle/>
                    <a:p>
                      <a:r>
                        <a:rPr lang="en-US" sz="1400" dirty="0" smtClean="0"/>
                        <a:t>al@jpasoc.com</a:t>
                      </a:r>
                      <a:endParaRPr lang="en-US" sz="1400" dirty="0"/>
                    </a:p>
                  </a:txBody>
                  <a:tcPr/>
                </a:tc>
              </a:tr>
              <a:tr h="370840">
                <a:tc>
                  <a:txBody>
                    <a:bodyPr/>
                    <a:lstStyle/>
                    <a:p>
                      <a:r>
                        <a:rPr lang="en-US" sz="1400" dirty="0" smtClean="0"/>
                        <a:t>Stuart Kerry</a:t>
                      </a:r>
                      <a:endParaRPr lang="en-US" sz="1400" dirty="0"/>
                    </a:p>
                  </a:txBody>
                  <a:tcPr/>
                </a:tc>
                <a:tc>
                  <a:txBody>
                    <a:bodyPr/>
                    <a:lstStyle/>
                    <a:p>
                      <a:r>
                        <a:rPr lang="en-US" sz="1400" dirty="0" smtClean="0"/>
                        <a:t>OK-Brit; Self</a:t>
                      </a:r>
                      <a:endParaRPr lang="en-US" sz="1400" dirty="0"/>
                    </a:p>
                  </a:txBody>
                  <a:tcPr/>
                </a:tc>
                <a:tc>
                  <a:txBody>
                    <a:bodyPr/>
                    <a:lstStyle/>
                    <a:p>
                      <a:endParaRPr lang="en-US" sz="1400"/>
                    </a:p>
                  </a:txBody>
                  <a:tcPr/>
                </a:tc>
                <a:tc>
                  <a:txBody>
                    <a:bodyPr/>
                    <a:lstStyle/>
                    <a:p>
                      <a:endParaRPr lang="en-US" sz="1400"/>
                    </a:p>
                  </a:txBody>
                  <a:tcPr/>
                </a:tc>
                <a:tc>
                  <a:txBody>
                    <a:bodyPr/>
                    <a:lstStyle/>
                    <a:p>
                      <a:r>
                        <a:rPr lang="en-US" sz="1400" dirty="0" smtClean="0"/>
                        <a:t>stuart@ok-brit.com</a:t>
                      </a:r>
                      <a:endParaRPr lang="en-US" sz="1400" dirty="0"/>
                    </a:p>
                  </a:txBody>
                  <a:tcPr/>
                </a:tc>
              </a:tr>
              <a:tr h="370840">
                <a:tc>
                  <a:txBody>
                    <a:bodyPr/>
                    <a:lstStyle/>
                    <a:p>
                      <a:r>
                        <a:rPr lang="en-US" sz="1400" dirty="0" smtClean="0"/>
                        <a:t>Amelia </a:t>
                      </a:r>
                      <a:r>
                        <a:rPr lang="en-US" sz="1400" dirty="0" err="1" smtClean="0"/>
                        <a:t>Andersdotter</a:t>
                      </a:r>
                      <a:endParaRPr lang="en-US" sz="1400" dirty="0"/>
                    </a:p>
                  </a:txBody>
                  <a:tcPr/>
                </a:tc>
                <a:tc>
                  <a:txBody>
                    <a:bodyPr/>
                    <a:lstStyle/>
                    <a:p>
                      <a:r>
                        <a:rPr lang="en-US" sz="1400" dirty="0" smtClean="0"/>
                        <a:t>Self</a:t>
                      </a:r>
                      <a:endParaRPr lang="en-US" sz="1400" dirty="0"/>
                    </a:p>
                  </a:txBody>
                  <a:tcPr/>
                </a:tc>
                <a:tc>
                  <a:txBody>
                    <a:bodyPr/>
                    <a:lstStyle/>
                    <a:p>
                      <a:endParaRPr lang="en-US" sz="1400"/>
                    </a:p>
                  </a:txBody>
                  <a:tcPr/>
                </a:tc>
                <a:tc>
                  <a:txBody>
                    <a:bodyPr/>
                    <a:lstStyle/>
                    <a:p>
                      <a:endParaRPr lang="en-US" sz="1400"/>
                    </a:p>
                  </a:txBody>
                  <a:tcPr/>
                </a:tc>
                <a:tc>
                  <a:txBody>
                    <a:bodyPr/>
                    <a:lstStyle/>
                    <a:p>
                      <a:r>
                        <a:rPr lang="en-US" sz="1400" dirty="0" smtClean="0"/>
                        <a:t>amelia.ieee@andersdotter.cc</a:t>
                      </a:r>
                      <a:endParaRPr lang="en-US" sz="1400" dirty="0"/>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(Internal):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Amelia </a:t>
            </a:r>
            <a:r>
              <a:rPr lang="en-US" sz="1600" spc="-5" dirty="0" err="1" smtClean="0">
                <a:latin typeface="+mj-lt"/>
                <a:cs typeface="Arial"/>
              </a:rPr>
              <a:t>Andersdotter</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(Internal):  To approve the weekly meeting minutes of </a:t>
            </a:r>
            <a:r>
              <a:rPr lang="en-US" sz="1800" spc="-5" dirty="0" smtClean="0">
                <a:latin typeface="+mj-lt"/>
                <a:cs typeface="Arial"/>
              </a:rPr>
              <a:t>the 6 April 2023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18-23/0043r0</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Mike Lynch</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t>
            </a:r>
            <a:r>
              <a:rPr lang="en-US" sz="1600" spc="-5" dirty="0" err="1" smtClean="0">
                <a:latin typeface="+mj-lt"/>
                <a:cs typeface="Arial"/>
              </a:rPr>
              <a:t>kiwin</a:t>
            </a:r>
            <a:r>
              <a:rPr lang="en-US" sz="1600" spc="-5" dirty="0" smtClean="0">
                <a:latin typeface="+mj-lt"/>
                <a:cs typeface="Arial"/>
              </a:rPr>
              <a:t> Palm</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t>
            </a:r>
            <a:r>
              <a:rPr lang="en-US" sz="1600" spc="-5" dirty="0">
                <a:cs typeface="Arial"/>
              </a:rPr>
              <a:t>Approved with unanimous consent</a:t>
            </a: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Australia ACMA’s consultation on spectrum outlook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GB" sz="1800" dirty="0" smtClean="0"/>
              <a:t>Consultation: </a:t>
            </a:r>
            <a:r>
              <a:rPr lang="en-US" sz="1800" spc="-5" dirty="0" smtClean="0">
                <a:solidFill>
                  <a:schemeClr val="tx1"/>
                </a:solidFill>
                <a:cs typeface="Arial"/>
              </a:rPr>
              <a:t>Draft Five-year spectrum outlook 2023-28</a:t>
            </a:r>
            <a:endParaRPr lang="en-US" sz="1800" spc="-5" dirty="0">
              <a:cs typeface="Arial"/>
            </a:endParaRPr>
          </a:p>
          <a:p>
            <a:pPr marL="630238" marR="117475" lvl="1" indent="-230188" algn="just">
              <a:buChar char="•"/>
              <a:tabLst>
                <a:tab pos="230188" algn="l"/>
              </a:tabLst>
            </a:pPr>
            <a:r>
              <a:rPr lang="en-US" sz="1600" spc="-5" dirty="0">
                <a:cs typeface="Arial"/>
              </a:rPr>
              <a:t>Publication date:  </a:t>
            </a:r>
            <a:r>
              <a:rPr lang="en-US" sz="1600" spc="-5" dirty="0" smtClean="0">
                <a:cs typeface="Arial"/>
              </a:rPr>
              <a:t>29 March 2023</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28 April 2023</a:t>
            </a: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13 April 2023</a:t>
            </a:r>
            <a:endParaRPr lang="en-US" sz="14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Font typeface="Times New Roman" pitchFamily="16" charset="0"/>
              <a:buChar char="•"/>
              <a:tabLst>
                <a:tab pos="230188" algn="l"/>
              </a:tabLst>
            </a:pPr>
            <a:r>
              <a:rPr lang="en-US" sz="1600" kern="1200" dirty="0" smtClean="0">
                <a:latin typeface="Times New Roman" pitchFamily="16" charset="0"/>
                <a:hlinkClick r:id="rId3"/>
              </a:rPr>
              <a:t>https</a:t>
            </a:r>
            <a:r>
              <a:rPr lang="en-US" sz="1600" kern="1200" dirty="0">
                <a:latin typeface="Times New Roman" pitchFamily="16" charset="0"/>
                <a:hlinkClick r:id="rId3"/>
              </a:rPr>
              <a:t>://</a:t>
            </a:r>
            <a:r>
              <a:rPr lang="en-US" sz="1600" kern="1200" dirty="0" smtClean="0">
                <a:latin typeface="Times New Roman" pitchFamily="16" charset="0"/>
                <a:hlinkClick r:id="rId3"/>
              </a:rPr>
              <a:t>www.acma.gov.au/consultations/2023-03/draft-five-year-spectrum-outlook-2023-28</a:t>
            </a:r>
            <a:endParaRPr lang="en-US" sz="1600" spc="-5" dirty="0" smtClean="0">
              <a:cs typeface="Arial"/>
            </a:endParaRPr>
          </a:p>
          <a:p>
            <a:pPr marL="230188" marR="117475" indent="-230188" algn="just">
              <a:spcBef>
                <a:spcPts val="1800"/>
              </a:spcBef>
              <a:buChar char="•"/>
              <a:tabLst>
                <a:tab pos="230188" algn="l"/>
              </a:tabLst>
            </a:pPr>
            <a:r>
              <a:rPr lang="en-US" sz="1800" spc="-5" dirty="0" smtClean="0">
                <a:cs typeface="Arial"/>
              </a:rPr>
              <a:t>Draft submission</a:t>
            </a:r>
            <a:r>
              <a:rPr lang="en-US" sz="1800" dirty="0" smtClean="0"/>
              <a:t>:</a:t>
            </a:r>
            <a:endParaRPr lang="en-US" sz="1800" spc="-5" dirty="0" smtClean="0">
              <a:cs typeface="Arial"/>
            </a:endParaRPr>
          </a:p>
          <a:p>
            <a:pPr marL="630238" marR="117475" lvl="1" indent="-230188" algn="just">
              <a:buChar char="•"/>
              <a:tabLst>
                <a:tab pos="230188" algn="l"/>
              </a:tabLst>
            </a:pPr>
            <a:r>
              <a:rPr lang="en-US" sz="1600" dirty="0" smtClean="0">
                <a:hlinkClick r:id="rId4"/>
              </a:rPr>
              <a:t>18-23/0044r1</a:t>
            </a:r>
            <a:endParaRPr lang="en-US" sz="1600" spc="-5" dirty="0">
              <a:cs typeface="Arial"/>
            </a:endParaRPr>
          </a:p>
          <a:p>
            <a:pPr marL="630238" marR="117475" lvl="1" indent="-230188" algn="just">
              <a:buChar char="•"/>
              <a:tabLst>
                <a:tab pos="230188" algn="l"/>
              </a:tabLst>
            </a:pPr>
            <a:endParaRPr lang="en-US" sz="1600" spc="-5" dirty="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Tree>
    <p:extLst>
      <p:ext uri="{BB962C8B-B14F-4D97-AF65-F5344CB8AC3E}">
        <p14:creationId xmlns:p14="http://schemas.microsoft.com/office/powerpoint/2010/main" val="30242671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#3 (External):  </a:t>
            </a:r>
            <a:r>
              <a:rPr lang="en-US" sz="1800" spc="-5" dirty="0">
                <a:latin typeface="+mj-lt"/>
                <a:cs typeface="Arial"/>
              </a:rPr>
              <a:t>Move to approve document </a:t>
            </a:r>
            <a:r>
              <a:rPr lang="en-US" sz="1800" spc="-5" dirty="0" smtClean="0">
                <a:solidFill>
                  <a:srgbClr val="3333CC"/>
                </a:solidFill>
                <a:latin typeface="+mj-lt"/>
                <a:cs typeface="Arial"/>
              </a:rPr>
              <a:t>18-23/0044r3 </a:t>
            </a:r>
            <a:r>
              <a:rPr lang="en-US" sz="1800" spc="-5" dirty="0" smtClean="0">
                <a:latin typeface="+mj-lt"/>
                <a:cs typeface="Arial"/>
              </a:rPr>
              <a:t>in </a:t>
            </a:r>
            <a:r>
              <a:rPr lang="en-US" sz="1800" spc="-5" dirty="0">
                <a:latin typeface="+mj-lt"/>
                <a:cs typeface="Arial"/>
              </a:rPr>
              <a:t>response to </a:t>
            </a:r>
            <a:r>
              <a:rPr lang="en-US" sz="1800" spc="-5" dirty="0" smtClean="0">
                <a:latin typeface="+mj-lt"/>
                <a:cs typeface="Arial"/>
              </a:rPr>
              <a:t>the Australia ACMA’s </a:t>
            </a:r>
            <a:r>
              <a:rPr lang="en-US" sz="1800" spc="-5" dirty="0" smtClean="0">
                <a:solidFill>
                  <a:schemeClr val="tx1"/>
                </a:solidFill>
                <a:cs typeface="Arial"/>
              </a:rPr>
              <a:t>consultation “Draft Five-year spectrum outlook 2023-28” </a:t>
            </a:r>
            <a:r>
              <a:rPr lang="en-US" sz="1800" spc="-5" dirty="0" smtClean="0">
                <a:latin typeface="+mj-lt"/>
                <a:cs typeface="Arial"/>
              </a:rPr>
              <a:t>for </a:t>
            </a:r>
            <a:r>
              <a:rPr lang="en-US" sz="1800" spc="-5" dirty="0">
                <a:latin typeface="+mj-lt"/>
                <a:cs typeface="Arial"/>
              </a:rPr>
              <a:t>review and approval by the IEEE </a:t>
            </a:r>
            <a:r>
              <a:rPr lang="en-US" sz="1800" spc="-5" dirty="0" smtClean="0">
                <a:latin typeface="+mj-lt"/>
                <a:cs typeface="Arial"/>
              </a:rPr>
              <a:t>802 LMSC for </a:t>
            </a:r>
            <a:r>
              <a:rPr lang="en-US" sz="1800" spc="-5" dirty="0">
                <a:latin typeface="+mj-lt"/>
                <a:cs typeface="Arial"/>
              </a:rPr>
              <a:t>submission to </a:t>
            </a:r>
            <a:r>
              <a:rPr lang="en-US" sz="1800" spc="-5" dirty="0" smtClean="0">
                <a:latin typeface="+mj-lt"/>
                <a:cs typeface="Arial"/>
              </a:rPr>
              <a:t>the Australia ACMA by </a:t>
            </a:r>
            <a:r>
              <a:rPr lang="en-US" sz="1800" spc="-5" dirty="0">
                <a:latin typeface="+mj-lt"/>
                <a:cs typeface="Arial"/>
              </a:rPr>
              <a:t>the response deadline. </a:t>
            </a:r>
            <a:r>
              <a:rPr lang="en-US" sz="1800" spc="-5" dirty="0" smtClean="0">
                <a:latin typeface="+mj-lt"/>
                <a:cs typeface="Arial"/>
              </a:rPr>
              <a:t>The </a:t>
            </a:r>
            <a:r>
              <a:rPr lang="en-US" sz="1800" spc="-5" dirty="0">
                <a:latin typeface="+mj-lt"/>
                <a:cs typeface="Arial"/>
              </a:rPr>
              <a:t>IEEE 802.18 Chair is authorized to make editorial changes as necessary</a:t>
            </a:r>
            <a:r>
              <a:rPr lang="en-US" sz="18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Hassan </a:t>
            </a:r>
            <a:r>
              <a:rPr lang="en-US" sz="1600" spc="-5" dirty="0" err="1" smtClean="0">
                <a:latin typeface="+mj-lt"/>
                <a:cs typeface="Arial"/>
              </a:rPr>
              <a:t>Yaghoobi</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 </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Attendees</a:t>
            </a:r>
            <a:r>
              <a:rPr lang="en-US" sz="1600" spc="-5" dirty="0" smtClean="0">
                <a:latin typeface="+mj-lt"/>
                <a:cs typeface="Arial"/>
              </a:rPr>
              <a:t>:  16</a:t>
            </a:r>
            <a:endParaRPr lang="en-US" sz="1600" spc="-5" dirty="0" smtClean="0">
              <a:solidFill>
                <a:srgbClr val="FF0000"/>
              </a:solidFill>
              <a:latin typeface="+mj-lt"/>
              <a:cs typeface="Arial"/>
            </a:endParaRPr>
          </a:p>
          <a:p>
            <a:pPr marL="630238" marR="117475" lvl="1" indent="-230188" algn="just">
              <a:buChar char="•"/>
              <a:tabLst>
                <a:tab pos="230188" algn="l"/>
              </a:tabLst>
            </a:pPr>
            <a:r>
              <a:rPr lang="en-US" sz="1600" spc="-5" dirty="0" smtClean="0">
                <a:latin typeface="+mj-lt"/>
                <a:cs typeface="Arial"/>
              </a:rPr>
              <a:t>Voters </a:t>
            </a:r>
            <a:r>
              <a:rPr lang="en-US" sz="1600" spc="-5" dirty="0">
                <a:latin typeface="+mj-lt"/>
                <a:cs typeface="Arial"/>
              </a:rPr>
              <a:t>(present</a:t>
            </a:r>
            <a:r>
              <a:rPr lang="en-US" sz="1600" spc="-5" dirty="0" smtClean="0">
                <a:latin typeface="+mj-lt"/>
                <a:cs typeface="Arial"/>
              </a:rPr>
              <a:t>):  15</a:t>
            </a:r>
            <a:endParaRPr lang="en-US" sz="16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Result</a:t>
            </a:r>
            <a:r>
              <a:rPr lang="en-US" sz="1600" spc="-5" dirty="0" smtClean="0">
                <a:latin typeface="+mj-lt"/>
                <a:cs typeface="Arial"/>
              </a:rPr>
              <a:t>:  Approved (10 Yes, 0 No, 1 Abstain)</a:t>
            </a:r>
            <a:endParaRPr lang="en-US" sz="16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NOTE: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April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Australia ACMA’s consultation on spectrum outlook (2)</a:t>
            </a:r>
            <a:endParaRPr lang="en-US" sz="2800" dirty="0">
              <a:solidFill>
                <a:srgbClr val="0070C0"/>
              </a:solidFill>
            </a:endParaRPr>
          </a:p>
        </p:txBody>
      </p:sp>
    </p:spTree>
    <p:extLst>
      <p:ext uri="{BB962C8B-B14F-4D97-AF65-F5344CB8AC3E}">
        <p14:creationId xmlns:p14="http://schemas.microsoft.com/office/powerpoint/2010/main" val="35974184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972800"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18-22/0035r67</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rgbClr val="FF0000"/>
                </a:solidFill>
                <a:cs typeface="Arial"/>
              </a:rPr>
              <a:t>3pm </a:t>
            </a:r>
            <a:r>
              <a:rPr lang="en-US" sz="1600" spc="-5" dirty="0">
                <a:solidFill>
                  <a:srgbClr val="FF0000"/>
                </a:solidFill>
                <a:cs typeface="Arial"/>
              </a:rPr>
              <a:t>ET, </a:t>
            </a:r>
            <a:r>
              <a:rPr lang="en-US" sz="1600" spc="-5" dirty="0" smtClean="0">
                <a:solidFill>
                  <a:srgbClr val="FF0000"/>
                </a:solidFill>
                <a:cs typeface="Arial"/>
              </a:rPr>
              <a:t>13 </a:t>
            </a:r>
            <a:r>
              <a:rPr lang="en-US" sz="1600" spc="-5" dirty="0">
                <a:solidFill>
                  <a:srgbClr val="FF0000"/>
                </a:solidFill>
                <a:cs typeface="Arial"/>
              </a:rPr>
              <a:t>April 2023:</a:t>
            </a:r>
          </a:p>
          <a:p>
            <a:pPr marL="1030288" marR="117475" lvl="2" indent="-230188" algn="just">
              <a:spcBef>
                <a:spcPts val="600"/>
              </a:spcBef>
              <a:buFont typeface="Times New Roman" pitchFamily="16" charset="0"/>
              <a:buChar char="•"/>
              <a:tabLst>
                <a:tab pos="230188" algn="l"/>
              </a:tabLst>
            </a:pPr>
            <a:r>
              <a:rPr lang="en-US" sz="1400" spc="-5" dirty="0" smtClean="0">
                <a:solidFill>
                  <a:srgbClr val="FF0000"/>
                </a:solidFill>
                <a:cs typeface="Arial"/>
              </a:rPr>
              <a:t>Australia ACMA:  </a:t>
            </a:r>
            <a:r>
              <a:rPr lang="en-US" sz="1400" spc="-5" dirty="0" smtClean="0">
                <a:solidFill>
                  <a:srgbClr val="FF0000"/>
                </a:solidFill>
                <a:cs typeface="Arial"/>
                <a:hlinkClick r:id="rId4"/>
              </a:rPr>
              <a:t>Draft Five-year spectrum outlook 2023-28</a:t>
            </a:r>
            <a:endParaRPr lang="en-US" sz="1400" spc="-5" dirty="0" smtClean="0">
              <a:solidFill>
                <a:srgbClr val="FF0000"/>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20 April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spc="-5" dirty="0">
                <a:solidFill>
                  <a:schemeClr val="tx1"/>
                </a:solidFill>
                <a:cs typeface="Arial"/>
                <a:hlinkClick r:id="rId5"/>
              </a:rPr>
              <a:t>RSS-247 Issue 3 – DTS FHS and LE-LAN – Draft for </a:t>
            </a:r>
            <a:r>
              <a:rPr lang="en-US" sz="1400" spc="-5" dirty="0" smtClean="0">
                <a:solidFill>
                  <a:schemeClr val="tx1"/>
                </a:solidFill>
                <a:cs typeface="Arial"/>
                <a:hlinkClick r:id="rId5"/>
              </a:rPr>
              <a:t>consultation</a:t>
            </a:r>
            <a:endParaRPr lang="en-US" sz="1400" dirty="0">
              <a:solidFill>
                <a:schemeClr val="tx1"/>
              </a:solidFil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4 May 2023:</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European Commission:  </a:t>
            </a:r>
            <a:r>
              <a:rPr lang="en-GB" sz="1400" u="sng" dirty="0">
                <a:hlinkClick r:id="rId6"/>
              </a:rPr>
              <a:t>The future of the electronic communications sector and its infrastructure</a:t>
            </a:r>
            <a:endParaRPr lang="en-US" sz="1400" dirty="0"/>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Korea MSIT: </a:t>
            </a:r>
            <a:r>
              <a:rPr lang="en-GB" sz="1400" u="sng" dirty="0" smtClean="0">
                <a:hlinkClick r:id="rId7"/>
              </a:rPr>
              <a:t>Administrative </a:t>
            </a:r>
            <a:r>
              <a:rPr lang="en-GB" sz="1400" u="sng" dirty="0">
                <a:hlinkClick r:id="rId7"/>
              </a:rPr>
              <a:t>notice of partial revision (proposal) of “Wireless devices for radio stations that can be established without reporting”</a:t>
            </a:r>
            <a:endParaRPr lang="en-US" sz="1400" dirty="0"/>
          </a:p>
          <a:p>
            <a:pPr marL="1030288" marR="117475" lvl="2"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a:t>
            </a:r>
          </a:p>
          <a:p>
            <a:pPr marL="630238" marR="117475" lvl="1" indent="-230188" algn="just">
              <a:buClrTx/>
              <a:buFont typeface="Times New Roman" pitchFamily="16" charset="0"/>
              <a:buChar char="•"/>
              <a:tabLst>
                <a:tab pos="230188" algn="l"/>
              </a:tabLst>
            </a:pPr>
            <a:r>
              <a:rPr lang="en-US" sz="1800" spc="-5" dirty="0">
                <a:cs typeface="Arial"/>
              </a:rPr>
              <a:t>ETSI </a:t>
            </a:r>
            <a:r>
              <a:rPr lang="en-US" sz="1800" spc="-5" dirty="0" smtClean="0">
                <a:cs typeface="Arial"/>
              </a:rPr>
              <a:t>BRAN</a:t>
            </a:r>
          </a:p>
          <a:p>
            <a:pPr marL="1030288" marR="117475" lvl="2" indent="-230188" algn="just">
              <a:buClrTx/>
              <a:buFont typeface="Times New Roman" pitchFamily="16" charset="0"/>
              <a:buChar char="•"/>
              <a:tabLst>
                <a:tab pos="230188" algn="l"/>
              </a:tabLst>
            </a:pPr>
            <a:r>
              <a:rPr lang="en-US" sz="1600" dirty="0"/>
              <a:t>ENAP on </a:t>
            </a:r>
            <a:r>
              <a:rPr lang="en-US" sz="1600" dirty="0" smtClean="0"/>
              <a:t>EN 303 </a:t>
            </a:r>
            <a:r>
              <a:rPr lang="en-US" sz="1600" dirty="0"/>
              <a:t>687 (6 GHz WAS/RLAN) started </a:t>
            </a:r>
            <a:r>
              <a:rPr lang="en-US" sz="1600" dirty="0" smtClean="0"/>
              <a:t>29 March 2023 </a:t>
            </a:r>
            <a:r>
              <a:rPr lang="en-US" sz="1600" dirty="0"/>
              <a:t>and will end </a:t>
            </a:r>
            <a:r>
              <a:rPr lang="en-US" sz="1600" dirty="0" smtClean="0"/>
              <a:t>27 June 2023.</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solidFill>
                  <a:schemeClr val="tx1"/>
                </a:solidFill>
              </a:rPr>
              <a:t>The </a:t>
            </a:r>
            <a:r>
              <a:rPr lang="en-US" sz="1600" dirty="0" smtClean="0">
                <a:solidFill>
                  <a:schemeClr val="tx1"/>
                </a:solidFill>
                <a:hlinkClick r:id="rId3"/>
              </a:rPr>
              <a:t>April Open Commission Meeting</a:t>
            </a:r>
            <a:r>
              <a:rPr lang="en-US" sz="1600" dirty="0" smtClean="0">
                <a:solidFill>
                  <a:schemeClr val="tx1"/>
                </a:solidFill>
              </a:rPr>
              <a:t> is scheduled at 10:30am ET on 20 April 2023.</a:t>
            </a:r>
          </a:p>
          <a:p>
            <a:pPr marL="1030288" marR="117475" lvl="2" indent="-230188" algn="just">
              <a:buClrTx/>
              <a:buFont typeface="Times New Roman" pitchFamily="16" charset="0"/>
              <a:buChar char="•"/>
              <a:tabLst>
                <a:tab pos="230188" algn="l"/>
              </a:tabLst>
            </a:pPr>
            <a:r>
              <a:rPr lang="en-US" sz="1600" dirty="0" smtClean="0"/>
              <a:t>On 30 March 2023, FCC </a:t>
            </a:r>
            <a:r>
              <a:rPr lang="en-US" sz="1600" dirty="0"/>
              <a:t>chairwoman </a:t>
            </a:r>
            <a:r>
              <a:rPr lang="en-US" sz="1600" dirty="0">
                <a:hlinkClick r:id="rId4"/>
              </a:rPr>
              <a:t>proposes</a:t>
            </a:r>
            <a:r>
              <a:rPr lang="en-US" sz="1600" dirty="0"/>
              <a:t> agency </a:t>
            </a:r>
            <a:r>
              <a:rPr lang="en-US" sz="1600" dirty="0" smtClean="0"/>
              <a:t>“policy statement” </a:t>
            </a:r>
            <a:r>
              <a:rPr lang="en-US" sz="1600" dirty="0"/>
              <a:t>of wireless receiver </a:t>
            </a:r>
            <a:r>
              <a:rPr lang="en-US" sz="1600" dirty="0" smtClean="0"/>
              <a:t>performance. In </a:t>
            </a:r>
            <a:r>
              <a:rPr lang="en-US" sz="1600" dirty="0"/>
              <a:t>the upcoming FCC Open Commission April 2023 meeting, the Commission will consider a policy statement  </a:t>
            </a:r>
            <a:r>
              <a:rPr lang="en-US" sz="1600" dirty="0" smtClean="0"/>
              <a:t>“</a:t>
            </a:r>
            <a:r>
              <a:rPr lang="en-US" sz="1600" dirty="0" smtClean="0">
                <a:hlinkClick r:id="rId5"/>
              </a:rPr>
              <a:t>Promoting </a:t>
            </a:r>
            <a:r>
              <a:rPr lang="en-US" sz="1600" dirty="0">
                <a:hlinkClick r:id="rId5"/>
              </a:rPr>
              <a:t>Efficient Use of Spectrum and Opportunities for New </a:t>
            </a:r>
            <a:r>
              <a:rPr lang="en-US" sz="1600" dirty="0" smtClean="0">
                <a:hlinkClick r:id="rId5"/>
              </a:rPr>
              <a:t>Services</a:t>
            </a:r>
            <a:r>
              <a:rPr lang="en-US" sz="1600" dirty="0" smtClean="0"/>
              <a:t>”.</a:t>
            </a:r>
            <a:endParaRPr lang="en-US" sz="1600" dirty="0">
              <a:solidFill>
                <a:schemeClr val="tx1"/>
              </a:solidFil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smtClean="0">
                <a:solidFill>
                  <a:schemeClr val="tx1"/>
                </a:solidFill>
              </a:rPr>
              <a:t>On 3 April 2023, HKCA published the </a:t>
            </a:r>
            <a:r>
              <a:rPr lang="en-US" sz="1600" dirty="0" smtClean="0">
                <a:solidFill>
                  <a:schemeClr val="tx1"/>
                </a:solidFill>
                <a:hlinkClick r:id="rId3"/>
              </a:rPr>
              <a:t>latest version</a:t>
            </a:r>
            <a:r>
              <a:rPr lang="en-US" sz="1600" dirty="0" smtClean="0">
                <a:solidFill>
                  <a:schemeClr val="tx1"/>
                </a:solidFill>
              </a:rPr>
              <a:t> of the table of frequency allocations.</a:t>
            </a: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850927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in the next </a:t>
            </a:r>
            <a:r>
              <a:rPr lang="en-US" sz="2800" dirty="0" smtClean="0">
                <a:solidFill>
                  <a:srgbClr val="0070C0"/>
                </a:solidFill>
              </a:rPr>
              <a:t>8 </a:t>
            </a:r>
            <a:r>
              <a:rPr lang="en-US" sz="2800" dirty="0">
                <a:solidFill>
                  <a:srgbClr val="0070C0"/>
                </a:solidFill>
              </a:rPr>
              <a:t>days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566799406"/>
              </p:ext>
            </p:extLst>
          </p:nvPr>
        </p:nvGraphicFramePr>
        <p:xfrm>
          <a:off x="914400" y="1705690"/>
          <a:ext cx="10287000" cy="1661160"/>
        </p:xfrm>
        <a:graphic>
          <a:graphicData uri="http://schemas.openxmlformats.org/drawingml/2006/table">
            <a:tbl>
              <a:tblPr firstRow="1" bandRow="1">
                <a:tableStyleId>{21E4AEA4-8DFA-4A89-87EB-49C32662AFE0}</a:tableStyleId>
              </a:tblPr>
              <a:tblGrid>
                <a:gridCol w="3505200">
                  <a:extLst>
                    <a:ext uri="{9D8B030D-6E8A-4147-A177-3AD203B41FA5}">
                      <a16:colId xmlns="" xmlns:a16="http://schemas.microsoft.com/office/drawing/2014/main" val="20000"/>
                    </a:ext>
                  </a:extLst>
                </a:gridCol>
                <a:gridCol w="6781800">
                  <a:extLst>
                    <a:ext uri="{9D8B030D-6E8A-4147-A177-3AD203B41FA5}">
                      <a16:colId xmlns=""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strike="noStrike" dirty="0">
                          <a:solidFill>
                            <a:schemeClr val="tx1"/>
                          </a:solidFill>
                        </a:rPr>
                        <a:t>ISUS</a:t>
                      </a:r>
                      <a:r>
                        <a:rPr lang="en-US" sz="1500" strike="noStrike" baseline="0" dirty="0">
                          <a:solidFill>
                            <a:schemeClr val="tx1"/>
                          </a:solidFill>
                        </a:rPr>
                        <a:t> ad-hoc </a:t>
                      </a:r>
                      <a:endParaRPr lang="en-US" sz="1500" strike="noStrike" baseline="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strike="noStrike" baseline="0" dirty="0" smtClean="0">
                          <a:solidFill>
                            <a:schemeClr val="tx1"/>
                          </a:solidFill>
                        </a:rPr>
                        <a:t>[CANCELLED]</a:t>
                      </a:r>
                      <a:endParaRPr lang="en-US" sz="1500" strike="noStrike" dirty="0" smtClean="0">
                        <a:solidFill>
                          <a:schemeClr val="tx1"/>
                        </a:solidFill>
                      </a:endParaRPr>
                    </a:p>
                  </a:txBody>
                  <a:tcPr/>
                </a:tc>
                <a:tc>
                  <a:txBody>
                    <a:bodyPr/>
                    <a:lstStyle/>
                    <a:p>
                      <a:r>
                        <a:rPr lang="en-US" sz="1500" strike="noStrike" baseline="0" dirty="0">
                          <a:solidFill>
                            <a:schemeClr val="tx1"/>
                          </a:solidFill>
                        </a:rPr>
                        <a:t>Friday, </a:t>
                      </a:r>
                      <a:r>
                        <a:rPr lang="en-US" sz="1500" strike="noStrike" baseline="0" dirty="0" smtClean="0">
                          <a:solidFill>
                            <a:schemeClr val="tx1"/>
                          </a:solidFill>
                        </a:rPr>
                        <a:t>14 April </a:t>
                      </a:r>
                      <a:r>
                        <a:rPr lang="en-US" sz="1500" strike="noStrike" baseline="0" dirty="0">
                          <a:solidFill>
                            <a:schemeClr val="tx1"/>
                          </a:solidFill>
                        </a:rPr>
                        <a:t>2023, 12:00pm ET to 1:00pm ET</a:t>
                      </a:r>
                    </a:p>
                  </a:txBody>
                  <a:tcPr/>
                </a:tc>
                <a:extLst>
                  <a:ext uri="{0D108BD9-81ED-4DB2-BD59-A6C34878D82A}">
                    <a16:rowId xmlns=""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a:t>
                      </a:r>
                      <a:r>
                        <a:rPr lang="en-US" sz="1500" baseline="0" dirty="0"/>
                        <a:t> </a:t>
                      </a:r>
                      <a:r>
                        <a:rPr lang="en-US" sz="1500" baseline="0" dirty="0" smtClean="0"/>
                        <a:t>20 April 2023</a:t>
                      </a:r>
                      <a:r>
                        <a:rPr lang="en-US" sz="1500" baseline="0" dirty="0"/>
                        <a:t>, 3:00pm ET to 3:55pm ET</a:t>
                      </a:r>
                      <a:endParaRPr lang="en-US" sz="1500" dirty="0"/>
                    </a:p>
                  </a:txBody>
                  <a:tcPr/>
                </a:tc>
                <a:extLst>
                  <a:ext uri="{0D108BD9-81ED-4DB2-BD59-A6C34878D82A}">
                    <a16:rowId xmlns="" xmlns:a16="http://schemas.microsoft.com/office/drawing/2014/main" val="10002"/>
                  </a:ext>
                </a:extLst>
              </a:tr>
              <a:tr h="370840">
                <a:tc>
                  <a:txBody>
                    <a:bodyPr/>
                    <a:lstStyle/>
                    <a:p>
                      <a:r>
                        <a:rPr lang="en-US" sz="1500" strike="noStrike" dirty="0"/>
                        <a:t>ISUS</a:t>
                      </a:r>
                      <a:r>
                        <a:rPr lang="en-US" sz="1500" strike="noStrike" baseline="0" dirty="0"/>
                        <a:t> ad-hoc </a:t>
                      </a:r>
                      <a:endParaRPr lang="en-US" sz="1500" strike="noStrike" baseline="0" dirty="0" smtClean="0"/>
                    </a:p>
                  </a:txBody>
                  <a:tcPr/>
                </a:tc>
                <a:tc>
                  <a:txBody>
                    <a:bodyPr/>
                    <a:lstStyle/>
                    <a:p>
                      <a:r>
                        <a:rPr lang="en-US" sz="1500" strike="noStrike" baseline="0" dirty="0"/>
                        <a:t>Friday, </a:t>
                      </a:r>
                      <a:r>
                        <a:rPr lang="en-US" sz="1500" strike="noStrike" baseline="0" dirty="0" smtClean="0"/>
                        <a:t>21 April 2023</a:t>
                      </a:r>
                      <a:r>
                        <a:rPr lang="en-US" sz="1500" strike="noStrike" baseline="0" dirty="0"/>
                        <a:t>, 12:00pm ET to 1:00pm ET</a:t>
                      </a:r>
                    </a:p>
                  </a:txBody>
                  <a:tcPr/>
                </a:tc>
                <a:extLst>
                  <a:ext uri="{0D108BD9-81ED-4DB2-BD59-A6C34878D82A}">
                    <a16:rowId xmlns="" xmlns:a16="http://schemas.microsoft.com/office/drawing/2014/main" val="10003"/>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a:t>
            </a:r>
            <a:r>
              <a:rPr lang="en-US" sz="1500" b="1" dirty="0">
                <a:solidFill>
                  <a:schemeClr val="tx1"/>
                </a:solidFill>
                <a:cs typeface="Arial" panose="020B0604020202020204" pitchFamily="34" charset="0"/>
                <a:hlinkClick r:id="rId4"/>
              </a:rPr>
              <a:t>18-16/0038</a:t>
            </a:r>
            <a:r>
              <a:rPr lang="en-US" sz="1500" b="1" dirty="0">
                <a:solidFill>
                  <a:schemeClr val="tx1"/>
                </a:solidFill>
                <a:cs typeface="Arial" panose="020B0604020202020204" pitchFamily="34" charset="0"/>
              </a:rPr>
              <a:t> 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smtClean="0"/>
              <a:t>April 2023</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May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cs typeface="Arial"/>
              </a:rPr>
              <a:t>An credited interim session</a:t>
            </a:r>
          </a:p>
          <a:p>
            <a:pPr marL="630238" marR="117475" lvl="1" indent="-230188" algn="just">
              <a:buFont typeface="Times New Roman" pitchFamily="16" charset="0"/>
              <a:buChar char="•"/>
              <a:tabLst>
                <a:tab pos="230188" algn="l"/>
              </a:tabLst>
            </a:pPr>
            <a:r>
              <a:rPr lang="en-US" sz="1400" dirty="0" smtClean="0"/>
              <a:t>Attendance </a:t>
            </a:r>
            <a:r>
              <a:rPr lang="en-US" sz="1400" dirty="0"/>
              <a:t>at the session will count towards voting right</a:t>
            </a:r>
            <a:endParaRPr lang="en-US" sz="1400" spc="-5" dirty="0" smtClean="0">
              <a:cs typeface="Arial"/>
              <a:hlinkClick r:id="rId3"/>
            </a:endParaRPr>
          </a:p>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18 February 2023</a:t>
            </a: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Early Registration until </a:t>
            </a:r>
            <a:r>
              <a:rPr lang="en-US" sz="1400" strike="sngStrike" dirty="0" smtClean="0">
                <a:solidFill>
                  <a:schemeClr val="tx1"/>
                </a:solidFill>
                <a:latin typeface="Times New Roman" panose="02020603050405020304" pitchFamily="18" charset="0"/>
                <a:ea typeface="Times New Roman" panose="02020603050405020304" pitchFamily="18" charset="0"/>
              </a:rPr>
              <a:t>31 March 2023</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US$ 600.00</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Standard Registration until </a:t>
            </a:r>
            <a:r>
              <a:rPr lang="en-US" sz="1400" dirty="0" smtClean="0">
                <a:solidFill>
                  <a:srgbClr val="FF0000"/>
                </a:solidFill>
                <a:latin typeface="Times New Roman" panose="02020603050405020304" pitchFamily="18" charset="0"/>
                <a:ea typeface="Times New Roman" panose="02020603050405020304" pitchFamily="18" charset="0"/>
              </a:rPr>
              <a:t>28 April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US$ 800.00</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28 April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US$ 1000.00</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Until </a:t>
            </a:r>
            <a:r>
              <a:rPr lang="en-US" sz="1400" strike="sngStrike" dirty="0" smtClean="0">
                <a:solidFill>
                  <a:schemeClr val="tx1"/>
                </a:solidFill>
                <a:latin typeface="Times New Roman" panose="02020603050405020304" pitchFamily="18" charset="0"/>
                <a:ea typeface="Times New Roman" panose="02020603050405020304" pitchFamily="18" charset="0"/>
              </a:rPr>
              <a:t>31 March 2023</a:t>
            </a:r>
            <a:r>
              <a:rPr lang="en-US" sz="1400" strike="sngStrike"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After </a:t>
            </a:r>
            <a:r>
              <a:rPr lang="en-US" sz="1400" dirty="0" smtClean="0">
                <a:solidFill>
                  <a:srgbClr val="FF0000"/>
                </a:solidFill>
                <a:latin typeface="Times New Roman" panose="02020603050405020304" pitchFamily="18" charset="0"/>
                <a:ea typeface="Times New Roman" panose="02020603050405020304" pitchFamily="18" charset="0"/>
              </a:rPr>
              <a:t>31 March 2023 </a:t>
            </a:r>
            <a:r>
              <a:rPr lang="en-US" sz="1400" dirty="0">
                <a:solidFill>
                  <a:srgbClr val="FF0000"/>
                </a:solidFill>
                <a:latin typeface="Times New Roman" panose="02020603050405020304" pitchFamily="18" charset="0"/>
                <a:ea typeface="Times New Roman" panose="02020603050405020304" pitchFamily="18" charset="0"/>
              </a:rPr>
              <a:t>until </a:t>
            </a:r>
            <a:r>
              <a:rPr lang="en-US" sz="1400" dirty="0" smtClean="0">
                <a:solidFill>
                  <a:srgbClr val="FF0000"/>
                </a:solidFill>
                <a:latin typeface="Times New Roman" panose="02020603050405020304" pitchFamily="18" charset="0"/>
                <a:ea typeface="Times New Roman" panose="02020603050405020304" pitchFamily="18" charset="0"/>
              </a:rPr>
              <a:t>28 April 2023</a:t>
            </a:r>
            <a:r>
              <a:rPr lang="en-US" sz="1400" dirty="0">
                <a:solidFill>
                  <a:srgbClr val="FF0000"/>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April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a:t>Hilton Orlando Lake Buena Vista</a:t>
            </a:r>
            <a:r>
              <a:rPr lang="en-US" sz="1800" dirty="0" smtClean="0"/>
              <a:t>, Orlando, FL, </a:t>
            </a:r>
            <a:r>
              <a:rPr lang="en-US" sz="1800" dirty="0"/>
              <a:t>United States) </a:t>
            </a:r>
            <a:r>
              <a:rPr lang="en-US" sz="1800" spc="-5" dirty="0">
                <a:cs typeface="Arial"/>
              </a:rPr>
              <a:t>begins on </a:t>
            </a:r>
            <a:r>
              <a:rPr lang="en-US" sz="1800" spc="-5" dirty="0" smtClean="0">
                <a:cs typeface="Arial"/>
              </a:rPr>
              <a:t>18 February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IEEE 802 rate: $US199.00 per night until the room block is sold out or 5pm ET, Friday, 17 February, 2023, whichever comes first.</a:t>
            </a: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Tree>
    <p:extLst>
      <p:ext uri="{BB962C8B-B14F-4D97-AF65-F5344CB8AC3E}">
        <p14:creationId xmlns:p14="http://schemas.microsoft.com/office/powerpoint/2010/main" val="35212574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  </a:t>
            </a:r>
            <a:r>
              <a:rPr lang="en-US" sz="1600" spc="-5" dirty="0" smtClean="0">
                <a:solidFill>
                  <a:schemeClr val="tx1"/>
                </a:solidFill>
                <a:latin typeface="+mj-lt"/>
                <a:cs typeface="Arial"/>
              </a:rPr>
              <a:t>16 </a:t>
            </a:r>
            <a:endParaRPr lang="en-US" sz="1600" spc="-5" dirty="0">
              <a:solidFill>
                <a:schemeClr val="tx1"/>
              </a:solidFill>
              <a:latin typeface="+mj-lt"/>
              <a:cs typeface="Arial"/>
            </a:endParaRP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Voters</a:t>
            </a:r>
            <a:r>
              <a:rPr lang="en-US" sz="1600" spc="-5" dirty="0" smtClean="0">
                <a:solidFill>
                  <a:schemeClr val="tx1"/>
                </a:solidFill>
                <a:latin typeface="+mj-lt"/>
                <a:cs typeface="Arial"/>
              </a:rPr>
              <a:t>:  </a:t>
            </a:r>
            <a:r>
              <a:rPr lang="en-US" sz="1600" spc="-5" dirty="0" smtClean="0">
                <a:solidFill>
                  <a:schemeClr val="tx1"/>
                </a:solidFill>
                <a:latin typeface="+mj-lt"/>
                <a:cs typeface="Arial"/>
              </a:rPr>
              <a:t>15 </a:t>
            </a:r>
            <a:endParaRPr lang="en-US" sz="1600" spc="-5" dirty="0">
              <a:solidFill>
                <a:schemeClr val="tx1"/>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Next 802.18 plenary/interim</a:t>
            </a:r>
          </a:p>
          <a:p>
            <a:pPr marL="630238" marR="117475" lvl="1" indent="-230188" algn="just">
              <a:buFont typeface="Times New Roman" pitchFamily="16" charset="0"/>
              <a:buChar char="•"/>
              <a:tabLst>
                <a:tab pos="230188" algn="l"/>
              </a:tabLst>
            </a:pPr>
            <a:r>
              <a:rPr lang="en-US" sz="1600" spc="-5" dirty="0">
                <a:cs typeface="Arial"/>
              </a:rPr>
              <a:t>IEEE 802 </a:t>
            </a:r>
            <a:r>
              <a:rPr lang="en-US" sz="1600" spc="-5" dirty="0" smtClean="0">
                <a:cs typeface="Arial"/>
              </a:rPr>
              <a:t>wireless interim from 14 to 19 May, 2023</a:t>
            </a:r>
            <a:endParaRPr lang="en-US" sz="1600" spc="-5" dirty="0">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r>
              <a:rPr lang="en-US" sz="1600" spc="-5" dirty="0" smtClean="0">
                <a:latin typeface="+mj-lt"/>
                <a:cs typeface="Arial"/>
              </a:rPr>
              <a:t> </a:t>
            </a:r>
            <a:r>
              <a:rPr lang="en-US" sz="1600" spc="-5" dirty="0" smtClean="0">
                <a:latin typeface="+mj-lt"/>
                <a:cs typeface="Arial"/>
              </a:rPr>
              <a:t>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 </a:t>
            </a:r>
            <a:r>
              <a:rPr lang="en-US" sz="1600" spc="-5" dirty="0" smtClean="0">
                <a:latin typeface="+mj-lt"/>
                <a:cs typeface="Arial"/>
              </a:rPr>
              <a:t>16:00 ET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smtClean="0"/>
              <a:t>April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Amelia </a:t>
            </a:r>
            <a:r>
              <a:rPr lang="en-US" altLang="en-US" sz="1600" dirty="0" err="1">
                <a:solidFill>
                  <a:schemeClr val="tx1"/>
                </a:solidFill>
                <a:latin typeface="+mj-lt"/>
                <a:cs typeface="Arial" panose="020B0604020202020204" pitchFamily="34" charset="0"/>
              </a:rPr>
              <a:t>Andersdotter</a:t>
            </a: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(Self)</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rPr>
              <a:t>(Self)</a:t>
            </a:r>
            <a:endParaRPr lang="en-US" altLang="en-US" sz="1600" dirty="0">
              <a:solidFill>
                <a:schemeClr val="tx1"/>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12 April 2023</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50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4</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13</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April </a:t>
            </a:r>
            <a:r>
              <a:rPr lang="en-US" dirty="0"/>
              <a:t>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April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April 2023</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April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April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Housekeeping reminder</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latin typeface="+mj-lt"/>
                <a:cs typeface="Arial"/>
              </a:rPr>
              <a:t>IMAT is NOT being used for this session</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call: “FIRST NAME LAST NAME, Affiliation” (e.g., Stuart Kerry, OK-Brit; Self)</a:t>
            </a:r>
          </a:p>
          <a:p>
            <a:pPr marL="630238" marR="117475" lvl="1" indent="-230188" algn="just">
              <a:spcBef>
                <a:spcPts val="600"/>
              </a:spcBef>
              <a:buChar char="•"/>
              <a:tabLst>
                <a:tab pos="230188" algn="l"/>
              </a:tabLst>
            </a:pPr>
            <a:r>
              <a:rPr lang="en-US" sz="1600" spc="-5" dirty="0">
                <a:latin typeface="+mj-lt"/>
                <a:cs typeface="Arial"/>
              </a:rPr>
              <a:t>Remember to state your name and affiliation the FIRST TIME you speak</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rgbClr val="FF0000"/>
                </a:solidFill>
              </a:rPr>
              <a:t>Press are required (i.e., anyone reporting publicly on this meeting) to announce their presence (per </a:t>
            </a:r>
            <a:r>
              <a:rPr lang="en-US" sz="1600" dirty="0" smtClean="0">
                <a:solidFill>
                  <a:srgbClr val="FF0000"/>
                </a:solidFill>
              </a:rPr>
              <a:t>IEEE SA </a:t>
            </a:r>
            <a:r>
              <a:rPr lang="en-US" sz="1600" dirty="0">
                <a:solidFill>
                  <a:srgbClr val="FF0000"/>
                </a:solidFill>
              </a:rPr>
              <a:t>Standards </a:t>
            </a:r>
            <a:r>
              <a:rPr lang="en-US" sz="1600">
                <a:solidFill>
                  <a:srgbClr val="FF0000"/>
                </a:solidFill>
              </a:rPr>
              <a:t>Board </a:t>
            </a:r>
            <a:r>
              <a:rPr lang="en-US" sz="1600" smtClean="0">
                <a:solidFill>
                  <a:srgbClr val="FF0000"/>
                </a:solidFill>
              </a:rPr>
              <a:t>Operations </a:t>
            </a:r>
            <a:r>
              <a:rPr lang="en-US" sz="1600" dirty="0">
                <a:solidFill>
                  <a:srgbClr val="FF0000"/>
                </a:solidFill>
              </a:rPr>
              <a:t>Manual)</a:t>
            </a:r>
            <a:endParaRPr lang="en-US" sz="1600" spc="-5" dirty="0">
              <a:solidFill>
                <a:srgbClr val="FF0000"/>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April </a:t>
            </a:r>
            <a:r>
              <a:rPr lang="en-US" dirty="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Housekeeping reminder</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i="1" dirty="0" smtClean="0">
                <a:solidFill>
                  <a:srgbClr val="00B050"/>
                </a:solidFill>
              </a:rPr>
              <a:t>Review </a:t>
            </a:r>
            <a:r>
              <a:rPr lang="en-US" sz="1800" i="1" dirty="0">
                <a:solidFill>
                  <a:srgbClr val="00B050"/>
                </a:solidFill>
              </a:rPr>
              <a:t>and motion:  Australia ACMA’s consultation on spectrum </a:t>
            </a:r>
            <a:r>
              <a:rPr lang="en-US" sz="1800" i="1" dirty="0" smtClean="0">
                <a:solidFill>
                  <a:srgbClr val="00B050"/>
                </a:solidFill>
              </a:rPr>
              <a:t>outlook</a:t>
            </a:r>
          </a:p>
          <a:p>
            <a:pPr marL="230188" marR="117475" indent="-230188" algn="just">
              <a:buFont typeface="Times New Roman" pitchFamily="16" charset="0"/>
              <a:buChar char="•"/>
              <a:tabLst>
                <a:tab pos="230188" algn="l"/>
              </a:tabLst>
            </a:pPr>
            <a:r>
              <a:rPr lang="en-US" sz="1800" spc="-5" dirty="0" smtClean="0">
                <a:cs typeface="Arial"/>
              </a:rPr>
              <a:t>Status </a:t>
            </a:r>
            <a:r>
              <a:rPr lang="en-US" sz="1800" spc="-5" dirty="0">
                <a:cs typeface="Arial"/>
              </a:rPr>
              <a:t>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in the next 8 days</a:t>
            </a:r>
          </a:p>
          <a:p>
            <a:pPr marL="230188" marR="117475" indent="-230188" algn="just">
              <a:buFont typeface="Times New Roman" pitchFamily="16" charset="0"/>
              <a:buChar char="•"/>
              <a:tabLst>
                <a:tab pos="230188" algn="l"/>
              </a:tabLst>
            </a:pPr>
            <a:r>
              <a:rPr lang="en-US" sz="1800" spc="-5" dirty="0">
                <a:cs typeface="Arial"/>
              </a:rPr>
              <a:t>Reminder:  Meeting and hotel reservation for the </a:t>
            </a:r>
            <a:r>
              <a:rPr lang="en-US" sz="1800" spc="-5" dirty="0" smtClean="0">
                <a:cs typeface="Arial"/>
              </a:rPr>
              <a:t>2023 May interim</a:t>
            </a:r>
            <a:endParaRPr lang="en-US" sz="1800" spc="-5" dirty="0">
              <a:cs typeface="Arial"/>
            </a:endParaRP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71694</TotalTime>
  <Words>1815</Words>
  <Application>Microsoft Office PowerPoint</Application>
  <PresentationFormat>Widescreen</PresentationFormat>
  <Paragraphs>356</Paragraphs>
  <Slides>19</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Australia ACMA’s consultation on spectrum outlook (1)</vt:lpstr>
      <vt:lpstr>Australia ACMA’s consultation on spectrum outlook (2)</vt:lpstr>
      <vt:lpstr>Status of ongoing consultations</vt:lpstr>
      <vt:lpstr>General discussion items (1)</vt:lpstr>
      <vt:lpstr>General discussion items (2)</vt:lpstr>
      <vt:lpstr>Meeting schedule in the next 8 days</vt:lpstr>
      <vt:lpstr>Meeting and hotel reservation for the 2023 May interim</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18-23/0042r2</dc:title>
  <dc:creator/>
  <cp:keywords>13 April 2023</cp:keywords>
  <cp:lastModifiedBy>Edward Au</cp:lastModifiedBy>
  <cp:revision>5309</cp:revision>
  <cp:lastPrinted>1601-01-01T00:00:00Z</cp:lastPrinted>
  <dcterms:created xsi:type="dcterms:W3CDTF">2016-03-03T14:54:45Z</dcterms:created>
  <dcterms:modified xsi:type="dcterms:W3CDTF">2023-04-13T20:00:44Z</dcterms:modified>
  <cp:category>IEEE 802.18 RR-TAG agenda</cp:category>
</cp:coreProperties>
</file>