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2"/>
  </p:notesMasterIdLst>
  <p:handoutMasterIdLst>
    <p:handoutMasterId r:id="rId23"/>
  </p:handoutMasterIdLst>
  <p:sldIdLst>
    <p:sldId id="256" r:id="rId2"/>
    <p:sldId id="876" r:id="rId3"/>
    <p:sldId id="857" r:id="rId4"/>
    <p:sldId id="908" r:id="rId5"/>
    <p:sldId id="604" r:id="rId6"/>
    <p:sldId id="624" r:id="rId7"/>
    <p:sldId id="605" r:id="rId8"/>
    <p:sldId id="843" r:id="rId9"/>
    <p:sldId id="866" r:id="rId10"/>
    <p:sldId id="845" r:id="rId11"/>
    <p:sldId id="912" r:id="rId12"/>
    <p:sldId id="913" r:id="rId13"/>
    <p:sldId id="877" r:id="rId14"/>
    <p:sldId id="914" r:id="rId15"/>
    <p:sldId id="882" r:id="rId16"/>
    <p:sldId id="901" r:id="rId17"/>
    <p:sldId id="898" r:id="rId18"/>
    <p:sldId id="905" r:id="rId19"/>
    <p:sldId id="856" r:id="rId20"/>
    <p:sldId id="864"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419" autoAdjust="0"/>
    <p:restoredTop sz="95405" autoAdjust="0"/>
  </p:normalViewPr>
  <p:slideViewPr>
    <p:cSldViewPr>
      <p:cViewPr varScale="1">
        <p:scale>
          <a:sx n="82" d="100"/>
          <a:sy n="82" d="100"/>
        </p:scale>
        <p:origin x="994" y="58"/>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00" d="100"/>
        <a:sy n="100" d="100"/>
      </p:scale>
      <p:origin x="0" y="-2035"/>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4/7/2023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5921444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8944978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41161728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0529919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7571801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11188968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April 2023</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April 2023</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April 2023</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802.18-23/0039r1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oleObject1.bin"/><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3/18-23-0040-00-0000-weekly-teleconference-minutes-30-march-2023.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hyperlink" Target="https://ntia.gov/issues/national-spectrum-strategy/request-comments"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cn/23/18-23-0041-02-0000-draft-response-to-ntia-s-consultation-on-the-development-of-a-national-spectrum-strategy.doc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cn/23/18-23-0041-03-0000-draft-response-to-ntia-s-consultation-on-the-development-of-a-national-spectrum-strategy.doc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8" Type="http://schemas.openxmlformats.org/officeDocument/2006/relationships/hyperlink" Target="https://digital-strategy.ec.europa.eu/en/consultations/future-electronic-communications-sector-and-its-infrastructure" TargetMode="External"/><Relationship Id="rId3" Type="http://schemas.openxmlformats.org/officeDocument/2006/relationships/hyperlink" Target="https://mentor.ieee.org/802.18/dcn/22/18-22-0035-66-0000-status-of-ongoing-consultations-and-tag-documents-for-approval.docx" TargetMode="External"/><Relationship Id="rId7" Type="http://schemas.openxmlformats.org/officeDocument/2006/relationships/hyperlink" Target="https://www.rabc-cccr.ca/ised-radio-standards-specification-rss-247-issue-3-february-2023-digital-transmission-systems-dtss-frequency-hopping-systems-fhss-and-licence-exempt-local-area-network-le-lan-devic/"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www.acma.gov.au/consultations/2023-03/draft-five-year-spectrum-outlook-2023-28" TargetMode="External"/><Relationship Id="rId5" Type="http://schemas.openxmlformats.org/officeDocument/2006/relationships/hyperlink" Target="https://www.cept.org/files/9522/Draft%20CEPT%20Report%2084.docx" TargetMode="External"/><Relationship Id="rId10" Type="http://schemas.openxmlformats.org/officeDocument/2006/relationships/image" Target="../media/image2.png"/><Relationship Id="rId4" Type="http://schemas.openxmlformats.org/officeDocument/2006/relationships/hyperlink" Target="https://ntia.gov/issues/national-spectrum-strategy/request-comments" TargetMode="External"/><Relationship Id="rId9" Type="http://schemas.openxmlformats.org/officeDocument/2006/relationships/hyperlink" Target="https://www.msit.go.kr/bbs/view.do?sCode=user&amp;mId=109&amp;mPid=103&amp;pageIndex=&amp;bbsSeqNo=84&amp;nttSeqNo=3179557&amp;searchOpt=ALL&amp;searchTxt="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acma.gov.au/consultations/2023-03/draft-five-year-spectrum-outlook-2023-28"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hyperlink" Target="https://www.fcc.gov/news-events/events/2023/04/april-2023-open-commission-meeting"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www.fcc.gov/document/promoting-efficient-use-spectrum-opportunities-new-services" TargetMode="External"/><Relationship Id="rId4" Type="http://schemas.openxmlformats.org/officeDocument/2006/relationships/hyperlink" Target="https://docs.fcc.gov/public/attachments/DOC-392160A1.pdf"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acma.gov.au/sites/default/files/2023-03/Terahertz%20use-cases%20and%20regulatory%20models_information%20paper.docx"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soumu.go.jp/main_content/000871212.pdf"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hyperlink" Target="https://calendar.google.com/calendar/u/0/embed?src=c2gedttabtbj4bps23j4847004@group.calendar.google.com&amp;ctz=America/New_York" TargetMode="External"/><Relationship Id="rId4" Type="http://schemas.openxmlformats.org/officeDocument/2006/relationships/hyperlink" Target="https://mentor.ieee.org/802.18/documents?is_dcn=38&amp;is_group=0000&amp;is_year=2016"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eb.cvent.com/event/c8c74da9-42ef-4650-bbf6-d33d40c6bedc/summary"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book.passkey.com/event/50361706/owner/198/home"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_Voters.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mentor.ieee.org/802-ec/documents?is_dcn=207&amp;is_year=2021"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smtClean="0"/>
              <a:t>April 2023</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6 April 2023</a:t>
            </a:r>
            <a:endParaRPr lang="en-GB" sz="2000" b="0" dirty="0"/>
          </a:p>
        </p:txBody>
      </p:sp>
      <p:pic>
        <p:nvPicPr>
          <p:cNvPr id="10" name="Picture 9"/>
          <p:cNvPicPr>
            <a:picLocks noChangeAspect="1"/>
          </p:cNvPicPr>
          <p:nvPr/>
        </p:nvPicPr>
        <p:blipFill>
          <a:blip r:embed="rId4"/>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12" name="Object 11"/>
          <p:cNvGraphicFramePr>
            <a:graphicFrameLocks noChangeAspect="1"/>
          </p:cNvGraphicFramePr>
          <p:nvPr>
            <p:extLst>
              <p:ext uri="{D42A27DB-BD31-4B8C-83A1-F6EECF244321}">
                <p14:modId xmlns:p14="http://schemas.microsoft.com/office/powerpoint/2010/main" val="1695817213"/>
              </p:ext>
            </p:extLst>
          </p:nvPr>
        </p:nvGraphicFramePr>
        <p:xfrm>
          <a:off x="2971801" y="4191000"/>
          <a:ext cx="8686799" cy="5181600"/>
        </p:xfrm>
        <a:graphic>
          <a:graphicData uri="http://schemas.openxmlformats.org/presentationml/2006/ole">
            <mc:AlternateContent xmlns:mc="http://schemas.openxmlformats.org/markup-compatibility/2006">
              <mc:Choice xmlns:v="urn:schemas-microsoft-com:vml" Requires="v">
                <p:oleObj spid="_x0000_s1150" name="Document" r:id="rId5" imgW="8284803" imgH="4499241" progId="Word.Document.8">
                  <p:embed/>
                </p:oleObj>
              </mc:Choice>
              <mc:Fallback>
                <p:oleObj name="Document" r:id="rId5" imgW="8284803" imgH="4499241" progId="Word.Document.8">
                  <p:embed/>
                  <p:pic>
                    <p:nvPicPr>
                      <p:cNvPr id="0" name=""/>
                      <p:cNvPicPr>
                        <a:picLocks noChangeAspect="1" noChangeArrowheads="1"/>
                      </p:cNvPicPr>
                      <p:nvPr/>
                    </p:nvPicPr>
                    <p:blipFill>
                      <a:blip r:embed="rId6"/>
                      <a:srcRect/>
                      <a:stretch>
                        <a:fillRect/>
                      </a:stretch>
                    </p:blipFill>
                    <p:spPr bwMode="auto">
                      <a:xfrm>
                        <a:off x="2971801" y="4191000"/>
                        <a:ext cx="8686799" cy="5181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April </a:t>
            </a:r>
            <a:r>
              <a:rPr lang="en-US" dirty="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(Internal):  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Stuart Kerry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Hassan </a:t>
            </a:r>
            <a:r>
              <a:rPr lang="en-US" sz="1600" spc="-5" dirty="0" err="1" smtClean="0">
                <a:latin typeface="+mj-lt"/>
                <a:cs typeface="Arial"/>
              </a:rPr>
              <a:t>Yaghoobi</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(Internal):  To approve the weekly meeting minutes of the </a:t>
            </a:r>
            <a:r>
              <a:rPr lang="en-US" sz="1800" spc="-5" dirty="0" smtClean="0">
                <a:latin typeface="+mj-lt"/>
                <a:cs typeface="Arial"/>
              </a:rPr>
              <a:t>30 March 2023 </a:t>
            </a:r>
            <a:r>
              <a:rPr lang="en-US" sz="1800" spc="-5" dirty="0">
                <a:latin typeface="+mj-lt"/>
                <a:cs typeface="Arial"/>
              </a:rPr>
              <a:t>RR-TAG call as shown in the document </a:t>
            </a:r>
            <a:r>
              <a:rPr lang="en-US" sz="1800" spc="-5" dirty="0" smtClean="0">
                <a:solidFill>
                  <a:srgbClr val="FF0000"/>
                </a:solidFill>
                <a:latin typeface="+mj-lt"/>
                <a:cs typeface="Arial"/>
                <a:hlinkClick r:id="rId3"/>
              </a:rPr>
              <a:t>18-23/0040r0</a:t>
            </a:r>
            <a:r>
              <a:rPr lang="en-US" sz="1800" spc="-5" dirty="0" smtClean="0">
                <a:latin typeface="+mj-lt"/>
                <a:cs typeface="Arial"/>
              </a:rPr>
              <a:t>, </a:t>
            </a:r>
            <a:r>
              <a:rPr lang="en-US" sz="1800" spc="-5" dirty="0">
                <a:latin typeface="+mj-lt"/>
                <a:cs typeface="Arial"/>
              </a:rPr>
              <a:t>with editorial privilege for the 802.18 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Mike Lynch</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Al </a:t>
            </a:r>
            <a:r>
              <a:rPr lang="en-US" sz="1600" spc="-5" dirty="0" err="1" smtClean="0">
                <a:latin typeface="+mj-lt"/>
                <a:cs typeface="Arial"/>
              </a:rPr>
              <a:t>Petrick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t>
            </a:r>
            <a:r>
              <a:rPr lang="en-US" sz="1600" spc="-5" dirty="0">
                <a:cs typeface="Arial"/>
              </a:rPr>
              <a:t>Approved with unanimous consent</a:t>
            </a: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US NTIA’s consultation on national spectrum strategy (1)</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GB" sz="1800" dirty="0" smtClean="0"/>
              <a:t>Consultation: </a:t>
            </a:r>
            <a:r>
              <a:rPr lang="en-US" sz="1800" spc="-5" dirty="0" smtClean="0">
                <a:solidFill>
                  <a:schemeClr val="tx1"/>
                </a:solidFill>
                <a:cs typeface="Arial"/>
              </a:rPr>
              <a:t>Development of a National Spectrum Strategy (Docket no. 230308-0068)</a:t>
            </a:r>
            <a:endParaRPr lang="en-US" sz="1800" spc="-5" dirty="0">
              <a:cs typeface="Arial"/>
            </a:endParaRPr>
          </a:p>
          <a:p>
            <a:pPr marL="630238" marR="117475" lvl="1" indent="-230188" algn="just">
              <a:buChar char="•"/>
              <a:tabLst>
                <a:tab pos="230188" algn="l"/>
              </a:tabLst>
            </a:pPr>
            <a:r>
              <a:rPr lang="en-US" sz="1600" spc="-5" dirty="0">
                <a:cs typeface="Arial"/>
              </a:rPr>
              <a:t>Publication date:  </a:t>
            </a:r>
            <a:r>
              <a:rPr lang="en-US" sz="1600" spc="-5" dirty="0" smtClean="0">
                <a:cs typeface="Arial"/>
              </a:rPr>
              <a:t>16 March 2023</a:t>
            </a:r>
            <a:endParaRPr lang="en-US" sz="1600" spc="-5" dirty="0">
              <a:cs typeface="Arial"/>
            </a:endParaRPr>
          </a:p>
          <a:p>
            <a:pPr marL="630238" marR="117475" lvl="1" indent="-230188" algn="just">
              <a:buChar char="•"/>
              <a:tabLst>
                <a:tab pos="230188" algn="l"/>
              </a:tabLst>
            </a:pPr>
            <a:r>
              <a:rPr lang="en-US" sz="1600" spc="-5" dirty="0">
                <a:cs typeface="Arial"/>
              </a:rPr>
              <a:t>Closing date for response:  </a:t>
            </a:r>
            <a:r>
              <a:rPr lang="en-US" sz="1600" spc="-5" dirty="0" smtClean="0">
                <a:cs typeface="Arial"/>
              </a:rPr>
              <a:t>17 April 2023</a:t>
            </a:r>
          </a:p>
          <a:p>
            <a:pPr marL="1030288" marR="117475" lvl="2" indent="-230188" algn="just">
              <a:buFont typeface="Times New Roman" pitchFamily="16" charset="0"/>
              <a:buChar char="•"/>
              <a:tabLst>
                <a:tab pos="230188" algn="l"/>
              </a:tabLst>
            </a:pPr>
            <a:r>
              <a:rPr lang="en-US" sz="1400" spc="-5" dirty="0">
                <a:solidFill>
                  <a:srgbClr val="FF0000"/>
                </a:solidFill>
                <a:cs typeface="Arial"/>
              </a:rPr>
              <a:t>Internal 802.18 deadline to allow for 10 day EC ballot:  </a:t>
            </a:r>
            <a:r>
              <a:rPr lang="en-US" sz="1400" spc="-5" dirty="0" smtClean="0">
                <a:solidFill>
                  <a:srgbClr val="FF0000"/>
                </a:solidFill>
                <a:cs typeface="Arial"/>
              </a:rPr>
              <a:t>4 April 2023</a:t>
            </a:r>
            <a:endParaRPr lang="en-US" sz="1400" spc="-5" dirty="0">
              <a:cs typeface="Arial"/>
            </a:endParaRPr>
          </a:p>
          <a:p>
            <a:pPr marL="230188" marR="117475" indent="-230188" algn="just">
              <a:spcBef>
                <a:spcPts val="1800"/>
              </a:spcBef>
              <a:buChar char="•"/>
              <a:tabLst>
                <a:tab pos="230188" algn="l"/>
              </a:tabLst>
            </a:pPr>
            <a:r>
              <a:rPr lang="en-US" sz="1800" spc="-5" dirty="0">
                <a:cs typeface="Arial"/>
              </a:rPr>
              <a:t>For details, please visit</a:t>
            </a:r>
          </a:p>
          <a:p>
            <a:pPr marL="630238" marR="117475" lvl="1" indent="-230188" algn="just">
              <a:buChar char="•"/>
              <a:tabLst>
                <a:tab pos="230188" algn="l"/>
              </a:tabLst>
            </a:pPr>
            <a:r>
              <a:rPr lang="en-US" sz="1600" spc="-5" dirty="0" smtClean="0">
                <a:cs typeface="Arial"/>
                <a:hlinkClick r:id="rId3"/>
              </a:rPr>
              <a:t>https</a:t>
            </a:r>
            <a:r>
              <a:rPr lang="en-US" sz="1600" spc="-5" dirty="0">
                <a:cs typeface="Arial"/>
                <a:hlinkClick r:id="rId3"/>
              </a:rPr>
              <a:t>://</a:t>
            </a:r>
            <a:r>
              <a:rPr lang="en-US" sz="1600" spc="-5" dirty="0" smtClean="0">
                <a:cs typeface="Arial"/>
                <a:hlinkClick r:id="rId3"/>
              </a:rPr>
              <a:t>ntia.gov/issues/national-spectrum-strategy/request-comments</a:t>
            </a:r>
            <a:r>
              <a:rPr lang="en-US" sz="1600" spc="-5" dirty="0" smtClean="0">
                <a:cs typeface="Arial"/>
              </a:rPr>
              <a:t> </a:t>
            </a:r>
          </a:p>
          <a:p>
            <a:pPr marL="230188" marR="117475" indent="-230188" algn="just">
              <a:spcBef>
                <a:spcPts val="1800"/>
              </a:spcBef>
              <a:buChar char="•"/>
              <a:tabLst>
                <a:tab pos="230188" algn="l"/>
              </a:tabLst>
            </a:pPr>
            <a:r>
              <a:rPr lang="en-US" sz="1800" spc="-5" dirty="0" smtClean="0">
                <a:cs typeface="Arial"/>
              </a:rPr>
              <a:t>Draft submission</a:t>
            </a:r>
            <a:r>
              <a:rPr lang="en-US" sz="1800" dirty="0" smtClean="0"/>
              <a:t>:</a:t>
            </a:r>
            <a:endParaRPr lang="en-US" sz="1800" spc="-5" dirty="0" smtClean="0">
              <a:cs typeface="Arial"/>
            </a:endParaRPr>
          </a:p>
          <a:p>
            <a:pPr marL="630238" marR="117475" lvl="1" indent="-230188" algn="just">
              <a:buChar char="•"/>
              <a:tabLst>
                <a:tab pos="230188" algn="l"/>
              </a:tabLst>
            </a:pPr>
            <a:r>
              <a:rPr lang="en-US" sz="1600" dirty="0" smtClean="0">
                <a:hlinkClick r:id="rId4"/>
              </a:rPr>
              <a:t>18-23/0041r2</a:t>
            </a:r>
            <a:endParaRPr lang="en-US" sz="1600" spc="-5" dirty="0">
              <a:cs typeface="Arial"/>
            </a:endParaRPr>
          </a:p>
          <a:p>
            <a:pPr marL="630238" marR="117475" lvl="1" indent="-230188" algn="just">
              <a:buChar char="•"/>
              <a:tabLst>
                <a:tab pos="230188" algn="l"/>
              </a:tabLst>
            </a:pPr>
            <a:endParaRPr lang="en-US" sz="1600" spc="-5" dirty="0">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April </a:t>
            </a:r>
            <a:r>
              <a:rPr lang="en-US" dirty="0"/>
              <a:t>2023</a:t>
            </a:r>
            <a:endParaRPr lang="en-GB" dirty="0"/>
          </a:p>
        </p:txBody>
      </p:sp>
    </p:spTree>
    <p:extLst>
      <p:ext uri="{BB962C8B-B14F-4D97-AF65-F5344CB8AC3E}">
        <p14:creationId xmlns:p14="http://schemas.microsoft.com/office/powerpoint/2010/main" val="22053304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a:t>
            </a:r>
            <a:r>
              <a:rPr lang="en-US" sz="1800" spc="-5" dirty="0" smtClean="0">
                <a:latin typeface="+mj-lt"/>
                <a:cs typeface="Arial"/>
              </a:rPr>
              <a:t>#3 (External):  </a:t>
            </a:r>
            <a:r>
              <a:rPr lang="en-US" sz="1800" spc="-5" dirty="0">
                <a:latin typeface="+mj-lt"/>
                <a:cs typeface="Arial"/>
              </a:rPr>
              <a:t>Move to approve document </a:t>
            </a:r>
            <a:r>
              <a:rPr lang="en-US" sz="1800" spc="-5" dirty="0" smtClean="0">
                <a:solidFill>
                  <a:srgbClr val="3333CC"/>
                </a:solidFill>
                <a:latin typeface="+mj-lt"/>
                <a:cs typeface="Arial"/>
                <a:hlinkClick r:id="rId3"/>
              </a:rPr>
              <a:t>18-23/0041r3</a:t>
            </a:r>
            <a:r>
              <a:rPr lang="en-US" sz="1800" spc="-5" dirty="0" smtClean="0">
                <a:solidFill>
                  <a:srgbClr val="3333CC"/>
                </a:solidFill>
                <a:latin typeface="+mj-lt"/>
                <a:cs typeface="Arial"/>
              </a:rPr>
              <a:t> </a:t>
            </a:r>
            <a:r>
              <a:rPr lang="en-US" sz="1800" spc="-5" dirty="0" smtClean="0">
                <a:latin typeface="+mj-lt"/>
                <a:cs typeface="Arial"/>
              </a:rPr>
              <a:t>in </a:t>
            </a:r>
            <a:r>
              <a:rPr lang="en-US" sz="1800" spc="-5" dirty="0">
                <a:latin typeface="+mj-lt"/>
                <a:cs typeface="Arial"/>
              </a:rPr>
              <a:t>response to </a:t>
            </a:r>
            <a:r>
              <a:rPr lang="en-US" sz="1800" spc="-5" dirty="0" smtClean="0">
                <a:latin typeface="+mj-lt"/>
                <a:cs typeface="Arial"/>
              </a:rPr>
              <a:t>the US NTIA’s </a:t>
            </a:r>
            <a:r>
              <a:rPr lang="en-US" sz="1800" spc="-5" dirty="0" smtClean="0">
                <a:solidFill>
                  <a:schemeClr val="tx1"/>
                </a:solidFill>
                <a:cs typeface="Arial"/>
              </a:rPr>
              <a:t>consultation “Development of a National Spectrum Strategy” </a:t>
            </a:r>
            <a:r>
              <a:rPr lang="en-US" sz="1800" spc="-5" dirty="0" smtClean="0">
                <a:latin typeface="+mj-lt"/>
                <a:cs typeface="Arial"/>
              </a:rPr>
              <a:t>for </a:t>
            </a:r>
            <a:r>
              <a:rPr lang="en-US" sz="1800" spc="-5" dirty="0">
                <a:latin typeface="+mj-lt"/>
                <a:cs typeface="Arial"/>
              </a:rPr>
              <a:t>review and approval by the IEEE </a:t>
            </a:r>
            <a:r>
              <a:rPr lang="en-US" sz="1800" spc="-5" dirty="0" smtClean="0">
                <a:latin typeface="+mj-lt"/>
                <a:cs typeface="Arial"/>
              </a:rPr>
              <a:t>802 LMSC for </a:t>
            </a:r>
            <a:r>
              <a:rPr lang="en-US" sz="1800" spc="-5" dirty="0">
                <a:latin typeface="+mj-lt"/>
                <a:cs typeface="Arial"/>
              </a:rPr>
              <a:t>submission to </a:t>
            </a:r>
            <a:r>
              <a:rPr lang="en-US" sz="1800" spc="-5" dirty="0" smtClean="0">
                <a:latin typeface="+mj-lt"/>
                <a:cs typeface="Arial"/>
              </a:rPr>
              <a:t>the US NTIA by </a:t>
            </a:r>
            <a:r>
              <a:rPr lang="en-US" sz="1800" spc="-5" dirty="0">
                <a:latin typeface="+mj-lt"/>
                <a:cs typeface="Arial"/>
              </a:rPr>
              <a:t>the response deadline. </a:t>
            </a:r>
            <a:r>
              <a:rPr lang="en-US" sz="1800" spc="-5" dirty="0" smtClean="0">
                <a:latin typeface="+mj-lt"/>
                <a:cs typeface="Arial"/>
              </a:rPr>
              <a:t>The </a:t>
            </a:r>
            <a:r>
              <a:rPr lang="en-US" sz="1800" spc="-5" dirty="0">
                <a:latin typeface="+mj-lt"/>
                <a:cs typeface="Arial"/>
              </a:rPr>
              <a:t>IEEE 802.18 Chair is authorized to make editorial changes as necessary</a:t>
            </a:r>
            <a:r>
              <a:rPr lang="en-US" sz="18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Stuart Kerry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Mike Lynch</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To consult experts on the range 7125 MHz to 7250 MHz</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Attendees</a:t>
            </a:r>
            <a:r>
              <a:rPr lang="en-US" sz="1600" spc="-5" dirty="0" smtClean="0">
                <a:latin typeface="+mj-lt"/>
                <a:cs typeface="Arial"/>
              </a:rPr>
              <a:t>:  17</a:t>
            </a:r>
            <a:endParaRPr lang="en-US" sz="1600" spc="-5" dirty="0">
              <a:solidFill>
                <a:srgbClr val="FF0000"/>
              </a:solidFill>
              <a:latin typeface="+mj-lt"/>
              <a:cs typeface="Arial"/>
            </a:endParaRPr>
          </a:p>
          <a:p>
            <a:pPr marL="630238" marR="117475" lvl="1" indent="-230188" algn="just">
              <a:buChar char="•"/>
              <a:tabLst>
                <a:tab pos="230188" algn="l"/>
              </a:tabLst>
            </a:pPr>
            <a:r>
              <a:rPr lang="en-US" sz="1600" spc="-5" dirty="0">
                <a:latin typeface="+mj-lt"/>
                <a:cs typeface="Arial"/>
              </a:rPr>
              <a:t>Voters (present</a:t>
            </a:r>
            <a:r>
              <a:rPr lang="en-US" sz="1600" spc="-5" dirty="0" smtClean="0">
                <a:latin typeface="+mj-lt"/>
                <a:cs typeface="Arial"/>
              </a:rPr>
              <a:t>):  16</a:t>
            </a:r>
          </a:p>
          <a:p>
            <a:pPr marL="630238" marR="117475" lvl="1" indent="-230188" algn="just">
              <a:buFont typeface="Times New Roman" pitchFamily="16" charset="0"/>
              <a:buChar char="•"/>
              <a:tabLst>
                <a:tab pos="230188" algn="l"/>
              </a:tabLst>
            </a:pPr>
            <a:r>
              <a:rPr lang="en-US" sz="1600" spc="-5" dirty="0" smtClean="0">
                <a:latin typeface="+mj-lt"/>
                <a:cs typeface="Arial"/>
              </a:rPr>
              <a:t>Result:  Approved (12 Yes, 0 No, 3 Abstain)</a:t>
            </a:r>
          </a:p>
          <a:p>
            <a:pPr marL="630238" marR="117475" lvl="1" indent="-230188" algn="just">
              <a:buFont typeface="Times New Roman" pitchFamily="16" charset="0"/>
              <a:buChar char="•"/>
              <a:tabLst>
                <a:tab pos="230188" algn="l"/>
              </a:tabLst>
            </a:pPr>
            <a:r>
              <a:rPr lang="en-US" sz="1600" spc="-5" dirty="0" smtClean="0">
                <a:latin typeface="+mj-lt"/>
                <a:cs typeface="Arial"/>
              </a:rPr>
              <a:t>NOTE:  Chair did not vote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April 2023</a:t>
            </a:r>
            <a:endParaRPr lang="en-GB" dirty="0"/>
          </a:p>
        </p:txBody>
      </p:sp>
      <p:sp>
        <p:nvSpPr>
          <p:cNvPr id="11"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US NTIA’s consultation on national spectrum strategy (2)</a:t>
            </a:r>
            <a:endParaRPr lang="en-US" sz="2800" dirty="0">
              <a:solidFill>
                <a:srgbClr val="0070C0"/>
              </a:solidFill>
            </a:endParaRPr>
          </a:p>
        </p:txBody>
      </p:sp>
    </p:spTree>
    <p:extLst>
      <p:ext uri="{BB962C8B-B14F-4D97-AF65-F5344CB8AC3E}">
        <p14:creationId xmlns:p14="http://schemas.microsoft.com/office/powerpoint/2010/main" val="35974184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972800"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18-22/0035r66</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rgbClr val="FF0000"/>
                </a:solidFill>
                <a:cs typeface="Arial"/>
              </a:rPr>
              <a:t>3pm </a:t>
            </a:r>
            <a:r>
              <a:rPr lang="en-US" sz="1600" spc="-5" dirty="0">
                <a:solidFill>
                  <a:srgbClr val="FF0000"/>
                </a:solidFill>
                <a:cs typeface="Arial"/>
              </a:rPr>
              <a:t>ET, </a:t>
            </a:r>
            <a:r>
              <a:rPr lang="en-US" sz="1600" spc="-5" dirty="0" smtClean="0">
                <a:solidFill>
                  <a:srgbClr val="FF0000"/>
                </a:solidFill>
                <a:cs typeface="Arial"/>
              </a:rPr>
              <a:t>6 </a:t>
            </a:r>
            <a:r>
              <a:rPr lang="en-US" sz="1600" spc="-5" dirty="0">
                <a:solidFill>
                  <a:srgbClr val="FF0000"/>
                </a:solidFill>
                <a:cs typeface="Arial"/>
              </a:rPr>
              <a:t>April 2023:</a:t>
            </a:r>
          </a:p>
          <a:p>
            <a:pPr marL="1030288" marR="117475" lvl="2" indent="-230188" algn="just">
              <a:spcBef>
                <a:spcPts val="600"/>
              </a:spcBef>
              <a:buFont typeface="Times New Roman" pitchFamily="16" charset="0"/>
              <a:buChar char="•"/>
              <a:tabLst>
                <a:tab pos="230188" algn="l"/>
              </a:tabLst>
            </a:pPr>
            <a:r>
              <a:rPr lang="en-US" sz="1400" spc="-5" dirty="0" smtClean="0">
                <a:solidFill>
                  <a:srgbClr val="FF0000"/>
                </a:solidFill>
                <a:cs typeface="Arial"/>
              </a:rPr>
              <a:t>US NTIA:  </a:t>
            </a:r>
            <a:r>
              <a:rPr lang="en-GB" sz="1400" u="sng" dirty="0">
                <a:solidFill>
                  <a:srgbClr val="FF0000"/>
                </a:solidFill>
                <a:hlinkClick r:id="rId4"/>
              </a:rPr>
              <a:t>Development of a National Spectrum Strategy [Docket Number: 230308–0068]</a:t>
            </a:r>
            <a:endParaRPr lang="en-US" sz="1400" spc="-5" dirty="0" smtClean="0">
              <a:solidFill>
                <a:srgbClr val="FF0000"/>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rgbClr val="FF0000"/>
                </a:solidFill>
                <a:cs typeface="Arial"/>
              </a:rPr>
              <a:t>CEPT </a:t>
            </a:r>
            <a:r>
              <a:rPr lang="en-US" sz="1400" spc="-5" dirty="0">
                <a:solidFill>
                  <a:srgbClr val="FF0000"/>
                </a:solidFill>
                <a:cs typeface="Arial"/>
              </a:rPr>
              <a:t>ECC:  </a:t>
            </a:r>
            <a:r>
              <a:rPr lang="en-US" sz="1400" spc="-5" dirty="0">
                <a:solidFill>
                  <a:srgbClr val="FF0000"/>
                </a:solidFill>
                <a:cs typeface="Arial"/>
                <a:hlinkClick r:id="rId5"/>
              </a:rPr>
              <a:t>CEPT Draft Report 84 (</a:t>
            </a:r>
            <a:r>
              <a:rPr lang="en-GB" sz="1400" dirty="0">
                <a:solidFill>
                  <a:srgbClr val="FF0000"/>
                </a:solidFill>
                <a:hlinkClick r:id="rId5"/>
              </a:rPr>
              <a:t>Report from CEPT to the European Commission in response to the Permanent Mandate on UWB</a:t>
            </a:r>
            <a:r>
              <a:rPr lang="en-US" sz="1400" dirty="0">
                <a:solidFill>
                  <a:srgbClr val="FF0000"/>
                </a:solidFill>
                <a:hlinkClick r:id="rId5"/>
              </a:rPr>
              <a:t>)</a:t>
            </a:r>
            <a:endParaRPr lang="en-US" sz="1400" spc="-5" dirty="0">
              <a:solidFill>
                <a:srgbClr val="FF0000"/>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a:t>
            </a:r>
            <a:r>
              <a:rPr lang="en-US" sz="1600" spc="-5">
                <a:solidFill>
                  <a:schemeClr val="tx1"/>
                </a:solidFill>
                <a:cs typeface="Arial"/>
              </a:rPr>
              <a:t>, </a:t>
            </a:r>
            <a:r>
              <a:rPr lang="en-US" sz="1600" spc="-5" smtClean="0">
                <a:solidFill>
                  <a:schemeClr val="tx1"/>
                </a:solidFill>
                <a:cs typeface="Arial"/>
              </a:rPr>
              <a:t>13 </a:t>
            </a:r>
            <a:r>
              <a:rPr lang="en-US" sz="1600" spc="-5" dirty="0">
                <a:solidFill>
                  <a:schemeClr val="tx1"/>
                </a:solidFill>
                <a:cs typeface="Arial"/>
              </a:rPr>
              <a:t>April 2023:</a:t>
            </a: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Australia ACMA:  </a:t>
            </a:r>
            <a:r>
              <a:rPr lang="en-US" sz="1400" spc="-5" dirty="0" smtClean="0">
                <a:solidFill>
                  <a:schemeClr val="tx1"/>
                </a:solidFill>
                <a:cs typeface="Arial"/>
                <a:hlinkClick r:id="rId6"/>
              </a:rPr>
              <a:t>Draft Five-year spectrum outlook 2023-28</a:t>
            </a: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20 April 2023:</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Canada RABC:  </a:t>
            </a:r>
            <a:r>
              <a:rPr lang="en-US" sz="1400" spc="-5" dirty="0">
                <a:solidFill>
                  <a:schemeClr val="tx1"/>
                </a:solidFill>
                <a:cs typeface="Arial"/>
                <a:hlinkClick r:id="rId7"/>
              </a:rPr>
              <a:t>RSS-247 Issue 3 – DTS FHS and LE-LAN – Draft for </a:t>
            </a:r>
            <a:r>
              <a:rPr lang="en-US" sz="1400" spc="-5" dirty="0" smtClean="0">
                <a:solidFill>
                  <a:schemeClr val="tx1"/>
                </a:solidFill>
                <a:cs typeface="Arial"/>
                <a:hlinkClick r:id="rId7"/>
              </a:rPr>
              <a:t>consultation</a:t>
            </a:r>
            <a:endParaRPr lang="en-US" sz="1400" dirty="0">
              <a:solidFill>
                <a:schemeClr val="tx1"/>
              </a:solidFil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4 May 2023:</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European Commission:  </a:t>
            </a:r>
            <a:r>
              <a:rPr lang="en-GB" sz="1400" u="sng" dirty="0">
                <a:hlinkClick r:id="rId8"/>
              </a:rPr>
              <a:t>The future of the electronic communications sector and its infrastructure</a:t>
            </a:r>
            <a:endParaRPr lang="en-US" sz="1400" dirty="0"/>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10:30m </a:t>
            </a:r>
            <a:r>
              <a:rPr lang="en-US" sz="1600" spc="-5" dirty="0">
                <a:solidFill>
                  <a:schemeClr val="tx1"/>
                </a:solidFill>
                <a:cs typeface="Arial"/>
              </a:rPr>
              <a:t>ET, </a:t>
            </a:r>
            <a:r>
              <a:rPr lang="en-US" sz="1600" spc="-5" dirty="0" smtClean="0">
                <a:solidFill>
                  <a:schemeClr val="tx1"/>
                </a:solidFill>
                <a:cs typeface="Arial"/>
              </a:rPr>
              <a:t>9 </a:t>
            </a:r>
            <a:r>
              <a:rPr lang="en-US" sz="1600" spc="-5" dirty="0">
                <a:solidFill>
                  <a:schemeClr val="tx1"/>
                </a:solidFill>
                <a:cs typeface="Arial"/>
              </a:rPr>
              <a:t>May 2023:</a:t>
            </a: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Korea MSIT: </a:t>
            </a:r>
            <a:r>
              <a:rPr lang="en-GB" sz="1400" u="sng" dirty="0" smtClean="0">
                <a:hlinkClick r:id="rId9"/>
              </a:rPr>
              <a:t>Administrative </a:t>
            </a:r>
            <a:r>
              <a:rPr lang="en-GB" sz="1400" u="sng" dirty="0">
                <a:hlinkClick r:id="rId9"/>
              </a:rPr>
              <a:t>notice of partial revision (proposal) of “Wireless devices for radio stations that can be established without reporting”</a:t>
            </a:r>
            <a:endParaRPr lang="en-US" sz="1400" dirty="0"/>
          </a:p>
          <a:p>
            <a:pPr marL="1030288" marR="117475" lvl="2"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10"/>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April </a:t>
            </a:r>
            <a:r>
              <a:rPr lang="en-US" dirty="0"/>
              <a:t>2023</a:t>
            </a:r>
            <a:endParaRPr lang="en-GB" dirty="0"/>
          </a:p>
        </p:txBody>
      </p:sp>
    </p:spTree>
    <p:extLst>
      <p:ext uri="{BB962C8B-B14F-4D97-AF65-F5344CB8AC3E}">
        <p14:creationId xmlns:p14="http://schemas.microsoft.com/office/powerpoint/2010/main" val="9072205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Australia ACMA’s consultation on spectrum outlook</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GB" sz="1800" dirty="0" smtClean="0"/>
              <a:t>Consultation: </a:t>
            </a:r>
            <a:r>
              <a:rPr lang="en-US" sz="1800" spc="-5" dirty="0" smtClean="0">
                <a:solidFill>
                  <a:schemeClr val="tx1"/>
                </a:solidFill>
                <a:cs typeface="Arial"/>
              </a:rPr>
              <a:t>Draft Five-year spectrum outlook</a:t>
            </a:r>
            <a:endParaRPr lang="en-US" sz="1800" spc="-5" dirty="0">
              <a:cs typeface="Arial"/>
            </a:endParaRPr>
          </a:p>
          <a:p>
            <a:pPr marL="630238" marR="117475" lvl="1" indent="-230188" algn="just">
              <a:buChar char="•"/>
              <a:tabLst>
                <a:tab pos="230188" algn="l"/>
              </a:tabLst>
            </a:pPr>
            <a:r>
              <a:rPr lang="en-US" sz="1600" spc="-5" dirty="0">
                <a:cs typeface="Arial"/>
              </a:rPr>
              <a:t>Publication date:  </a:t>
            </a:r>
            <a:r>
              <a:rPr lang="en-US" sz="1600" spc="-5" dirty="0" smtClean="0">
                <a:cs typeface="Arial"/>
              </a:rPr>
              <a:t>29 March 2023</a:t>
            </a:r>
            <a:endParaRPr lang="en-US" sz="1600" spc="-5" dirty="0">
              <a:cs typeface="Arial"/>
            </a:endParaRPr>
          </a:p>
          <a:p>
            <a:pPr marL="630238" marR="117475" lvl="1" indent="-230188" algn="just">
              <a:buChar char="•"/>
              <a:tabLst>
                <a:tab pos="230188" algn="l"/>
              </a:tabLst>
            </a:pPr>
            <a:r>
              <a:rPr lang="en-US" sz="1600" spc="-5" dirty="0">
                <a:cs typeface="Arial"/>
              </a:rPr>
              <a:t>Closing date for response:  </a:t>
            </a:r>
            <a:r>
              <a:rPr lang="en-US" sz="1600" spc="-5" dirty="0" smtClean="0">
                <a:cs typeface="Arial"/>
              </a:rPr>
              <a:t>28 April 2023</a:t>
            </a:r>
          </a:p>
          <a:p>
            <a:pPr marL="1030288" marR="117475" lvl="2" indent="-230188" algn="just">
              <a:buFont typeface="Times New Roman" pitchFamily="16" charset="0"/>
              <a:buChar char="•"/>
              <a:tabLst>
                <a:tab pos="230188" algn="l"/>
              </a:tabLst>
            </a:pPr>
            <a:r>
              <a:rPr lang="en-US" sz="1400" spc="-5" dirty="0">
                <a:solidFill>
                  <a:srgbClr val="FF0000"/>
                </a:solidFill>
                <a:cs typeface="Arial"/>
              </a:rPr>
              <a:t>Internal 802.18 deadline to allow for 10 day EC ballot:  </a:t>
            </a:r>
            <a:r>
              <a:rPr lang="en-US" sz="1400" spc="-5" dirty="0" smtClean="0">
                <a:solidFill>
                  <a:srgbClr val="FF0000"/>
                </a:solidFill>
                <a:cs typeface="Arial"/>
              </a:rPr>
              <a:t>13 April 2023</a:t>
            </a:r>
            <a:endParaRPr lang="en-US" sz="1400" spc="-5" dirty="0">
              <a:cs typeface="Arial"/>
            </a:endParaRPr>
          </a:p>
          <a:p>
            <a:pPr marL="230188" marR="117475" indent="-230188" algn="just">
              <a:spcBef>
                <a:spcPts val="1800"/>
              </a:spcBef>
              <a:buChar char="•"/>
              <a:tabLst>
                <a:tab pos="230188" algn="l"/>
              </a:tabLst>
            </a:pPr>
            <a:r>
              <a:rPr lang="en-US" sz="1800" spc="-5" dirty="0">
                <a:cs typeface="Arial"/>
              </a:rPr>
              <a:t>For details, please visit</a:t>
            </a:r>
          </a:p>
          <a:p>
            <a:pPr marL="630238" marR="117475" lvl="1" indent="-230188" algn="just">
              <a:buFont typeface="Times New Roman" pitchFamily="16" charset="0"/>
              <a:buChar char="•"/>
              <a:tabLst>
                <a:tab pos="230188" algn="l"/>
              </a:tabLst>
            </a:pPr>
            <a:r>
              <a:rPr lang="en-US" sz="1600" kern="1200" dirty="0" smtClean="0">
                <a:latin typeface="Times New Roman" pitchFamily="16" charset="0"/>
                <a:hlinkClick r:id="rId3"/>
              </a:rPr>
              <a:t>https</a:t>
            </a:r>
            <a:r>
              <a:rPr lang="en-US" sz="1600" kern="1200" dirty="0">
                <a:latin typeface="Times New Roman" pitchFamily="16" charset="0"/>
                <a:hlinkClick r:id="rId3"/>
              </a:rPr>
              <a:t>://</a:t>
            </a:r>
            <a:r>
              <a:rPr lang="en-US" sz="1600" kern="1200" dirty="0" smtClean="0">
                <a:latin typeface="Times New Roman" pitchFamily="16" charset="0"/>
                <a:hlinkClick r:id="rId3"/>
              </a:rPr>
              <a:t>www.acma.gov.au/consultations/2023-03/draft-five-year-spectrum-outlook-2023-28</a:t>
            </a:r>
            <a:endParaRPr lang="en-US" sz="1600" spc="-5" dirty="0" smtClean="0">
              <a:cs typeface="Arial"/>
            </a:endParaRPr>
          </a:p>
          <a:p>
            <a:pPr marL="230188" marR="117475" indent="-230188" algn="just">
              <a:spcBef>
                <a:spcPts val="1800"/>
              </a:spcBef>
              <a:buChar char="•"/>
              <a:tabLst>
                <a:tab pos="230188" algn="l"/>
              </a:tabLst>
            </a:pPr>
            <a:r>
              <a:rPr lang="en-US" sz="1800" spc="-5" dirty="0" smtClean="0">
                <a:cs typeface="Arial"/>
              </a:rPr>
              <a:t>Draft submission</a:t>
            </a:r>
            <a:r>
              <a:rPr lang="en-US" sz="1800" dirty="0" smtClean="0"/>
              <a:t>:</a:t>
            </a:r>
            <a:endParaRPr lang="en-US" sz="1800" spc="-5" dirty="0" smtClean="0">
              <a:cs typeface="Arial"/>
            </a:endParaRPr>
          </a:p>
          <a:p>
            <a:pPr marL="630238" marR="117475" lvl="1" indent="-230188" algn="just">
              <a:buChar char="•"/>
              <a:tabLst>
                <a:tab pos="230188" algn="l"/>
              </a:tabLst>
            </a:pPr>
            <a:r>
              <a:rPr lang="en-US" sz="1600" dirty="0" smtClean="0"/>
              <a:t>To be uploaded</a:t>
            </a:r>
            <a:endParaRPr lang="en-US" sz="1600" spc="-5" dirty="0">
              <a:cs typeface="Arial"/>
            </a:endParaRPr>
          </a:p>
          <a:p>
            <a:pPr marL="630238" marR="117475" lvl="1" indent="-230188" algn="just">
              <a:buChar char="•"/>
              <a:tabLst>
                <a:tab pos="230188" algn="l"/>
              </a:tabLst>
            </a:pPr>
            <a:endParaRPr lang="en-US" sz="1600" spc="-5" dirty="0">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April </a:t>
            </a:r>
            <a:r>
              <a:rPr lang="en-US" dirty="0"/>
              <a:t>2023</a:t>
            </a:r>
            <a:endParaRPr lang="en-GB" dirty="0"/>
          </a:p>
        </p:txBody>
      </p:sp>
    </p:spTree>
    <p:extLst>
      <p:ext uri="{BB962C8B-B14F-4D97-AF65-F5344CB8AC3E}">
        <p14:creationId xmlns:p14="http://schemas.microsoft.com/office/powerpoint/2010/main" val="30242671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April </a:t>
            </a:r>
            <a:r>
              <a:rPr lang="en-US" dirty="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800" spc="-5" dirty="0">
                <a:cs typeface="Arial"/>
              </a:rPr>
              <a:t>EU</a:t>
            </a:r>
          </a:p>
          <a:p>
            <a:pPr marL="630238" marR="117475" lvl="1" indent="-230188" algn="just">
              <a:buClrTx/>
              <a:buFont typeface="Times New Roman" pitchFamily="16" charset="0"/>
              <a:buChar char="•"/>
              <a:tabLst>
                <a:tab pos="230188" algn="l"/>
              </a:tabLst>
            </a:pPr>
            <a:r>
              <a:rPr lang="en-US" sz="1800" spc="-5" dirty="0">
                <a:cs typeface="Arial"/>
              </a:rPr>
              <a:t>ETSI </a:t>
            </a:r>
            <a:r>
              <a:rPr lang="en-US" sz="1800" spc="-5" dirty="0" smtClean="0">
                <a:cs typeface="Arial"/>
              </a:rPr>
              <a:t>BRAN</a:t>
            </a:r>
          </a:p>
          <a:p>
            <a:pPr marL="1030288" marR="117475" lvl="2" indent="-230188" algn="just">
              <a:buClrTx/>
              <a:buFont typeface="Times New Roman" pitchFamily="16" charset="0"/>
              <a:buChar char="•"/>
              <a:tabLst>
                <a:tab pos="230188" algn="l"/>
              </a:tabLst>
            </a:pPr>
            <a:r>
              <a:rPr lang="en-US" sz="1600" dirty="0"/>
              <a:t>ENAP on </a:t>
            </a:r>
            <a:r>
              <a:rPr lang="en-US" sz="1600" dirty="0" smtClean="0"/>
              <a:t>EN 303 </a:t>
            </a:r>
            <a:r>
              <a:rPr lang="en-US" sz="1600" dirty="0"/>
              <a:t>687 (6 GHz WAS/RLAN) started </a:t>
            </a:r>
            <a:r>
              <a:rPr lang="en-US" sz="1600" dirty="0" smtClean="0"/>
              <a:t>29 March 2023 </a:t>
            </a:r>
            <a:r>
              <a:rPr lang="en-US" sz="1600" dirty="0"/>
              <a:t>and will end </a:t>
            </a:r>
            <a:r>
              <a:rPr lang="en-US" sz="1600" dirty="0" smtClean="0"/>
              <a:t>27 June 2023.</a:t>
            </a:r>
            <a:endParaRPr lang="en-US" sz="1600" spc="-5" dirty="0" smtClean="0">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CEPT</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UK </a:t>
            </a:r>
            <a:r>
              <a:rPr lang="en-US" sz="1800" spc="-5" dirty="0" err="1">
                <a:solidFill>
                  <a:schemeClr val="tx1"/>
                </a:solidFill>
                <a:latin typeface="+mj-lt"/>
                <a:cs typeface="Arial"/>
              </a:rPr>
              <a:t>Ofcom</a:t>
            </a:r>
            <a:endParaRPr lang="en-US" sz="18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Other countries/regions</a:t>
            </a: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FCC</a:t>
            </a:r>
          </a:p>
          <a:p>
            <a:pPr marL="1030288" marR="117475" lvl="2" indent="-230188" algn="just">
              <a:buClrTx/>
              <a:buFont typeface="Times New Roman" pitchFamily="16" charset="0"/>
              <a:buChar char="•"/>
              <a:tabLst>
                <a:tab pos="230188" algn="l"/>
              </a:tabLst>
            </a:pPr>
            <a:r>
              <a:rPr lang="en-US" sz="1600" dirty="0" smtClean="0">
                <a:solidFill>
                  <a:schemeClr val="tx1"/>
                </a:solidFill>
              </a:rPr>
              <a:t>The </a:t>
            </a:r>
            <a:r>
              <a:rPr lang="en-US" sz="1600" dirty="0" smtClean="0">
                <a:solidFill>
                  <a:schemeClr val="tx1"/>
                </a:solidFill>
                <a:hlinkClick r:id="rId3"/>
              </a:rPr>
              <a:t>April Open Commission Meeting</a:t>
            </a:r>
            <a:r>
              <a:rPr lang="en-US" sz="1600" dirty="0" smtClean="0">
                <a:solidFill>
                  <a:schemeClr val="tx1"/>
                </a:solidFill>
              </a:rPr>
              <a:t> is scheduled at 10:30am ET on 20 April 2023.</a:t>
            </a:r>
          </a:p>
          <a:p>
            <a:pPr marL="1030288" marR="117475" lvl="2" indent="-230188" algn="just">
              <a:buClrTx/>
              <a:buFont typeface="Times New Roman" pitchFamily="16" charset="0"/>
              <a:buChar char="•"/>
              <a:tabLst>
                <a:tab pos="230188" algn="l"/>
              </a:tabLst>
            </a:pPr>
            <a:r>
              <a:rPr lang="en-US" sz="1600" dirty="0" smtClean="0"/>
              <a:t>On 30 March 2023, FCC </a:t>
            </a:r>
            <a:r>
              <a:rPr lang="en-US" sz="1600" dirty="0"/>
              <a:t>chairwoman </a:t>
            </a:r>
            <a:r>
              <a:rPr lang="en-US" sz="1600" dirty="0">
                <a:hlinkClick r:id="rId4"/>
              </a:rPr>
              <a:t>proposes</a:t>
            </a:r>
            <a:r>
              <a:rPr lang="en-US" sz="1600" dirty="0"/>
              <a:t> agency </a:t>
            </a:r>
            <a:r>
              <a:rPr lang="en-US" sz="1600" dirty="0" smtClean="0"/>
              <a:t>“policy statement” </a:t>
            </a:r>
            <a:r>
              <a:rPr lang="en-US" sz="1600" dirty="0"/>
              <a:t>of wireless receiver </a:t>
            </a:r>
            <a:r>
              <a:rPr lang="en-US" sz="1600" dirty="0" smtClean="0"/>
              <a:t>performance. In </a:t>
            </a:r>
            <a:r>
              <a:rPr lang="en-US" sz="1600" dirty="0"/>
              <a:t>the upcoming FCC Open Commission April 2023 meeting, the Commission will consider a policy statement  </a:t>
            </a:r>
            <a:r>
              <a:rPr lang="en-US" sz="1600" dirty="0" smtClean="0"/>
              <a:t>“</a:t>
            </a:r>
            <a:r>
              <a:rPr lang="en-US" sz="1600" dirty="0" smtClean="0">
                <a:hlinkClick r:id="rId5"/>
              </a:rPr>
              <a:t>Promoting </a:t>
            </a:r>
            <a:r>
              <a:rPr lang="en-US" sz="1600" dirty="0">
                <a:hlinkClick r:id="rId5"/>
              </a:rPr>
              <a:t>Efficient Use of Spectrum and Opportunities for New </a:t>
            </a:r>
            <a:r>
              <a:rPr lang="en-US" sz="1600" dirty="0" smtClean="0">
                <a:hlinkClick r:id="rId5"/>
              </a:rPr>
              <a:t>Services</a:t>
            </a:r>
            <a:r>
              <a:rPr lang="en-US" sz="1600" dirty="0" smtClean="0"/>
              <a:t>”.</a:t>
            </a:r>
            <a:endParaRPr lang="en-US" sz="1600" dirty="0">
              <a:solidFill>
                <a:schemeClr val="tx1"/>
              </a:solidFil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Canada ISED and Canada RABC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879872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April </a:t>
            </a:r>
            <a:r>
              <a:rPr lang="en-US" dirty="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(2)</a:t>
            </a:r>
          </a:p>
        </p:txBody>
      </p:sp>
      <p:sp>
        <p:nvSpPr>
          <p:cNvPr id="10" name="Content Placeholder 2"/>
          <p:cNvSpPr>
            <a:spLocks noGrp="1"/>
          </p:cNvSpPr>
          <p:nvPr>
            <p:ph idx="1"/>
          </p:nvPr>
        </p:nvSpPr>
        <p:spPr>
          <a:xfrm>
            <a:off x="914400" y="15240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APT</a:t>
            </a:r>
          </a:p>
          <a:p>
            <a:pPr marL="630238" marR="117475" lvl="1" indent="-230188" algn="just">
              <a:buClrTx/>
              <a:buFont typeface="Times New Roman" pitchFamily="16" charset="0"/>
              <a:buChar char="•"/>
              <a:tabLst>
                <a:tab pos="230188" algn="l"/>
              </a:tabLst>
            </a:pPr>
            <a:r>
              <a:rPr lang="en-US" sz="1800" dirty="0" smtClean="0">
                <a:solidFill>
                  <a:schemeClr val="tx1"/>
                </a:solidFill>
              </a:rPr>
              <a:t>Other countries/regions</a:t>
            </a:r>
          </a:p>
          <a:p>
            <a:pPr marL="1030288" marR="117475" lvl="2" indent="-230188" algn="just">
              <a:buClrTx/>
              <a:buFont typeface="Times New Roman" pitchFamily="16" charset="0"/>
              <a:buChar char="•"/>
              <a:tabLst>
                <a:tab pos="230188" algn="l"/>
              </a:tabLst>
            </a:pPr>
            <a:r>
              <a:rPr lang="en-US" sz="1600" dirty="0" smtClean="0">
                <a:solidFill>
                  <a:schemeClr val="tx1"/>
                </a:solidFill>
              </a:rPr>
              <a:t>On 22 March 2023, </a:t>
            </a:r>
            <a:r>
              <a:rPr lang="en-US" sz="1600" dirty="0"/>
              <a:t>Australia ACMA published an </a:t>
            </a:r>
            <a:r>
              <a:rPr lang="en-US" sz="1600" dirty="0">
                <a:hlinkClick r:id="rId3"/>
              </a:rPr>
              <a:t>information paper</a:t>
            </a:r>
            <a:r>
              <a:rPr lang="en-US" sz="1600" dirty="0"/>
              <a:t> on THz use cases and regulatory models.  It summarizes not only the regulatory development in Australia and a few selected countries (including the US, UK, Canada, New Zealand, and Ireland), but also the possible use cases.  At the end of the information paper, it also emphasizes that Australia "welcomes approaches from any interested parties in undertaking technology trials".</a:t>
            </a:r>
            <a:r>
              <a:rPr lang="en-US" sz="1600" dirty="0">
                <a:solidFill>
                  <a:schemeClr val="tx1"/>
                </a:solidFill>
              </a:rPr>
              <a:t>	</a:t>
            </a:r>
            <a:endParaRPr lang="en-US" sz="1600" dirty="0" smtClean="0">
              <a:solidFill>
                <a:schemeClr val="tx1"/>
              </a:solidFill>
            </a:endParaRPr>
          </a:p>
          <a:p>
            <a:pPr marL="1030288" marR="117475" lvl="2" indent="-230188" algn="just">
              <a:buClrTx/>
              <a:buFont typeface="Times New Roman" pitchFamily="16" charset="0"/>
              <a:buChar char="•"/>
              <a:tabLst>
                <a:tab pos="230188" algn="l"/>
              </a:tabLst>
            </a:pPr>
            <a:r>
              <a:rPr lang="en-US" sz="1600" dirty="0" smtClean="0">
                <a:solidFill>
                  <a:schemeClr val="tx1"/>
                </a:solidFill>
              </a:rPr>
              <a:t>On 27 March 2023, Japan MIC published a </a:t>
            </a:r>
            <a:r>
              <a:rPr lang="en-US" sz="1600" dirty="0" smtClean="0">
                <a:solidFill>
                  <a:schemeClr val="tx1"/>
                </a:solidFill>
                <a:hlinkClick r:id="rId4"/>
              </a:rPr>
              <a:t>detailed report</a:t>
            </a:r>
            <a:r>
              <a:rPr lang="en-US" sz="1600" dirty="0" smtClean="0">
                <a:solidFill>
                  <a:schemeClr val="tx1"/>
                </a:solidFill>
              </a:rPr>
              <a:t> </a:t>
            </a:r>
            <a:r>
              <a:rPr lang="en-US" sz="1600" dirty="0"/>
              <a:t>about the European and American standards testing for wireless </a:t>
            </a:r>
            <a:r>
              <a:rPr lang="en-US" sz="1600" dirty="0" smtClean="0"/>
              <a:t>LAN.</a:t>
            </a:r>
            <a:endParaRPr lang="en-US" sz="1600" dirty="0">
              <a:solidFill>
                <a:schemeClr val="tx1"/>
              </a:solidFill>
            </a:endParaRPr>
          </a:p>
          <a:p>
            <a:pPr marL="230188" marR="117475" indent="-230188" algn="just">
              <a:buFont typeface="Times New Roman" pitchFamily="16" charset="0"/>
              <a:buChar char="•"/>
              <a:tabLst>
                <a:tab pos="230188" algn="l"/>
              </a:tabLst>
            </a:pPr>
            <a:r>
              <a:rPr lang="en-US" sz="1800" spc="-5" dirty="0" smtClean="0">
                <a:solidFill>
                  <a:schemeClr val="tx1"/>
                </a:solidFill>
                <a:cs typeface="Arial"/>
              </a:rPr>
              <a:t>ITU-R</a:t>
            </a: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4850927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in the next </a:t>
            </a:r>
            <a:r>
              <a:rPr lang="en-US" sz="2800" dirty="0" smtClean="0">
                <a:solidFill>
                  <a:srgbClr val="0070C0"/>
                </a:solidFill>
              </a:rPr>
              <a:t>8 </a:t>
            </a:r>
            <a:r>
              <a:rPr lang="en-US" sz="2800" dirty="0">
                <a:solidFill>
                  <a:srgbClr val="0070C0"/>
                </a:solidFill>
              </a:rPr>
              <a:t>days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1128642803"/>
              </p:ext>
            </p:extLst>
          </p:nvPr>
        </p:nvGraphicFramePr>
        <p:xfrm>
          <a:off x="914400" y="1705690"/>
          <a:ext cx="10287000" cy="2067560"/>
        </p:xfrm>
        <a:graphic>
          <a:graphicData uri="http://schemas.openxmlformats.org/drawingml/2006/table">
            <a:tbl>
              <a:tblPr firstRow="1" bandRow="1">
                <a:tableStyleId>{21E4AEA4-8DFA-4A89-87EB-49C32662AFE0}</a:tableStyleId>
              </a:tblPr>
              <a:tblGrid>
                <a:gridCol w="2133600">
                  <a:extLst>
                    <a:ext uri="{9D8B030D-6E8A-4147-A177-3AD203B41FA5}">
                      <a16:colId xmlns:a16="http://schemas.microsoft.com/office/drawing/2014/main" xmlns="" val="20000"/>
                    </a:ext>
                  </a:extLst>
                </a:gridCol>
                <a:gridCol w="8153400">
                  <a:extLst>
                    <a:ext uri="{9D8B030D-6E8A-4147-A177-3AD203B41FA5}">
                      <a16:colId xmlns:a16="http://schemas.microsoft.com/office/drawing/2014/main" xmlns=""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xmlns="" val="10000"/>
                  </a:ext>
                </a:extLst>
              </a:tr>
              <a:tr h="370840">
                <a:tc>
                  <a:txBody>
                    <a:bodyPr/>
                    <a:lstStyle/>
                    <a:p>
                      <a:r>
                        <a:rPr lang="en-US" sz="1500" strike="sngStrike" dirty="0">
                          <a:solidFill>
                            <a:schemeClr val="tx1"/>
                          </a:solidFill>
                        </a:rPr>
                        <a:t>ISUS</a:t>
                      </a:r>
                      <a:r>
                        <a:rPr lang="en-US" sz="1500" strike="sngStrike" baseline="0" dirty="0">
                          <a:solidFill>
                            <a:schemeClr val="tx1"/>
                          </a:solidFill>
                        </a:rPr>
                        <a:t> ad-hoc </a:t>
                      </a:r>
                      <a:r>
                        <a:rPr lang="en-US" sz="1500" strike="noStrike" baseline="0" dirty="0" smtClean="0">
                          <a:solidFill>
                            <a:schemeClr val="tx1"/>
                          </a:solidFill>
                        </a:rPr>
                        <a:t>[CANCELLED]</a:t>
                      </a:r>
                      <a:endParaRPr lang="en-US" sz="1500" strike="noStrike" dirty="0">
                        <a:solidFill>
                          <a:schemeClr val="tx1"/>
                        </a:solidFill>
                      </a:endParaRPr>
                    </a:p>
                  </a:txBody>
                  <a:tcPr/>
                </a:tc>
                <a:tc>
                  <a:txBody>
                    <a:bodyPr/>
                    <a:lstStyle/>
                    <a:p>
                      <a:r>
                        <a:rPr lang="en-US" sz="1500" strike="sngStrike" baseline="0" dirty="0">
                          <a:solidFill>
                            <a:schemeClr val="tx1"/>
                          </a:solidFill>
                        </a:rPr>
                        <a:t>Friday, </a:t>
                      </a:r>
                      <a:r>
                        <a:rPr lang="en-US" sz="1500" strike="sngStrike" baseline="0" dirty="0" smtClean="0">
                          <a:solidFill>
                            <a:schemeClr val="tx1"/>
                          </a:solidFill>
                        </a:rPr>
                        <a:t>7 April </a:t>
                      </a:r>
                      <a:r>
                        <a:rPr lang="en-US" sz="1500" strike="sngStrike" baseline="0" dirty="0">
                          <a:solidFill>
                            <a:schemeClr val="tx1"/>
                          </a:solidFill>
                        </a:rPr>
                        <a:t>2023, 12:00pm ET to 1:00pm ET</a:t>
                      </a:r>
                    </a:p>
                  </a:txBody>
                  <a:tcPr/>
                </a:tc>
                <a:extLst>
                  <a:ext uri="{0D108BD9-81ED-4DB2-BD59-A6C34878D82A}">
                    <a16:rowId xmlns:a16="http://schemas.microsoft.com/office/drawing/2014/main" xmlns="" val="1000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a:t>
                      </a:r>
                      <a:r>
                        <a:rPr lang="en-US" sz="1500" baseline="0" dirty="0"/>
                        <a:t> </a:t>
                      </a:r>
                      <a:r>
                        <a:rPr lang="en-US" sz="1500" baseline="0" dirty="0" smtClean="0"/>
                        <a:t>13 April 2023</a:t>
                      </a:r>
                      <a:r>
                        <a:rPr lang="en-US" sz="1500" baseline="0" dirty="0"/>
                        <a:t>, 3:00pm ET to 3:55pm ET</a:t>
                      </a:r>
                      <a:endParaRPr lang="en-US" sz="1500" dirty="0"/>
                    </a:p>
                  </a:txBody>
                  <a:tcPr/>
                </a:tc>
                <a:extLst>
                  <a:ext uri="{0D108BD9-81ED-4DB2-BD59-A6C34878D82A}">
                    <a16:rowId xmlns:a16="http://schemas.microsoft.com/office/drawing/2014/main" xmlns="" val="10002"/>
                  </a:ext>
                </a:extLst>
              </a:tr>
              <a:tr h="370840">
                <a:tc>
                  <a:txBody>
                    <a:bodyPr/>
                    <a:lstStyle/>
                    <a:p>
                      <a:r>
                        <a:rPr lang="en-US" sz="1500" strike="noStrike" dirty="0"/>
                        <a:t>ISUS</a:t>
                      </a:r>
                      <a:r>
                        <a:rPr lang="en-US" sz="1500" strike="noStrike" baseline="0" dirty="0"/>
                        <a:t> ad-hoc </a:t>
                      </a:r>
                      <a:endParaRPr lang="en-US" sz="1500" strike="noStrike" baseline="0" dirty="0" smtClean="0"/>
                    </a:p>
                    <a:p>
                      <a:r>
                        <a:rPr lang="en-US" sz="1500" strike="noStrike" baseline="0" dirty="0" smtClean="0">
                          <a:solidFill>
                            <a:schemeClr val="tx1"/>
                          </a:solidFill>
                        </a:rPr>
                        <a:t>[TENTATIVELY CANCELLED]</a:t>
                      </a:r>
                      <a:endParaRPr lang="en-US" sz="1500" strike="noStrike" dirty="0">
                        <a:solidFill>
                          <a:schemeClr val="tx1"/>
                        </a:solidFill>
                      </a:endParaRPr>
                    </a:p>
                  </a:txBody>
                  <a:tcPr/>
                </a:tc>
                <a:tc>
                  <a:txBody>
                    <a:bodyPr/>
                    <a:lstStyle/>
                    <a:p>
                      <a:r>
                        <a:rPr lang="en-US" sz="1500" strike="noStrike" baseline="0" dirty="0"/>
                        <a:t>Friday, </a:t>
                      </a:r>
                      <a:r>
                        <a:rPr lang="en-US" sz="1500" strike="noStrike" baseline="0" dirty="0" smtClean="0"/>
                        <a:t>14 April 2023</a:t>
                      </a:r>
                      <a:r>
                        <a:rPr lang="en-US" sz="1500" strike="noStrike" baseline="0" dirty="0"/>
                        <a:t>, 12:00pm ET to 1:00pm ET</a:t>
                      </a:r>
                    </a:p>
                  </a:txBody>
                  <a:tcPr/>
                </a:tc>
                <a:extLst>
                  <a:ext uri="{0D108BD9-81ED-4DB2-BD59-A6C34878D82A}">
                    <a16:rowId xmlns:a16="http://schemas.microsoft.com/office/drawing/2014/main" xmlns="" val="10003"/>
                  </a:ext>
                </a:extLst>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a:t>
            </a:r>
            <a:r>
              <a:rPr lang="en-US" sz="1500" b="1" dirty="0">
                <a:solidFill>
                  <a:schemeClr val="tx1"/>
                </a:solidFill>
                <a:cs typeface="Arial" panose="020B0604020202020204" pitchFamily="34" charset="0"/>
                <a:hlinkClick r:id="rId4"/>
              </a:rPr>
              <a:t>18-16/0038</a:t>
            </a:r>
            <a:r>
              <a:rPr lang="en-US" sz="1500" b="1" dirty="0">
                <a:solidFill>
                  <a:schemeClr val="tx1"/>
                </a:solidFill>
                <a:cs typeface="Arial" panose="020B0604020202020204" pitchFamily="34" charset="0"/>
              </a:rPr>
              <a:t> and the 802.18 </a:t>
            </a:r>
            <a:r>
              <a:rPr lang="en-US" sz="1500" b="1" dirty="0">
                <a:solidFill>
                  <a:schemeClr val="tx1"/>
                </a:solidFill>
                <a:cs typeface="Arial" panose="020B0604020202020204" pitchFamily="34" charset="0"/>
                <a:hlinkClick r:id="rId5"/>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smtClean="0"/>
              <a:t>April 2023</a:t>
            </a:r>
            <a:endParaRPr lang="en-GB" dirty="0"/>
          </a:p>
        </p:txBody>
      </p:sp>
    </p:spTree>
    <p:extLst>
      <p:ext uri="{BB962C8B-B14F-4D97-AF65-F5344CB8AC3E}">
        <p14:creationId xmlns:p14="http://schemas.microsoft.com/office/powerpoint/2010/main" val="11959920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and hotel reservation for the 2023 </a:t>
            </a:r>
            <a:r>
              <a:rPr lang="en-US" sz="2800" dirty="0" smtClean="0">
                <a:solidFill>
                  <a:srgbClr val="0070C0"/>
                </a:solidFill>
              </a:rPr>
              <a:t>May interim</a:t>
            </a:r>
            <a:endParaRPr lang="en-US" sz="2800" dirty="0">
              <a:solidFill>
                <a:srgbClr val="0070C0"/>
              </a:solidFill>
            </a:endParaRPr>
          </a:p>
        </p:txBody>
      </p:sp>
      <p:sp>
        <p:nvSpPr>
          <p:cNvPr id="10" name="Content Placeholder 2"/>
          <p:cNvSpPr>
            <a:spLocks noGrp="1"/>
          </p:cNvSpPr>
          <p:nvPr>
            <p:ph idx="1"/>
          </p:nvPr>
        </p:nvSpPr>
        <p:spPr>
          <a:xfrm>
            <a:off x="914400" y="1523999"/>
            <a:ext cx="10322984" cy="4928587"/>
          </a:xfrm>
        </p:spPr>
        <p:txBody>
          <a:bodyPr/>
          <a:lstStyle/>
          <a:p>
            <a:pPr marL="230188" marR="117475" indent="-230188" algn="just">
              <a:buFont typeface="Times New Roman" pitchFamily="16" charset="0"/>
              <a:buChar char="•"/>
              <a:tabLst>
                <a:tab pos="230188" algn="l"/>
              </a:tabLst>
            </a:pPr>
            <a:r>
              <a:rPr lang="en-US" sz="1800" spc="-5" dirty="0" smtClean="0">
                <a:cs typeface="Arial"/>
              </a:rPr>
              <a:t>An credited interim session</a:t>
            </a:r>
          </a:p>
          <a:p>
            <a:pPr marL="630238" marR="117475" lvl="1" indent="-230188" algn="just">
              <a:buFont typeface="Times New Roman" pitchFamily="16" charset="0"/>
              <a:buChar char="•"/>
              <a:tabLst>
                <a:tab pos="230188" algn="l"/>
              </a:tabLst>
            </a:pPr>
            <a:r>
              <a:rPr lang="en-US" sz="1400" dirty="0" smtClean="0"/>
              <a:t>Attendance </a:t>
            </a:r>
            <a:r>
              <a:rPr lang="en-US" sz="1400" dirty="0"/>
              <a:t>at the session will count towards voting right</a:t>
            </a:r>
            <a:endParaRPr lang="en-US" sz="1400" spc="-5" dirty="0" smtClean="0">
              <a:cs typeface="Arial"/>
              <a:hlinkClick r:id="rId3"/>
            </a:endParaRPr>
          </a:p>
          <a:p>
            <a:pPr marL="230188" marR="117475" indent="-230188" algn="just">
              <a:buFont typeface="Times New Roman" pitchFamily="16" charset="0"/>
              <a:buChar char="•"/>
              <a:tabLst>
                <a:tab pos="230188" algn="l"/>
              </a:tabLst>
            </a:pPr>
            <a:r>
              <a:rPr lang="en-US" sz="1800" spc="-5" dirty="0" smtClean="0">
                <a:cs typeface="Arial"/>
                <a:hlinkClick r:id="rId3"/>
              </a:rPr>
              <a:t>Meeting </a:t>
            </a:r>
            <a:r>
              <a:rPr lang="en-US" sz="1800" spc="-5" dirty="0">
                <a:cs typeface="Arial"/>
                <a:hlinkClick r:id="rId3"/>
              </a:rPr>
              <a:t>reservation</a:t>
            </a:r>
            <a:r>
              <a:rPr lang="en-US" sz="1800" spc="-5" dirty="0">
                <a:cs typeface="Arial"/>
              </a:rPr>
              <a:t> begins on </a:t>
            </a:r>
            <a:r>
              <a:rPr lang="en-US" sz="1800" spc="-5" dirty="0" smtClean="0">
                <a:cs typeface="Arial"/>
              </a:rPr>
              <a:t>18 February 2023</a:t>
            </a: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Early Registration until </a:t>
            </a:r>
            <a:r>
              <a:rPr lang="en-US" sz="1400" strike="sngStrike" dirty="0" smtClean="0">
                <a:solidFill>
                  <a:schemeClr val="tx1"/>
                </a:solidFill>
                <a:latin typeface="Times New Roman" panose="02020603050405020304" pitchFamily="18" charset="0"/>
                <a:ea typeface="Times New Roman" panose="02020603050405020304" pitchFamily="18" charset="0"/>
              </a:rPr>
              <a:t>31 March 2023</a:t>
            </a:r>
            <a:endParaRPr lang="en-US" sz="1400" strike="sngStrike"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US$ 600.00</a:t>
            </a:r>
          </a:p>
          <a:p>
            <a:pPr marL="1030288" marR="117475" lvl="2"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Standard Registration until </a:t>
            </a:r>
            <a:r>
              <a:rPr lang="en-US" sz="1400" dirty="0" smtClean="0">
                <a:solidFill>
                  <a:srgbClr val="FF0000"/>
                </a:solidFill>
                <a:latin typeface="Times New Roman" panose="02020603050405020304" pitchFamily="18" charset="0"/>
                <a:ea typeface="Times New Roman" panose="02020603050405020304" pitchFamily="18" charset="0"/>
              </a:rPr>
              <a:t>28 April 2023</a:t>
            </a:r>
            <a:endParaRPr lang="en-US" sz="1400" dirty="0">
              <a:solidFill>
                <a:srgbClr val="FF0000"/>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US$ 800.00</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Registration after </a:t>
            </a:r>
            <a:r>
              <a:rPr lang="en-US" sz="1400" dirty="0" smtClean="0">
                <a:solidFill>
                  <a:schemeClr val="tx1"/>
                </a:solidFill>
                <a:latin typeface="Times New Roman" panose="02020603050405020304" pitchFamily="18" charset="0"/>
                <a:ea typeface="Times New Roman" panose="02020603050405020304" pitchFamily="18" charset="0"/>
              </a:rPr>
              <a:t>28 April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US$ 1000.00</a:t>
            </a: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Cancellation policy</a:t>
            </a:r>
          </a:p>
          <a:p>
            <a:pPr marL="1030288" marR="117475" lvl="2"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Until </a:t>
            </a:r>
            <a:r>
              <a:rPr lang="en-US" sz="1400" strike="sngStrike" dirty="0" smtClean="0">
                <a:solidFill>
                  <a:schemeClr val="tx1"/>
                </a:solidFill>
                <a:latin typeface="Times New Roman" panose="02020603050405020304" pitchFamily="18" charset="0"/>
                <a:ea typeface="Times New Roman" panose="02020603050405020304" pitchFamily="18" charset="0"/>
              </a:rPr>
              <a:t>31 March 2023</a:t>
            </a:r>
            <a:r>
              <a:rPr lang="en-US" sz="1400" strike="sngStrike" dirty="0">
                <a:solidFill>
                  <a:schemeClr val="tx1"/>
                </a:solidFill>
                <a:latin typeface="Times New Roman" panose="02020603050405020304" pitchFamily="18" charset="0"/>
                <a:ea typeface="Times New Roman" panose="02020603050405020304" pitchFamily="18" charset="0"/>
              </a:rPr>
              <a:t>, cancellations will not incur a cancellation fee</a:t>
            </a:r>
          </a:p>
          <a:p>
            <a:pPr marL="1030288" marR="117475" lvl="2"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After </a:t>
            </a:r>
            <a:r>
              <a:rPr lang="en-US" sz="1400" dirty="0" smtClean="0">
                <a:solidFill>
                  <a:srgbClr val="FF0000"/>
                </a:solidFill>
                <a:latin typeface="Times New Roman" panose="02020603050405020304" pitchFamily="18" charset="0"/>
                <a:ea typeface="Times New Roman" panose="02020603050405020304" pitchFamily="18" charset="0"/>
              </a:rPr>
              <a:t>31 March 2023 </a:t>
            </a:r>
            <a:r>
              <a:rPr lang="en-US" sz="1400" dirty="0">
                <a:solidFill>
                  <a:srgbClr val="FF0000"/>
                </a:solidFill>
                <a:latin typeface="Times New Roman" panose="02020603050405020304" pitchFamily="18" charset="0"/>
                <a:ea typeface="Times New Roman" panose="02020603050405020304" pitchFamily="18" charset="0"/>
              </a:rPr>
              <a:t>until </a:t>
            </a:r>
            <a:r>
              <a:rPr lang="en-US" sz="1400" dirty="0" smtClean="0">
                <a:solidFill>
                  <a:srgbClr val="FF0000"/>
                </a:solidFill>
                <a:latin typeface="Times New Roman" panose="02020603050405020304" pitchFamily="18" charset="0"/>
                <a:ea typeface="Times New Roman" panose="02020603050405020304" pitchFamily="18" charset="0"/>
              </a:rPr>
              <a:t>28 April 2023</a:t>
            </a:r>
            <a:r>
              <a:rPr lang="en-US" sz="1400" dirty="0">
                <a:solidFill>
                  <a:srgbClr val="FF0000"/>
                </a:solidFill>
                <a:latin typeface="Times New Roman" panose="02020603050405020304" pitchFamily="18" charset="0"/>
                <a:ea typeface="Times New Roman" panose="02020603050405020304" pitchFamily="18" charset="0"/>
              </a:rPr>
              <a:t>, cancellations will incur a US$ 150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28 April 2023</a:t>
            </a:r>
            <a:r>
              <a:rPr lang="en-US" sz="1400" dirty="0">
                <a:solidFill>
                  <a:schemeClr val="tx1"/>
                </a:solidFill>
                <a:latin typeface="Times New Roman" panose="02020603050405020304" pitchFamily="18" charset="0"/>
                <a:ea typeface="Times New Roman" panose="02020603050405020304" pitchFamily="18" charset="0"/>
              </a:rPr>
              <a:t>, cancellations will not receive any refund </a:t>
            </a:r>
          </a:p>
          <a:p>
            <a:pPr marL="230188" marR="117475" indent="-230188" algn="just">
              <a:buFont typeface="Times New Roman" pitchFamily="16" charset="0"/>
              <a:buChar char="•"/>
              <a:tabLst>
                <a:tab pos="230188" algn="l"/>
              </a:tabLst>
            </a:pPr>
            <a:r>
              <a:rPr lang="en-US" sz="1800" spc="-5" dirty="0">
                <a:cs typeface="Arial"/>
                <a:hlinkClick r:id="rId4"/>
              </a:rPr>
              <a:t>Hotel reservation</a:t>
            </a:r>
            <a:r>
              <a:rPr lang="en-US" sz="1800" spc="-5" dirty="0">
                <a:cs typeface="Arial"/>
              </a:rPr>
              <a:t> </a:t>
            </a:r>
            <a:r>
              <a:rPr lang="en-US" sz="1800" spc="-5" dirty="0" smtClean="0">
                <a:cs typeface="Arial"/>
              </a:rPr>
              <a:t>(</a:t>
            </a:r>
            <a:r>
              <a:rPr lang="es-ES" sz="1800" dirty="0"/>
              <a:t>Hilton Orlando Lake Buena Vista</a:t>
            </a:r>
            <a:r>
              <a:rPr lang="en-US" sz="1800" dirty="0" smtClean="0"/>
              <a:t>, Orlando, FL, </a:t>
            </a:r>
            <a:r>
              <a:rPr lang="en-US" sz="1800" dirty="0"/>
              <a:t>United States) </a:t>
            </a:r>
            <a:r>
              <a:rPr lang="en-US" sz="1800" spc="-5" dirty="0">
                <a:cs typeface="Arial"/>
              </a:rPr>
              <a:t>begins on </a:t>
            </a:r>
            <a:r>
              <a:rPr lang="en-US" sz="1800" spc="-5" dirty="0" smtClean="0">
                <a:cs typeface="Arial"/>
              </a:rPr>
              <a:t>18 February 2023</a:t>
            </a:r>
            <a:endParaRPr lang="en-US" sz="1800" spc="-5" dirty="0">
              <a:cs typeface="Arial"/>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IEEE 802 rate: $US199.00 per night until the room block is sold out or 5pm ET, Friday, 17 February, 2023, whichever comes first.</a:t>
            </a:r>
          </a:p>
          <a:p>
            <a:pPr marL="630238" marR="117475" lvl="1" indent="-230188" algn="just">
              <a:buFont typeface="Times New Roman" pitchFamily="16" charset="0"/>
              <a:buChar char="•"/>
              <a:tabLst>
                <a:tab pos="230188" algn="l"/>
              </a:tabLst>
            </a:pPr>
            <a:endParaRPr lang="en-GB"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April </a:t>
            </a:r>
            <a:r>
              <a:rPr lang="en-US" dirty="0"/>
              <a:t>2023</a:t>
            </a:r>
            <a:endParaRPr lang="en-GB" dirty="0"/>
          </a:p>
        </p:txBody>
      </p:sp>
    </p:spTree>
    <p:extLst>
      <p:ext uri="{BB962C8B-B14F-4D97-AF65-F5344CB8AC3E}">
        <p14:creationId xmlns:p14="http://schemas.microsoft.com/office/powerpoint/2010/main" val="352125746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April </a:t>
            </a:r>
            <a:r>
              <a:rPr lang="en-US" dirty="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smtClean="0"/>
              <a:t>April 2023</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Al Petrick (Skyworks Solutions) and Stuart Kerry (OK-Brit; Self)</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Amelia </a:t>
            </a:r>
            <a:r>
              <a:rPr lang="en-US" altLang="en-US" sz="1600" dirty="0" err="1">
                <a:solidFill>
                  <a:schemeClr val="tx1"/>
                </a:solidFill>
                <a:latin typeface="+mj-lt"/>
                <a:cs typeface="Arial" panose="020B0604020202020204" pitchFamily="34" charset="0"/>
              </a:rPr>
              <a:t>Andersdotter</a:t>
            </a:r>
            <a:r>
              <a:rPr lang="en-US" altLang="en-US" sz="1600" dirty="0">
                <a:solidFill>
                  <a:schemeClr val="tx1"/>
                </a:solidFill>
                <a:latin typeface="+mj-lt"/>
                <a:cs typeface="Arial" panose="020B0604020202020204" pitchFamily="34" charset="0"/>
              </a:rPr>
              <a:t> (Sky Group/Comcast)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dirty="0">
                <a:solidFill>
                  <a:schemeClr val="tx1"/>
                </a:solidFill>
                <a:cs typeface="Arial" panose="020B0604020202020204" pitchFamily="34" charset="0"/>
              </a:rPr>
              <a:t>Amelia </a:t>
            </a:r>
            <a:r>
              <a:rPr lang="en-US" altLang="en-US" sz="1600" dirty="0" err="1">
                <a:solidFill>
                  <a:schemeClr val="tx1"/>
                </a:solidFill>
                <a:cs typeface="Arial" panose="020B0604020202020204" pitchFamily="34" charset="0"/>
              </a:rPr>
              <a:t>Andersdotter</a:t>
            </a:r>
            <a:r>
              <a:rPr lang="en-US" altLang="en-US" sz="1600" dirty="0">
                <a:solidFill>
                  <a:schemeClr val="tx1"/>
                </a:solidFill>
                <a:cs typeface="Arial" panose="020B0604020202020204" pitchFamily="34" charset="0"/>
              </a:rPr>
              <a:t> (Sky Group/Comcast)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a:t>
            </a:r>
            <a:r>
              <a:rPr lang="en-US" altLang="en-US" sz="1800" b="1" dirty="0">
                <a:solidFill>
                  <a:schemeClr val="tx1"/>
                </a:solidFill>
                <a:latin typeface="+mj-lt"/>
                <a:cs typeface="Arial" panose="020B0604020202020204" pitchFamily="34" charset="0"/>
              </a:rPr>
              <a:t> as </a:t>
            </a:r>
            <a:r>
              <a:rPr lang="en-US" altLang="en-US" sz="1800" b="1">
                <a:solidFill>
                  <a:schemeClr val="tx1"/>
                </a:solidFill>
                <a:latin typeface="+mj-lt"/>
                <a:cs typeface="Arial" panose="020B0604020202020204" pitchFamily="34" charset="0"/>
              </a:rPr>
              <a:t>of </a:t>
            </a:r>
            <a:r>
              <a:rPr lang="en-US" altLang="en-US" sz="1800" b="1" smtClean="0">
                <a:solidFill>
                  <a:schemeClr val="tx1"/>
                </a:solidFill>
                <a:latin typeface="+mj-lt"/>
                <a:cs typeface="Arial" panose="020B0604020202020204" pitchFamily="34" charset="0"/>
              </a:rPr>
              <a:t>20 </a:t>
            </a:r>
            <a:r>
              <a:rPr lang="en-US" altLang="en-US" sz="1800" b="1" dirty="0" smtClean="0">
                <a:solidFill>
                  <a:schemeClr val="tx1"/>
                </a:solidFill>
                <a:latin typeface="+mj-lt"/>
                <a:cs typeface="Arial" panose="020B0604020202020204" pitchFamily="34" charset="0"/>
              </a:rPr>
              <a:t>March </a:t>
            </a:r>
            <a:r>
              <a:rPr lang="en-US" altLang="en-US" sz="1800" b="1" dirty="0">
                <a:solidFill>
                  <a:schemeClr val="tx1"/>
                </a:solidFill>
                <a:latin typeface="+mj-lt"/>
                <a:cs typeface="Arial" panose="020B0604020202020204" pitchFamily="34" charset="0"/>
              </a:rPr>
              <a:t>2023</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a:t>
            </a:r>
            <a:r>
              <a:rPr lang="en-US" altLang="en-US" sz="1600" dirty="0" smtClean="0">
                <a:solidFill>
                  <a:schemeClr val="tx1"/>
                </a:solidFill>
                <a:latin typeface="+mj-lt"/>
                <a:cs typeface="Arial" panose="020B0604020202020204" pitchFamily="34" charset="0"/>
              </a:rPr>
              <a:t>50 </a:t>
            </a:r>
            <a:r>
              <a:rPr lang="en-US" altLang="en-US" sz="1600" dirty="0">
                <a:solidFill>
                  <a:schemeClr val="tx1"/>
                </a:solidFill>
                <a:latin typeface="+mj-lt"/>
                <a:cs typeface="Arial" panose="020B0604020202020204" pitchFamily="34" charset="0"/>
              </a:rPr>
              <a:t>(8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a:t>
            </a:r>
            <a:r>
              <a:rPr lang="en-US" altLang="en-US" sz="1600" dirty="0" smtClean="0">
                <a:solidFill>
                  <a:schemeClr val="tx1"/>
                </a:solidFill>
                <a:latin typeface="+mj-lt"/>
                <a:cs typeface="Arial" panose="020B0604020202020204" pitchFamily="34" charset="0"/>
              </a:rPr>
              <a:t>4</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 members:  </a:t>
            </a:r>
            <a:r>
              <a:rPr lang="en-US" altLang="en-US" sz="1600" dirty="0" smtClean="0">
                <a:solidFill>
                  <a:schemeClr val="tx1"/>
                </a:solidFill>
                <a:latin typeface="+mj-lt"/>
                <a:cs typeface="Arial" panose="020B0604020202020204" pitchFamily="34" charset="0"/>
              </a:rPr>
              <a:t>14</a:t>
            </a:r>
            <a:endParaRPr lang="en-US" altLang="en-US" sz="1600"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cs typeface="Arial" panose="020B0604020202020204" pitchFamily="34" charset="0"/>
              </a:rPr>
              <a:t>RR-TAG Policies and Procedures</a:t>
            </a:r>
            <a:endParaRPr lang="en-US" altLang="en-US" sz="1800" b="1" dirty="0">
              <a:solidFill>
                <a:srgbClr val="FF0000"/>
              </a:solidFill>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800" dirty="0">
                <a:solidFill>
                  <a:schemeClr val="tx1"/>
                </a:solidFill>
                <a:cs typeface="Arial" panose="020B0604020202020204" pitchFamily="34" charset="0"/>
              </a:rPr>
              <a:t>  </a:t>
            </a:r>
            <a:r>
              <a:rPr lang="en-US" altLang="en-US" sz="1600" dirty="0">
                <a:solidFill>
                  <a:schemeClr val="tx1"/>
                </a:solidFill>
                <a:cs typeface="Arial" panose="020B0604020202020204" pitchFamily="34" charset="0"/>
                <a:hlinkClick r:id="rId4"/>
              </a:rPr>
              <a:t>802 LMSC WG P&amp;P</a:t>
            </a:r>
            <a:endParaRPr lang="en-US" altLang="en-US" sz="1600" dirty="0">
              <a:solidFill>
                <a:schemeClr val="tx1"/>
              </a:solidFill>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April </a:t>
            </a:r>
            <a:r>
              <a:rPr lang="en-US" dirty="0"/>
              <a:t>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Attendance today </a:t>
            </a:r>
          </a:p>
          <a:p>
            <a:pPr marL="630238" marR="117475" lvl="1" indent="-230188" algn="just">
              <a:buFont typeface="Times New Roman" pitchFamily="16" charset="0"/>
              <a:buChar char="•"/>
              <a:tabLst>
                <a:tab pos="230188" algn="l"/>
              </a:tabLst>
            </a:pPr>
            <a:r>
              <a:rPr lang="en-US" sz="1600" spc="-5" dirty="0">
                <a:solidFill>
                  <a:schemeClr val="tx1"/>
                </a:solidFill>
                <a:latin typeface="+mj-lt"/>
                <a:cs typeface="Arial"/>
              </a:rPr>
              <a:t>On-line:  </a:t>
            </a:r>
            <a:r>
              <a:rPr lang="en-US" sz="1600" spc="-5" dirty="0" smtClean="0">
                <a:solidFill>
                  <a:schemeClr val="tx1"/>
                </a:solidFill>
                <a:latin typeface="+mj-lt"/>
                <a:cs typeface="Arial"/>
              </a:rPr>
              <a:t>17 </a:t>
            </a:r>
            <a:endParaRPr lang="en-US" sz="1600" spc="-5" dirty="0">
              <a:solidFill>
                <a:schemeClr val="tx1"/>
              </a:solidFill>
              <a:latin typeface="+mj-lt"/>
              <a:cs typeface="Arial"/>
            </a:endParaRPr>
          </a:p>
          <a:p>
            <a:pPr marL="630238" marR="117475" lvl="1" indent="-230188" algn="just">
              <a:buFont typeface="Times New Roman" pitchFamily="16" charset="0"/>
              <a:buChar char="•"/>
              <a:tabLst>
                <a:tab pos="230188" algn="l"/>
              </a:tabLst>
            </a:pPr>
            <a:r>
              <a:rPr lang="en-US" sz="1600" spc="-5" dirty="0">
                <a:solidFill>
                  <a:schemeClr val="tx1"/>
                </a:solidFill>
                <a:latin typeface="+mj-lt"/>
                <a:cs typeface="Arial"/>
              </a:rPr>
              <a:t>Voters</a:t>
            </a:r>
            <a:r>
              <a:rPr lang="en-US" sz="1600" spc="-5" dirty="0" smtClean="0">
                <a:solidFill>
                  <a:schemeClr val="tx1"/>
                </a:solidFill>
                <a:latin typeface="+mj-lt"/>
                <a:cs typeface="Arial"/>
              </a:rPr>
              <a:t>:  16 </a:t>
            </a:r>
            <a:endParaRPr lang="en-US" sz="1600" spc="-5" dirty="0">
              <a:solidFill>
                <a:schemeClr val="tx1"/>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cs typeface="Arial"/>
              </a:rPr>
              <a:t>Next 802.18 plenary/interim</a:t>
            </a:r>
          </a:p>
          <a:p>
            <a:pPr marL="630238" marR="117475" lvl="1" indent="-230188" algn="just">
              <a:buFont typeface="Times New Roman" pitchFamily="16" charset="0"/>
              <a:buChar char="•"/>
              <a:tabLst>
                <a:tab pos="230188" algn="l"/>
              </a:tabLst>
            </a:pPr>
            <a:r>
              <a:rPr lang="en-US" sz="1600" spc="-5" dirty="0">
                <a:cs typeface="Arial"/>
              </a:rPr>
              <a:t>IEEE 802 </a:t>
            </a:r>
            <a:r>
              <a:rPr lang="en-US" sz="1600" spc="-5" dirty="0" smtClean="0">
                <a:cs typeface="Arial"/>
              </a:rPr>
              <a:t>wireless interim from 14 to 19 May, 2023</a:t>
            </a:r>
            <a:endParaRPr lang="en-US" sz="1600" spc="-5" dirty="0">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 </a:t>
            </a:r>
            <a:r>
              <a:rPr lang="en-US" sz="1600" spc="-5" dirty="0"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Adjourned </a:t>
            </a:r>
            <a:r>
              <a:rPr lang="en-US" sz="1600" spc="-5" dirty="0" smtClean="0">
                <a:latin typeface="+mj-lt"/>
                <a:cs typeface="Arial"/>
              </a:rPr>
              <a:t>at 16:01 ET</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smtClean="0"/>
              <a:t>April </a:t>
            </a:r>
            <a:r>
              <a:rPr lang="en-US" dirty="0"/>
              <a:t>2023</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smtClean="0"/>
              <a:t>April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smtClean="0"/>
              <a:t>April 2023</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smtClean="0"/>
              <a:t>April 2023</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smtClean="0"/>
              <a:t>April 2023</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April </a:t>
            </a:r>
            <a:r>
              <a:rPr lang="en-US" dirty="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Housekeeping reminder</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latin typeface="+mj-lt"/>
                <a:cs typeface="Arial"/>
              </a:rPr>
              <a:t>IMAT is NOT being used for this session</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when joining the call: “FIRST NAME LAST NAME, Affiliation” (e.g., Stuart Kerry, OK-Brit; Self)</a:t>
            </a:r>
          </a:p>
          <a:p>
            <a:pPr marL="630238" marR="117475" lvl="1" indent="-230188" algn="just">
              <a:spcBef>
                <a:spcPts val="600"/>
              </a:spcBef>
              <a:buChar char="•"/>
              <a:tabLst>
                <a:tab pos="230188" algn="l"/>
              </a:tabLst>
            </a:pPr>
            <a:r>
              <a:rPr lang="en-US" sz="1600" spc="-5" dirty="0">
                <a:latin typeface="+mj-lt"/>
                <a:cs typeface="Arial"/>
              </a:rPr>
              <a:t>Remember to state your name and affiliation the FIRST TIME you speak</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rgbClr val="FF0000"/>
                </a:solidFill>
              </a:rPr>
              <a:t>Press are required (i.e., anyone reporting publicly on this meeting) to announce their presence (per </a:t>
            </a:r>
            <a:r>
              <a:rPr lang="en-US" sz="1600" dirty="0" smtClean="0">
                <a:solidFill>
                  <a:srgbClr val="FF0000"/>
                </a:solidFill>
              </a:rPr>
              <a:t>IEEE SA </a:t>
            </a:r>
            <a:r>
              <a:rPr lang="en-US" sz="1600" dirty="0">
                <a:solidFill>
                  <a:srgbClr val="FF0000"/>
                </a:solidFill>
              </a:rPr>
              <a:t>Standards Board Ops Manual)</a:t>
            </a:r>
            <a:endParaRPr lang="en-US" sz="1600" spc="-5" dirty="0">
              <a:solidFill>
                <a:srgbClr val="FF0000"/>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April </a:t>
            </a:r>
            <a:r>
              <a:rPr lang="en-US" dirty="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Housekeeping reminder</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and approve the weekly meeting minutes</a:t>
            </a:r>
          </a:p>
          <a:p>
            <a:pPr marL="230188" marR="117475" indent="-230188" algn="just">
              <a:buFont typeface="Times New Roman" pitchFamily="16" charset="0"/>
              <a:buChar char="•"/>
              <a:tabLst>
                <a:tab pos="230188" algn="l"/>
              </a:tabLst>
            </a:pPr>
            <a:r>
              <a:rPr lang="en-US" sz="1800" i="1" dirty="0" smtClean="0">
                <a:solidFill>
                  <a:srgbClr val="00B050"/>
                </a:solidFill>
              </a:rPr>
              <a:t>Review and motion:  US NTIA’s consultation on national spectrum strategy</a:t>
            </a:r>
          </a:p>
          <a:p>
            <a:pPr marL="230188" marR="117475" indent="-230188" algn="just">
              <a:buFont typeface="Times New Roman" pitchFamily="16" charset="0"/>
              <a:buChar char="•"/>
              <a:tabLst>
                <a:tab pos="230188" algn="l"/>
              </a:tabLst>
            </a:pPr>
            <a:r>
              <a:rPr lang="en-US" sz="1800" spc="-5" dirty="0" smtClean="0">
                <a:cs typeface="Arial"/>
              </a:rPr>
              <a:t>Status </a:t>
            </a:r>
            <a:r>
              <a:rPr lang="en-US" sz="1800" spc="-5" dirty="0">
                <a:cs typeface="Arial"/>
              </a:rPr>
              <a:t>of ongoing </a:t>
            </a:r>
            <a:r>
              <a:rPr lang="en-US" sz="1800" spc="-5" dirty="0" smtClean="0">
                <a:cs typeface="Arial"/>
              </a:rPr>
              <a:t>consultations</a:t>
            </a:r>
          </a:p>
          <a:p>
            <a:pPr marL="230188" marR="117475" indent="-230188" algn="just">
              <a:buFont typeface="Times New Roman" pitchFamily="16" charset="0"/>
              <a:buChar char="•"/>
              <a:tabLst>
                <a:tab pos="230188" algn="l"/>
              </a:tabLst>
            </a:pPr>
            <a:r>
              <a:rPr lang="en-US" sz="1800" i="1" dirty="0" smtClean="0">
                <a:solidFill>
                  <a:srgbClr val="00B050"/>
                </a:solidFill>
              </a:rPr>
              <a:t>Review:  Australia ACMA’s consultation on spectrum outlook (if time permits) </a:t>
            </a:r>
            <a:endParaRPr lang="en-US" sz="1800" spc="-5" dirty="0" smtClean="0">
              <a:cs typeface="Arial"/>
            </a:endParaRPr>
          </a:p>
          <a:p>
            <a:pPr marL="230188" marR="117475" indent="-230188" algn="just">
              <a:buFont typeface="Times New Roman" pitchFamily="16" charset="0"/>
              <a:buChar char="•"/>
              <a:tabLst>
                <a:tab pos="230188" algn="l"/>
              </a:tabLst>
            </a:pPr>
            <a:r>
              <a:rPr lang="en-US" sz="1800" spc="-5" dirty="0" smtClean="0">
                <a:cs typeface="Arial"/>
              </a:rPr>
              <a:t>General </a:t>
            </a:r>
            <a:r>
              <a:rPr lang="en-US" sz="1800" spc="-5" dirty="0">
                <a:cs typeface="Arial"/>
              </a:rPr>
              <a:t>discussion items</a:t>
            </a:r>
          </a:p>
          <a:p>
            <a:pPr marL="230188" marR="117475" indent="-230188" algn="just">
              <a:buFont typeface="Times New Roman" pitchFamily="16" charset="0"/>
              <a:buChar char="•"/>
              <a:tabLst>
                <a:tab pos="230188" algn="l"/>
              </a:tabLst>
            </a:pPr>
            <a:r>
              <a:rPr lang="en-US" sz="1800" spc="-5" dirty="0">
                <a:cs typeface="Arial"/>
              </a:rPr>
              <a:t>Reminder:  Meeting schedule in the next 8 days</a:t>
            </a:r>
          </a:p>
          <a:p>
            <a:pPr marL="230188" marR="117475" indent="-230188" algn="just">
              <a:buFont typeface="Times New Roman" pitchFamily="16" charset="0"/>
              <a:buChar char="•"/>
              <a:tabLst>
                <a:tab pos="230188" algn="l"/>
              </a:tabLst>
            </a:pPr>
            <a:r>
              <a:rPr lang="en-US" sz="1800" spc="-5" dirty="0">
                <a:cs typeface="Arial"/>
              </a:rPr>
              <a:t>Reminder:  Meeting and hotel reservation for the </a:t>
            </a:r>
            <a:r>
              <a:rPr lang="en-US" sz="1800" spc="-5" dirty="0" smtClean="0">
                <a:cs typeface="Arial"/>
              </a:rPr>
              <a:t>2023 May interim</a:t>
            </a:r>
            <a:endParaRPr lang="en-US" sz="1800" spc="-5" dirty="0">
              <a:cs typeface="Arial"/>
            </a:endParaRP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71574</TotalTime>
  <Words>1952</Words>
  <Application>Microsoft Office PowerPoint</Application>
  <PresentationFormat>Widescreen</PresentationFormat>
  <Paragraphs>359</Paragraphs>
  <Slides>20</Slides>
  <Notes>17</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9" baseType="lpstr">
      <vt:lpstr>Arial Unicode MS</vt:lpstr>
      <vt:lpstr>Monotype Sorts</vt:lpstr>
      <vt:lpstr>MS Gothic</vt:lpstr>
      <vt:lpstr>MS PGothic</vt:lpstr>
      <vt:lpstr>Arial</vt:lpstr>
      <vt:lpstr>Calibri</vt:lpstr>
      <vt:lpstr>Times New Roman</vt:lpstr>
      <vt:lpstr>Office Theme</vt:lpstr>
      <vt:lpstr>Document</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Housekeeping reminder</vt:lpstr>
      <vt:lpstr>Agenda</vt:lpstr>
      <vt:lpstr>Administrative motions</vt:lpstr>
      <vt:lpstr>US NTIA’s consultation on national spectrum strategy (1)</vt:lpstr>
      <vt:lpstr>US NTIA’s consultation on national spectrum strategy (2)</vt:lpstr>
      <vt:lpstr>Status of ongoing consultations</vt:lpstr>
      <vt:lpstr>Australia ACMA’s consultation on spectrum outlook</vt:lpstr>
      <vt:lpstr>General discussion items (1)</vt:lpstr>
      <vt:lpstr>General discussion items (2)</vt:lpstr>
      <vt:lpstr>Meeting schedule in the next 8 days</vt:lpstr>
      <vt:lpstr>Meeting and hotel reservation for the 2023 May interim</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18-23/0039r1</dc:title>
  <dc:creator/>
  <cp:keywords>6 April 2023</cp:keywords>
  <cp:lastModifiedBy>Edward Au</cp:lastModifiedBy>
  <cp:revision>5290</cp:revision>
  <cp:lastPrinted>1601-01-01T00:00:00Z</cp:lastPrinted>
  <dcterms:created xsi:type="dcterms:W3CDTF">2016-03-03T14:54:45Z</dcterms:created>
  <dcterms:modified xsi:type="dcterms:W3CDTF">2023-04-07T17:13:08Z</dcterms:modified>
  <cp:category>IEEE 802.18 RR-TAG agenda</cp:category>
</cp:coreProperties>
</file>