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876" r:id="rId3"/>
    <p:sldId id="857" r:id="rId4"/>
    <p:sldId id="908" r:id="rId5"/>
    <p:sldId id="604" r:id="rId6"/>
    <p:sldId id="624" r:id="rId7"/>
    <p:sldId id="605" r:id="rId8"/>
    <p:sldId id="843" r:id="rId9"/>
    <p:sldId id="866" r:id="rId10"/>
    <p:sldId id="845" r:id="rId11"/>
    <p:sldId id="907" r:id="rId12"/>
    <p:sldId id="911" r:id="rId13"/>
    <p:sldId id="906" r:id="rId14"/>
    <p:sldId id="910" r:id="rId15"/>
    <p:sldId id="914" r:id="rId16"/>
    <p:sldId id="877" r:id="rId17"/>
    <p:sldId id="912" r:id="rId18"/>
    <p:sldId id="913" r:id="rId19"/>
    <p:sldId id="882" r:id="rId20"/>
    <p:sldId id="901" r:id="rId21"/>
    <p:sldId id="898" r:id="rId22"/>
    <p:sldId id="905" r:id="rId23"/>
    <p:sldId id="856" r:id="rId24"/>
    <p:sldId id="8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4099"/>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0845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947742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304570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57180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44556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69767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62218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802.18-23/0036r3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38-01-0000-weekly-teleconference-minutes-23-march-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dms_pub/itu-r/md/00/sg05/cir/R00-SG05-CIR-0105!!PDF-E.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5-01-0000-proposed-modifications-to-itu-r-m-1450-5-for-may-2023-wp5a-meeting.doc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7-02-0000-proposed-response-to-eu-rspg-s-questionnaire.doc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3" Type="http://schemas.openxmlformats.org/officeDocument/2006/relationships/hyperlink" Target="https://mentor.ieee.org/802.18/dcn/22/18-22-0035-65-0000-status-of-ongoing-consultations-and-tag-documents-for-approval.docx" TargetMode="External"/><Relationship Id="rId7" Type="http://schemas.openxmlformats.org/officeDocument/2006/relationships/hyperlink" Target="https://www.acma.gov.au/consultations/2023-03/draft-five-year-spectrum-outlook-2023-28"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cept.org/files/9522/Draft%20CEPT%20Report%2084.docx" TargetMode="External"/><Relationship Id="rId11" Type="http://schemas.openxmlformats.org/officeDocument/2006/relationships/image" Target="../media/image2.png"/><Relationship Id="rId5" Type="http://schemas.openxmlformats.org/officeDocument/2006/relationships/hyperlink" Target="https://ntia.gov/issues/national-spectrum-strategy/request-comments" TargetMode="External"/><Relationship Id="rId10" Type="http://schemas.openxmlformats.org/officeDocument/2006/relationships/hyperlink" Target="https://www.msit.go.kr/bbs/view.do?sCode=user&amp;mId=109&amp;mPid=103&amp;pageIndex=&amp;bbsSeqNo=84&amp;nttSeqNo=3179557&amp;searchOpt=ALL&amp;searchTxt=" TargetMode="External"/><Relationship Id="rId4" Type="http://schemas.openxmlformats.org/officeDocument/2006/relationships/hyperlink" Target="https://radio-spectrum-policy-group.ec.europa.eu/system/files/2023-02/RSPG23-014final-sub-group-Climate_Change_Questionnaire-2023_0.pdf" TargetMode="External"/><Relationship Id="rId9" Type="http://schemas.openxmlformats.org/officeDocument/2006/relationships/hyperlink" Target="https://digital-strategy.ec.europa.eu/en/consultations/future-electronic-communications-sector-and-its-infrastructur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ntia.gov/issues/national-spectrum-strategy/request-comments"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160A1.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acma.gov.au/sites/default/files/2023-03/Terahertz%20use-cases%20and%20regulatory%20models_information%20paper.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871212.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30 March </a:t>
            </a:r>
            <a:r>
              <a:rPr lang="en-GB" sz="2000" b="0" dirty="0"/>
              <a:t>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126"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23 March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18-23/0038r1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Mike Lynch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a:cs typeface="Arial"/>
              </a:rPr>
              <a:t>9~ 18 May, 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UTC, 2 May, </a:t>
            </a:r>
            <a:r>
              <a:rPr lang="en-US" sz="1600" spc="-5" dirty="0" smtClean="0">
                <a:cs typeface="Arial"/>
              </a:rPr>
              <a:t>2022</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https://www.itu.int/dms_pub/itu-r/md/00/sg05/cir/R00-SG05-CIR-0105!!PDF-E.pdf</a:t>
            </a:r>
            <a:r>
              <a:rPr lang="en-US" sz="1600" spc="-5" dirty="0">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4"/>
              </a:rPr>
              <a:t>18-23/0035r1</a:t>
            </a:r>
            <a:r>
              <a:rPr lang="en-US" sz="1600" spc="-5" dirty="0" smtClean="0">
                <a:cs typeface="Arial"/>
              </a:rPr>
              <a:t>:  </a:t>
            </a:r>
            <a:r>
              <a:rPr lang="en-US" sz="1600" dirty="0"/>
              <a:t>Proposed modifications to ITU-R M.1450-5 for </a:t>
            </a:r>
            <a:r>
              <a:rPr lang="en-US" sz="1600" dirty="0" smtClean="0"/>
              <a:t>May 2023 WP5A meeting</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6727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GB" sz="1800" dirty="0" smtClean="0">
                <a:latin typeface="+mj-lt"/>
              </a:rPr>
              <a:t>Move </a:t>
            </a:r>
            <a:r>
              <a:rPr lang="en-GB" sz="1800" dirty="0">
                <a:latin typeface="+mj-lt"/>
              </a:rPr>
              <a:t>to approve documents </a:t>
            </a:r>
            <a:r>
              <a:rPr lang="en-GB" sz="1800" dirty="0" smtClean="0">
                <a:solidFill>
                  <a:schemeClr val="accent2"/>
                </a:solidFill>
                <a:latin typeface="+mj-lt"/>
              </a:rPr>
              <a:t>18-23/0035r1 </a:t>
            </a:r>
            <a:r>
              <a:rPr lang="en-GB" sz="1800" dirty="0" smtClean="0">
                <a:latin typeface="+mj-lt"/>
              </a:rPr>
              <a:t>for </a:t>
            </a:r>
            <a:r>
              <a:rPr lang="en-GB" sz="1800" dirty="0">
                <a:latin typeface="+mj-lt"/>
              </a:rPr>
              <a:t>proposed modifications to ITU-R </a:t>
            </a:r>
            <a:r>
              <a:rPr lang="en-GB" sz="1800" dirty="0" smtClean="0">
                <a:latin typeface="+mj-lt"/>
              </a:rPr>
              <a:t>for </a:t>
            </a:r>
            <a:r>
              <a:rPr lang="en-GB" sz="1800" dirty="0">
                <a:latin typeface="+mj-lt"/>
              </a:rPr>
              <a:t>review and approval by the IEEE </a:t>
            </a:r>
            <a:r>
              <a:rPr lang="en-GB" sz="1800" dirty="0" smtClean="0">
                <a:latin typeface="+mj-lt"/>
              </a:rPr>
              <a:t>802 LSMC for </a:t>
            </a:r>
            <a:r>
              <a:rPr lang="en-GB" sz="1800" dirty="0">
                <a:latin typeface="+mj-lt"/>
              </a:rPr>
              <a:t>submission to the ITU-R Working Party 5A via ITU-R liaison before the contribution deadline for the Working Party 5A’s next meeting.  The IEEE 802.18 Chair is authorized to make editorial changes as necessary.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15</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14</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(13 Yes;  0 No;  0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 (2)</a:t>
            </a:r>
            <a:endParaRPr lang="en-US" sz="2800" dirty="0">
              <a:solidFill>
                <a:srgbClr val="0070C0"/>
              </a:solidFill>
            </a:endParaRPr>
          </a:p>
        </p:txBody>
      </p:sp>
    </p:spTree>
    <p:extLst>
      <p:ext uri="{BB962C8B-B14F-4D97-AF65-F5344CB8AC3E}">
        <p14:creationId xmlns:p14="http://schemas.microsoft.com/office/powerpoint/2010/main" val="2667032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18-23/0037r2</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201152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#4 (External):  </a:t>
            </a:r>
            <a:r>
              <a:rPr lang="en-US" sz="1800" spc="-5" dirty="0">
                <a:latin typeface="+mj-lt"/>
                <a:cs typeface="Arial"/>
              </a:rPr>
              <a:t>Move to approve document </a:t>
            </a:r>
            <a:r>
              <a:rPr lang="en-US" sz="1800" spc="-5" dirty="0" smtClean="0">
                <a:solidFill>
                  <a:srgbClr val="3333CC"/>
                </a:solidFill>
                <a:latin typeface="+mj-lt"/>
                <a:cs typeface="Arial"/>
              </a:rPr>
              <a:t>18-23/0037r3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EU Radio Spectrum Policy Group’s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Change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European Commission RSPG </a:t>
            </a:r>
            <a:r>
              <a:rPr lang="en-US" sz="1800" spc="-5" dirty="0">
                <a:latin typeface="+mj-lt"/>
                <a:cs typeface="Arial"/>
              </a:rPr>
              <a:t>by 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Dave </a:t>
            </a:r>
            <a:r>
              <a:rPr lang="en-US" sz="1600" spc="-5" dirty="0" err="1" smtClean="0">
                <a:latin typeface="+mj-lt"/>
                <a:cs typeface="Arial"/>
              </a:rPr>
              <a:t>Halasz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About the proposed response to a specific question.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16</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15</a:t>
            </a:r>
          </a:p>
          <a:p>
            <a:pPr marL="630238" marR="117475" lvl="1" indent="-230188" algn="just">
              <a:buFont typeface="Times New Roman" pitchFamily="16" charset="0"/>
              <a:buChar char="•"/>
              <a:tabLst>
                <a:tab pos="230188" algn="l"/>
              </a:tabLst>
            </a:pPr>
            <a:r>
              <a:rPr lang="en-US" sz="1600" spc="-5" dirty="0" smtClean="0">
                <a:latin typeface="+mj-lt"/>
                <a:cs typeface="Arial"/>
              </a:rPr>
              <a:t>Result:  Failed (5 Yes;  2 No;  5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Tree>
    <p:extLst>
      <p:ext uri="{BB962C8B-B14F-4D97-AF65-F5344CB8AC3E}">
        <p14:creationId xmlns:p14="http://schemas.microsoft.com/office/powerpoint/2010/main" val="2039278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a:t>
            </a:r>
            <a:r>
              <a:rPr lang="en-US" sz="1800" spc="-5" dirty="0" smtClean="0">
                <a:latin typeface="+mj-lt"/>
                <a:cs typeface="Arial"/>
              </a:rPr>
              <a:t>to reconsider Motion #4 on the previous decision as shown in </a:t>
            </a:r>
            <a:r>
              <a:rPr lang="en-US" sz="1800" spc="-5" dirty="0" smtClean="0">
                <a:solidFill>
                  <a:srgbClr val="3333CC"/>
                </a:solidFill>
                <a:cs typeface="Arial"/>
              </a:rPr>
              <a:t>18-23/0037r4</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Dave </a:t>
            </a:r>
            <a:r>
              <a:rPr lang="en-US" sz="1600" spc="-5" dirty="0" err="1" smtClean="0">
                <a:latin typeface="+mj-lt"/>
                <a:cs typeface="Arial"/>
              </a:rPr>
              <a:t>Halasz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16</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15</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(10 Yes;  0 No;  2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(3)</a:t>
            </a:r>
            <a:endParaRPr lang="en-US" sz="2800" dirty="0">
              <a:solidFill>
                <a:srgbClr val="0070C0"/>
              </a:solidFill>
            </a:endParaRPr>
          </a:p>
        </p:txBody>
      </p:sp>
    </p:spTree>
    <p:extLst>
      <p:ext uri="{BB962C8B-B14F-4D97-AF65-F5344CB8AC3E}">
        <p14:creationId xmlns:p14="http://schemas.microsoft.com/office/powerpoint/2010/main" val="1057311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rgbClr val="FF0000"/>
                </a:solidFill>
                <a:cs typeface="Arial"/>
              </a:rPr>
              <a:t>3pm ET, 30 March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 RSPG:  </a:t>
            </a:r>
            <a:r>
              <a:rPr lang="en-US" sz="1400" spc="-5" dirty="0">
                <a:solidFill>
                  <a:srgbClr val="FF0000"/>
                </a:solidFill>
                <a:cs typeface="Arial"/>
                <a:hlinkClick r:id="rId4"/>
              </a:rPr>
              <a:t>Questionnaire on the Role of Radio Spectrum Policy to help combat Climate </a:t>
            </a:r>
            <a:r>
              <a:rPr lang="en-US" sz="1400" spc="-5" dirty="0" smtClean="0">
                <a:solidFill>
                  <a:srgbClr val="FF0000"/>
                </a:solidFill>
                <a:cs typeface="Arial"/>
                <a:hlinkClick r:id="rId4"/>
              </a:rPr>
              <a:t>Change</a:t>
            </a:r>
            <a:endParaRPr lang="en-US" sz="1600" spc="-5" dirty="0" smtClean="0">
              <a:solidFill>
                <a:srgbClr val="FF0000"/>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4 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NTIA:  </a:t>
            </a:r>
            <a:r>
              <a:rPr lang="en-GB" sz="1400" u="sng" dirty="0">
                <a:hlinkClick r:id="rId5"/>
              </a:rPr>
              <a:t>Development of a National Spectrum Strategy [Docket Number: 230308–0068]</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a:t>
            </a:r>
            <a:r>
              <a:rPr lang="en-US" sz="1400" spc="-5" dirty="0">
                <a:solidFill>
                  <a:schemeClr val="tx1"/>
                </a:solidFill>
                <a:cs typeface="Arial"/>
              </a:rPr>
              <a:t>ECC:  </a:t>
            </a:r>
            <a:r>
              <a:rPr lang="en-US" sz="1400" spc="-5" dirty="0">
                <a:solidFill>
                  <a:schemeClr val="tx1"/>
                </a:solidFill>
                <a:cs typeface="Arial"/>
                <a:hlinkClick r:id="rId6"/>
              </a:rPr>
              <a:t>CEPT Draft Report 84 (</a:t>
            </a:r>
            <a:r>
              <a:rPr lang="en-GB" sz="1400" dirty="0">
                <a:hlinkClick r:id="rId6"/>
              </a:rPr>
              <a:t>Report from CEPT to the European Commission in response to the Permanent Mandate on UWB</a:t>
            </a:r>
            <a:r>
              <a:rPr lang="en-US" sz="1400" dirty="0">
                <a:hlinkClick r:id="rId6"/>
              </a:rPr>
              <a:t>)</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11 </a:t>
            </a:r>
            <a:r>
              <a:rPr lang="en-US" sz="1600" spc="-5" dirty="0">
                <a:solidFill>
                  <a:schemeClr val="tx1"/>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7"/>
              </a:rPr>
              <a:t>Draft Five-year spectrum outlook 2023-28</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RSS-247 Issue 3 – DTS FHS and LE-LAN – Draft for </a:t>
            </a:r>
            <a:r>
              <a:rPr lang="en-US" sz="1400" spc="-5" dirty="0" smtClean="0">
                <a:solidFill>
                  <a:schemeClr val="tx1"/>
                </a:solidFill>
                <a:cs typeface="Arial"/>
                <a:hlinkClick r:id="rId8"/>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9"/>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10:30m </a:t>
            </a:r>
            <a:r>
              <a:rPr lang="en-US" sz="1600" spc="-5" dirty="0">
                <a:solidFill>
                  <a:schemeClr val="tx1"/>
                </a:solidFill>
                <a:cs typeface="Arial"/>
              </a:rPr>
              <a:t>ET, </a:t>
            </a:r>
            <a:r>
              <a:rPr lang="en-US" sz="1600" spc="-5" dirty="0" smtClean="0">
                <a:solidFill>
                  <a:schemeClr val="tx1"/>
                </a:solidFill>
                <a:cs typeface="Arial"/>
              </a:rPr>
              <a:t>9 </a:t>
            </a:r>
            <a:r>
              <a:rPr lang="en-US" sz="1600" spc="-5" dirty="0">
                <a:solidFill>
                  <a:schemeClr val="tx1"/>
                </a:solidFill>
                <a:cs typeface="Arial"/>
              </a:rPr>
              <a:t>May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10"/>
              </a:rPr>
              <a:t>Administrative </a:t>
            </a:r>
            <a:r>
              <a:rPr lang="en-GB" sz="1400" u="sng" dirty="0">
                <a:hlinkClick r:id="rId10"/>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Development of a National Spectrum Strategy (Docket no. 230308-0068)</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17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ntia.gov/issues/national-spectrum-strategy/request-comments</a:t>
            </a:r>
            <a:r>
              <a:rPr lang="en-US" sz="1600" spc="-5" dirty="0" smtClean="0">
                <a:cs typeface="Arial"/>
              </a:rPr>
              <a:t> </a:t>
            </a:r>
          </a:p>
          <a:p>
            <a:pPr marL="230188" marR="117475" indent="-230188" algn="just">
              <a:spcBef>
                <a:spcPts val="1800"/>
              </a:spcBef>
              <a:buChar char="•"/>
              <a:tabLst>
                <a:tab pos="230188" algn="l"/>
              </a:tabLst>
            </a:pPr>
            <a:r>
              <a:rPr lang="en-US" sz="1800" spc="-5" dirty="0" smtClean="0">
                <a:cs typeface="Arial"/>
              </a:rPr>
              <a:t>At a glance, </a:t>
            </a:r>
            <a:r>
              <a:rPr lang="en-US" sz="1800" dirty="0"/>
              <a:t>NTIA seeks comments on the following 3 pillars and its implementation plan:</a:t>
            </a:r>
            <a:endParaRPr lang="en-US" sz="1800" spc="-5" dirty="0" smtClean="0">
              <a:cs typeface="Arial"/>
            </a:endParaRPr>
          </a:p>
          <a:p>
            <a:pPr marL="630238" marR="117475" lvl="1" indent="-230188" algn="just">
              <a:buChar char="•"/>
              <a:tabLst>
                <a:tab pos="230188" algn="l"/>
              </a:tabLst>
            </a:pPr>
            <a:r>
              <a:rPr lang="en-US" sz="1600" dirty="0" smtClean="0"/>
              <a:t>Pillar </a:t>
            </a:r>
            <a:r>
              <a:rPr lang="en-US" sz="1600" dirty="0"/>
              <a:t>#1: A spectrum pipeline to ensure US leadership in spectrum-based </a:t>
            </a:r>
            <a:r>
              <a:rPr lang="en-US" sz="1600" dirty="0" smtClean="0"/>
              <a:t>technologies</a:t>
            </a:r>
          </a:p>
          <a:p>
            <a:pPr marL="630238" marR="117475" lvl="1" indent="-230188" algn="just">
              <a:buChar char="•"/>
              <a:tabLst>
                <a:tab pos="230188" algn="l"/>
              </a:tabLst>
            </a:pPr>
            <a:r>
              <a:rPr lang="en-US" sz="1600" dirty="0" smtClean="0"/>
              <a:t>Pillar </a:t>
            </a:r>
            <a:r>
              <a:rPr lang="en-US" sz="1600" dirty="0"/>
              <a:t>#2: Long-Term spectrum </a:t>
            </a:r>
            <a:r>
              <a:rPr lang="en-US" sz="1600" dirty="0" smtClean="0"/>
              <a:t>planning</a:t>
            </a:r>
          </a:p>
          <a:p>
            <a:pPr marL="630238" marR="117475" lvl="1" indent="-230188" algn="just">
              <a:buChar char="•"/>
              <a:tabLst>
                <a:tab pos="230188" algn="l"/>
              </a:tabLst>
            </a:pPr>
            <a:r>
              <a:rPr lang="en-US" sz="1600" dirty="0" smtClean="0"/>
              <a:t>Pillar </a:t>
            </a:r>
            <a:r>
              <a:rPr lang="en-US" sz="1600" dirty="0"/>
              <a:t>#3: Unprecedented spectrum access and management through technology </a:t>
            </a:r>
            <a:r>
              <a:rPr lang="en-US" sz="1600" dirty="0" smtClean="0"/>
              <a:t>development</a:t>
            </a:r>
          </a:p>
          <a:p>
            <a:pPr marL="630238" marR="117475" lvl="1" indent="-230188" algn="just">
              <a:buChar char="•"/>
              <a:tabLst>
                <a:tab pos="230188" algn="l"/>
              </a:tabLst>
            </a:pPr>
            <a:r>
              <a:rPr lang="en-US" sz="1600" dirty="0" smtClean="0"/>
              <a:t>Implementation </a:t>
            </a:r>
            <a:r>
              <a:rPr lang="en-US" sz="1600" dirty="0"/>
              <a:t>Plan</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22053304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This consultation is relevant to IEEE 802</a:t>
            </a:r>
            <a:endParaRPr lang="en-US" sz="1800" spc="-5" dirty="0">
              <a:cs typeface="Arial"/>
            </a:endParaRPr>
          </a:p>
          <a:p>
            <a:pPr marL="630238" marR="117475" lvl="1" indent="-230188" algn="just">
              <a:buChar char="•"/>
              <a:tabLst>
                <a:tab pos="230188" algn="l"/>
              </a:tabLst>
            </a:pPr>
            <a:r>
              <a:rPr lang="en-US" sz="1600" spc="-5" dirty="0" smtClean="0">
                <a:cs typeface="Arial"/>
              </a:rPr>
              <a:t>Comments received offline:</a:t>
            </a:r>
          </a:p>
          <a:p>
            <a:pPr marL="1030288" marR="117475" lvl="2" indent="-230188" algn="just">
              <a:buChar char="•"/>
              <a:tabLst>
                <a:tab pos="230188" algn="l"/>
              </a:tabLst>
            </a:pPr>
            <a:r>
              <a:rPr lang="en-US" sz="1600" i="1" spc="-5" dirty="0" smtClean="0">
                <a:cs typeface="Arial"/>
              </a:rPr>
              <a:t>[T]he </a:t>
            </a:r>
            <a:r>
              <a:rPr lang="en-US" sz="1600" i="1" spc="-5" dirty="0">
                <a:cs typeface="Arial"/>
              </a:rPr>
              <a:t>FCC has a requirement to harmonize "to the extent possible" the US table of frequency allocations with the international allocation table (meaning effectively the ITU-R). That of course means influencing for or against what is identified at a future WRC. Essentially for WRC-23 it's too late but that WRC, as it develops the agenda for the next two WRCs, can include an agenda item (or more) that could support the FCC's goals. That will drive how the US interacts with other administrations on that agenda item. In short making the FCC aware of 802's views should be very useful to 802 and our current and future developmental technologies.</a:t>
            </a:r>
          </a:p>
          <a:p>
            <a:pPr marL="630238" marR="117475" lvl="1" indent="-230188" algn="just">
              <a:buChar char="•"/>
              <a:tabLst>
                <a:tab pos="230188" algn="l"/>
              </a:tabLst>
            </a:pPr>
            <a:endParaRPr lang="en-US" sz="1600" spc="-5" dirty="0" smtClean="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33082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p>
          <a:p>
            <a:pPr marL="1030288" marR="117475" lvl="2" indent="-230188" algn="just">
              <a:buClrTx/>
              <a:buFont typeface="Times New Roman" pitchFamily="16" charset="0"/>
              <a:buChar char="•"/>
              <a:tabLst>
                <a:tab pos="230188" algn="l"/>
              </a:tabLst>
            </a:pPr>
            <a:r>
              <a:rPr lang="en-US" sz="1600" dirty="0"/>
              <a:t>FCC chairwoman </a:t>
            </a:r>
            <a:r>
              <a:rPr lang="en-US" sz="1600" dirty="0">
                <a:hlinkClick r:id="rId4"/>
              </a:rPr>
              <a:t>proposes</a:t>
            </a:r>
            <a:r>
              <a:rPr lang="en-US" sz="1600" dirty="0"/>
              <a:t> agency </a:t>
            </a:r>
            <a:r>
              <a:rPr lang="en-US" sz="1600" dirty="0" smtClean="0"/>
              <a:t>“policy statement” </a:t>
            </a:r>
            <a:r>
              <a:rPr lang="en-US" sz="1600" dirty="0"/>
              <a:t>of wireless receiver performance</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a:t>
            </a:r>
            <a:r>
              <a:rPr lang="en-US" altLang="en-US" sz="1800" b="1">
                <a:solidFill>
                  <a:schemeClr val="tx1"/>
                </a:solidFill>
                <a:latin typeface="+mj-lt"/>
                <a:cs typeface="Arial" panose="020B0604020202020204" pitchFamily="34" charset="0"/>
              </a:rPr>
              <a:t>of </a:t>
            </a:r>
            <a:r>
              <a:rPr lang="en-US" altLang="en-US" sz="1800" b="1" smtClean="0">
                <a:solidFill>
                  <a:schemeClr val="tx1"/>
                </a:solidFill>
                <a:latin typeface="+mj-lt"/>
                <a:cs typeface="Arial" panose="020B0604020202020204" pitchFamily="34" charset="0"/>
              </a:rPr>
              <a:t>20 </a:t>
            </a:r>
            <a:r>
              <a:rPr lang="en-US" altLang="en-US" sz="1800" b="1" dirty="0" smtClean="0">
                <a:solidFill>
                  <a:schemeClr val="tx1"/>
                </a:solidFill>
                <a:latin typeface="+mj-lt"/>
                <a:cs typeface="Arial" panose="020B0604020202020204" pitchFamily="34" charset="0"/>
              </a:rPr>
              <a:t>March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14</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22 March 2023, </a:t>
            </a:r>
            <a:r>
              <a:rPr lang="en-US" sz="1600" dirty="0"/>
              <a:t>Australia ACMA published an </a:t>
            </a:r>
            <a:r>
              <a:rPr lang="en-US" sz="1600" dirty="0">
                <a:hlinkClick r:id="rId3"/>
              </a:rPr>
              <a:t>information paper</a:t>
            </a:r>
            <a:r>
              <a:rPr lang="en-US" sz="1600" dirty="0"/>
              <a:t> on THz use cases and regulatory models.  It summarizes not only the regulatory development in Australia and a few selected countries (including the US, UK, Canada, New Zealand, and Ireland), but also the possible use cases.  At the end of the information paper, it also emphasizes that Australia "welcomes approaches from any interested parties in undertaking technology trials".</a:t>
            </a:r>
            <a:r>
              <a:rPr lang="en-US" sz="1600" dirty="0">
                <a:solidFill>
                  <a:schemeClr val="tx1"/>
                </a:solidFill>
              </a:rPr>
              <a:t>	</a:t>
            </a:r>
            <a:endParaRPr lang="en-US" sz="1600" dirty="0" smtClean="0">
              <a:solidFill>
                <a:schemeClr val="tx1"/>
              </a:solidFill>
            </a:endParaRPr>
          </a:p>
          <a:p>
            <a:pPr marL="1030288" marR="117475" lvl="2" indent="-230188" algn="just">
              <a:buClrTx/>
              <a:buFont typeface="Times New Roman" pitchFamily="16" charset="0"/>
              <a:buChar char="•"/>
              <a:tabLst>
                <a:tab pos="230188" algn="l"/>
              </a:tabLst>
            </a:pPr>
            <a:r>
              <a:rPr lang="en-US" sz="1600" dirty="0" smtClean="0">
                <a:solidFill>
                  <a:schemeClr val="tx1"/>
                </a:solidFill>
              </a:rPr>
              <a:t>On 27 March 2023, Japan MIC published a </a:t>
            </a:r>
            <a:r>
              <a:rPr lang="en-US" sz="1600" dirty="0" smtClean="0">
                <a:solidFill>
                  <a:schemeClr val="tx1"/>
                </a:solidFill>
                <a:hlinkClick r:id="rId4"/>
              </a:rPr>
              <a:t>detailed report</a:t>
            </a:r>
            <a:r>
              <a:rPr lang="en-US" sz="1600" dirty="0" smtClean="0">
                <a:solidFill>
                  <a:schemeClr val="tx1"/>
                </a:solidFill>
              </a:rPr>
              <a:t> </a:t>
            </a:r>
            <a:r>
              <a:rPr lang="en-US" sz="1600" dirty="0"/>
              <a:t>about the European and American standards testing for wireless </a:t>
            </a:r>
            <a:r>
              <a:rPr lang="en-US" sz="1600" dirty="0" smtClean="0"/>
              <a:t>LAN.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19409160"/>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20000"/>
                    </a:ext>
                  </a:extLst>
                </a:gridCol>
                <a:gridCol w="81534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31 March </a:t>
                      </a:r>
                      <a:r>
                        <a:rPr lang="en-US" sz="1500" strike="sngStrike" baseline="0" dirty="0">
                          <a:solidFill>
                            <a:schemeClr val="tx1"/>
                          </a:solidFill>
                        </a:rPr>
                        <a:t>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6 April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7 April 2023</a:t>
                      </a:r>
                      <a:r>
                        <a:rPr lang="en-US" sz="1500" strike="sng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16</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smtClean="0">
                <a:solidFill>
                  <a:schemeClr val="tx1"/>
                </a:solidFill>
                <a:latin typeface="+mj-lt"/>
                <a:cs typeface="Arial"/>
              </a:rPr>
              <a:t>:  </a:t>
            </a:r>
            <a:r>
              <a:rPr lang="en-US" sz="1600" spc="-5" smtClean="0">
                <a:solidFill>
                  <a:schemeClr val="tx1"/>
                </a:solidFill>
                <a:latin typeface="+mj-lt"/>
                <a:cs typeface="Arial"/>
              </a:rPr>
              <a:t>15</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No</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16:06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dirty="0" smtClean="0">
                <a:solidFill>
                  <a:srgbClr val="00B050"/>
                </a:solidFill>
              </a:rPr>
              <a:t>Review and motion:  </a:t>
            </a:r>
            <a:r>
              <a:rPr lang="en-US" sz="1800" i="1" dirty="0">
                <a:solidFill>
                  <a:srgbClr val="00B050"/>
                </a:solidFill>
              </a:rPr>
              <a:t>ITU-R Working Party 5A </a:t>
            </a:r>
            <a:r>
              <a:rPr lang="en-US" sz="1800" i="1" dirty="0" smtClean="0">
                <a:solidFill>
                  <a:srgbClr val="00B050"/>
                </a:solidFill>
              </a:rPr>
              <a:t>submission</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EU RSPG’s consultation on climate </a:t>
            </a:r>
            <a:r>
              <a:rPr lang="en-US" sz="1800" i="1" spc="-5" dirty="0" smtClean="0">
                <a:solidFill>
                  <a:srgbClr val="00B050"/>
                </a:solidFill>
                <a:cs typeface="Arial"/>
              </a:rPr>
              <a:t>change</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71486</TotalTime>
  <Words>2452</Words>
  <Application>Microsoft Office PowerPoint</Application>
  <PresentationFormat>Widescreen</PresentationFormat>
  <Paragraphs>420</Paragraphs>
  <Slides>24</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ITU-R Working Party 5A submission (1)</vt:lpstr>
      <vt:lpstr>ITU-R Working Party 5A submission (2)</vt:lpstr>
      <vt:lpstr>EU RSPG consultation on climate change (1)</vt:lpstr>
      <vt:lpstr>EU RSPG consultation on climate change (2)</vt:lpstr>
      <vt:lpstr>EU RSPG consultation on climate change (3)</vt:lpstr>
      <vt:lpstr>Status of ongoing consultations</vt:lpstr>
      <vt:lpstr>US NTIA consultation on national spectrum strategy (1)</vt:lpstr>
      <vt:lpstr>US NTIA consultation on national spectrum strategy (2)</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23/0036r3</dc:title>
  <dc:creator/>
  <cp:keywords>30 March 2023</cp:keywords>
  <cp:lastModifiedBy>Edward Au</cp:lastModifiedBy>
  <cp:revision>5265</cp:revision>
  <cp:lastPrinted>1601-01-01T00:00:00Z</cp:lastPrinted>
  <dcterms:created xsi:type="dcterms:W3CDTF">2016-03-03T14:54:45Z</dcterms:created>
  <dcterms:modified xsi:type="dcterms:W3CDTF">2023-03-31T16:12:44Z</dcterms:modified>
  <cp:category>IEEE 802.18 RR-TAG agenda</cp:category>
</cp:coreProperties>
</file>