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5"/>
  </p:notesMasterIdLst>
  <p:handoutMasterIdLst>
    <p:handoutMasterId r:id="rId26"/>
  </p:handoutMasterIdLst>
  <p:sldIdLst>
    <p:sldId id="256" r:id="rId2"/>
    <p:sldId id="876" r:id="rId3"/>
    <p:sldId id="857" r:id="rId4"/>
    <p:sldId id="908" r:id="rId5"/>
    <p:sldId id="604" r:id="rId6"/>
    <p:sldId id="624" r:id="rId7"/>
    <p:sldId id="605" r:id="rId8"/>
    <p:sldId id="843" r:id="rId9"/>
    <p:sldId id="866" r:id="rId10"/>
    <p:sldId id="845" r:id="rId11"/>
    <p:sldId id="907" r:id="rId12"/>
    <p:sldId id="911" r:id="rId13"/>
    <p:sldId id="906" r:id="rId14"/>
    <p:sldId id="910" r:id="rId15"/>
    <p:sldId id="877" r:id="rId16"/>
    <p:sldId id="912" r:id="rId17"/>
    <p:sldId id="913" r:id="rId18"/>
    <p:sldId id="882" r:id="rId19"/>
    <p:sldId id="901" r:id="rId20"/>
    <p:sldId id="898" r:id="rId21"/>
    <p:sldId id="905" r:id="rId22"/>
    <p:sldId id="856" r:id="rId23"/>
    <p:sldId id="864"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19" autoAdjust="0"/>
    <p:restoredTop sz="95405" autoAdjust="0"/>
  </p:normalViewPr>
  <p:slideViewPr>
    <p:cSldViewPr>
      <p:cViewPr varScale="1">
        <p:scale>
          <a:sx n="82" d="100"/>
          <a:sy n="82" d="100"/>
        </p:scale>
        <p:origin x="994"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00" d="100"/>
        <a:sy n="100" d="100"/>
      </p:scale>
      <p:origin x="0" y="-4099"/>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3/30/2023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470845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9477429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7571801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9445564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0529919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697671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662218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March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802.18-23/0036r1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38-01-0000-weekly-teleconference-minutes-23-march-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www.itu.int/dms_pub/itu-r/md/00/sg05/cir/R00-SG05-CIR-0105!!PDF-E.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35-01-0000-proposed-modifications-to-itu-r-m-1450-5-for-may-2023-wp5a-meeting.docx"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radio-spectrum-policy-group.ec.europa.eu/system/files/2023-02/RSPG23-014final-sub-group-Climate_Change_Questionnaire-2023_0.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37-02-0000-proposed-response-to-eu-rspg-s-questionnaire.docx"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hyperlink" Target="https://www.rabc-cccr.ca/ised-radio-standards-specification-rss-247-issue-3-february-2023-digital-transmission-systems-dtss-frequency-hopping-systems-fhss-and-licence-exempt-local-area-network-le-lan-devic/" TargetMode="External"/><Relationship Id="rId3" Type="http://schemas.openxmlformats.org/officeDocument/2006/relationships/hyperlink" Target="https://mentor.ieee.org/802.18/dcn/22/18-22-0035-65-0000-status-of-ongoing-consultations-and-tag-documents-for-approval.docx" TargetMode="External"/><Relationship Id="rId7" Type="http://schemas.openxmlformats.org/officeDocument/2006/relationships/hyperlink" Target="https://www.acma.gov.au/consultations/2023-03/draft-five-year-spectrum-outlook-2023-28"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www.cept.org/files/9522/Draft%20CEPT%20Report%2084.docx" TargetMode="External"/><Relationship Id="rId11" Type="http://schemas.openxmlformats.org/officeDocument/2006/relationships/image" Target="../media/image2.png"/><Relationship Id="rId5" Type="http://schemas.openxmlformats.org/officeDocument/2006/relationships/hyperlink" Target="https://ntia.gov/issues/national-spectrum-strategy/request-comments" TargetMode="External"/><Relationship Id="rId10" Type="http://schemas.openxmlformats.org/officeDocument/2006/relationships/hyperlink" Target="https://www.msit.go.kr/bbs/view.do?sCode=user&amp;mId=109&amp;mPid=103&amp;pageIndex=&amp;bbsSeqNo=84&amp;nttSeqNo=3179557&amp;searchOpt=ALL&amp;searchTxt=" TargetMode="External"/><Relationship Id="rId4" Type="http://schemas.openxmlformats.org/officeDocument/2006/relationships/hyperlink" Target="https://radio-spectrum-policy-group.ec.europa.eu/system/files/2023-02/RSPG23-014final-sub-group-Climate_Change_Questionnaire-2023_0.pdf" TargetMode="External"/><Relationship Id="rId9" Type="http://schemas.openxmlformats.org/officeDocument/2006/relationships/hyperlink" Target="https://digital-strategy.ec.europa.eu/en/consultations/future-electronic-communications-sector-and-its-infrastructure"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ntia.gov/issues/national-spectrum-strategy/request-comments"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fcc.gov/news-events/events/2023/04/april-2023-open-commission-meeting"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docs.fcc.gov/public/attachments/DOC-392160A1.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acma.gov.au/sites/default/files/2023-03/Terahertz%20use-cases%20and%20regulatory%20models_information%20paper.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soumu.go.jp/main_content/000871212.pdf"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ocuments?is_dcn=207&amp;is_year=2021"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book.passkey.com/event/50361706/owner/198/home"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March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30 March </a:t>
            </a:r>
            <a:r>
              <a:rPr lang="en-GB" sz="2000" b="0" dirty="0"/>
              <a:t>2023</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12" name="Object 11"/>
          <p:cNvGraphicFramePr>
            <a:graphicFrameLocks noChangeAspect="1"/>
          </p:cNvGraphicFramePr>
          <p:nvPr>
            <p:extLst>
              <p:ext uri="{D42A27DB-BD31-4B8C-83A1-F6EECF244321}">
                <p14:modId xmlns:p14="http://schemas.microsoft.com/office/powerpoint/2010/main" val="1695817213"/>
              </p:ext>
            </p:extLst>
          </p:nvPr>
        </p:nvGraphicFramePr>
        <p:xfrm>
          <a:off x="2971801" y="4191000"/>
          <a:ext cx="8686799" cy="5181600"/>
        </p:xfrm>
        <a:graphic>
          <a:graphicData uri="http://schemas.openxmlformats.org/presentationml/2006/ole">
            <mc:AlternateContent xmlns:mc="http://schemas.openxmlformats.org/markup-compatibility/2006">
              <mc:Choice xmlns:v="urn:schemas-microsoft-com:vml" Requires="v">
                <p:oleObj spid="_x0000_s1117"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971801" y="4191000"/>
                        <a:ext cx="8686799"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the </a:t>
            </a:r>
            <a:r>
              <a:rPr lang="en-US" sz="1800" spc="-5" dirty="0" smtClean="0">
                <a:latin typeface="+mj-lt"/>
                <a:cs typeface="Arial"/>
              </a:rPr>
              <a:t>23 March 2023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18-23/0038r1</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ITU-R Working Party 5A </a:t>
            </a:r>
            <a:r>
              <a:rPr lang="en-US" sz="2800" dirty="0" smtClean="0">
                <a:solidFill>
                  <a:srgbClr val="0070C0"/>
                </a:solidFill>
              </a:rPr>
              <a:t>submission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US" sz="1800" spc="-5" dirty="0">
                <a:cs typeface="Arial"/>
              </a:rPr>
              <a:t>Next ITU-R Working Party 5A meeting:  </a:t>
            </a:r>
          </a:p>
          <a:p>
            <a:pPr marL="630238" marR="117475" lvl="1" indent="-230188" algn="just">
              <a:buChar char="•"/>
              <a:tabLst>
                <a:tab pos="230188" algn="l"/>
              </a:tabLst>
            </a:pPr>
            <a:r>
              <a:rPr lang="en-US" sz="1600" spc="-5" dirty="0">
                <a:cs typeface="Arial"/>
              </a:rPr>
              <a:t>9~ 18 May, 2023</a:t>
            </a:r>
          </a:p>
          <a:p>
            <a:pPr marL="230188" marR="117475" indent="-230188" algn="just">
              <a:spcBef>
                <a:spcPts val="1800"/>
              </a:spcBef>
              <a:buChar char="•"/>
              <a:tabLst>
                <a:tab pos="230188" algn="l"/>
              </a:tabLst>
            </a:pPr>
            <a:r>
              <a:rPr lang="en-US" sz="1800" spc="-5" dirty="0">
                <a:cs typeface="Arial"/>
              </a:rPr>
              <a:t>Deadline for contribution submission:  </a:t>
            </a:r>
          </a:p>
          <a:p>
            <a:pPr marL="630238" marR="117475" lvl="1" indent="-230188" algn="just">
              <a:buChar char="•"/>
              <a:tabLst>
                <a:tab pos="230188" algn="l"/>
              </a:tabLst>
            </a:pPr>
            <a:r>
              <a:rPr lang="en-US" sz="1600" spc="-5" dirty="0">
                <a:cs typeface="Arial"/>
              </a:rPr>
              <a:t>16:00 UTC, 2 May, </a:t>
            </a:r>
            <a:r>
              <a:rPr lang="en-US" sz="1600" spc="-5" dirty="0" smtClean="0">
                <a:cs typeface="Arial"/>
              </a:rPr>
              <a:t>2022</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13 April 2023</a:t>
            </a:r>
            <a:endParaRPr lang="en-US" sz="16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a:cs typeface="Arial"/>
                <a:hlinkClick r:id="rId3"/>
              </a:rPr>
              <a:t>https://www.itu.int/dms_pub/itu-r/md/00/sg05/cir/R00-SG05-CIR-0105!!PDF-E.pdf</a:t>
            </a:r>
            <a:r>
              <a:rPr lang="en-US" sz="1600" spc="-5" dirty="0">
                <a:cs typeface="Arial"/>
              </a:rPr>
              <a:t> </a:t>
            </a:r>
          </a:p>
          <a:p>
            <a:pPr marL="230188" marR="117475" indent="-230188" algn="just">
              <a:spcBef>
                <a:spcPts val="1800"/>
              </a:spcBef>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submission</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cs typeface="Arial"/>
                <a:hlinkClick r:id="rId4"/>
              </a:rPr>
              <a:t>18-23/0035r1</a:t>
            </a:r>
            <a:r>
              <a:rPr lang="en-US" sz="1600" spc="-5" dirty="0" smtClean="0">
                <a:cs typeface="Arial"/>
              </a:rPr>
              <a:t>:  </a:t>
            </a:r>
            <a:r>
              <a:rPr lang="en-US" sz="1600" dirty="0"/>
              <a:t>Proposed modifications to ITU-R M.1450-5 for </a:t>
            </a:r>
            <a:r>
              <a:rPr lang="en-US" sz="1600" dirty="0" smtClean="0"/>
              <a:t>May 2023 WP5A meeting</a:t>
            </a:r>
          </a:p>
          <a:p>
            <a:pPr marL="630238" marR="117475" lvl="1" indent="-230188" algn="just">
              <a:spcBef>
                <a:spcPts val="600"/>
              </a:spcBef>
              <a:buChar char="•"/>
              <a:tabLst>
                <a:tab pos="230188" algn="l"/>
              </a:tabLst>
            </a:pPr>
            <a:endParaRPr lang="en-US" sz="1400" spc="-5" dirty="0">
              <a:latin typeface="Arial"/>
              <a:cs typeface="Arial"/>
            </a:endParaRPr>
          </a:p>
          <a:p>
            <a:pPr marL="400050" marR="117475" lvl="1" indent="0" algn="just">
              <a:tabLst>
                <a:tab pos="230188" algn="l"/>
              </a:tabLst>
            </a:pPr>
            <a:endParaRPr lang="en-US" sz="14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1767275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GB" sz="1800" dirty="0" smtClean="0">
                <a:latin typeface="+mj-lt"/>
              </a:rPr>
              <a:t>Move </a:t>
            </a:r>
            <a:r>
              <a:rPr lang="en-GB" sz="1800" dirty="0">
                <a:latin typeface="+mj-lt"/>
              </a:rPr>
              <a:t>to approve documents </a:t>
            </a:r>
            <a:r>
              <a:rPr lang="en-GB" sz="1800" dirty="0" smtClean="0">
                <a:solidFill>
                  <a:schemeClr val="accent2"/>
                </a:solidFill>
                <a:latin typeface="+mj-lt"/>
              </a:rPr>
              <a:t>18-23/0035r1 </a:t>
            </a:r>
            <a:r>
              <a:rPr lang="en-GB" sz="1800" dirty="0" smtClean="0">
                <a:latin typeface="+mj-lt"/>
              </a:rPr>
              <a:t>for </a:t>
            </a:r>
            <a:r>
              <a:rPr lang="en-GB" sz="1800" dirty="0">
                <a:latin typeface="+mj-lt"/>
              </a:rPr>
              <a:t>proposed modifications to ITU-R </a:t>
            </a:r>
            <a:r>
              <a:rPr lang="en-GB" sz="1800" dirty="0" smtClean="0">
                <a:latin typeface="+mj-lt"/>
              </a:rPr>
              <a:t>for </a:t>
            </a:r>
            <a:r>
              <a:rPr lang="en-GB" sz="1800" dirty="0">
                <a:latin typeface="+mj-lt"/>
              </a:rPr>
              <a:t>review and approval by the IEEE </a:t>
            </a:r>
            <a:r>
              <a:rPr lang="en-GB" sz="1800" dirty="0" smtClean="0">
                <a:latin typeface="+mj-lt"/>
              </a:rPr>
              <a:t>802 LSMC for </a:t>
            </a:r>
            <a:r>
              <a:rPr lang="en-GB" sz="1800" dirty="0">
                <a:latin typeface="+mj-lt"/>
              </a:rPr>
              <a:t>submission to the ITU-R Working Party 5A via ITU-R liaison before the contribution deadline for the Working Party 5A’s next meeting.  The IEEE 802.18 Chair is authorized to make editorial changes as necessary.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NOTE: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11"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ITU-R Working Party 5A </a:t>
            </a:r>
            <a:r>
              <a:rPr lang="en-US" sz="2800" dirty="0" smtClean="0">
                <a:solidFill>
                  <a:srgbClr val="0070C0"/>
                </a:solidFill>
              </a:rPr>
              <a:t>submission (2)</a:t>
            </a:r>
            <a:endParaRPr lang="en-US" sz="2800" dirty="0">
              <a:solidFill>
                <a:srgbClr val="0070C0"/>
              </a:solidFill>
            </a:endParaRPr>
          </a:p>
        </p:txBody>
      </p:sp>
    </p:spTree>
    <p:extLst>
      <p:ext uri="{BB962C8B-B14F-4D97-AF65-F5344CB8AC3E}">
        <p14:creationId xmlns:p14="http://schemas.microsoft.com/office/powerpoint/2010/main" val="26670326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EU </a:t>
            </a:r>
            <a:r>
              <a:rPr lang="en-US" sz="2800" dirty="0" smtClean="0">
                <a:solidFill>
                  <a:srgbClr val="0070C0"/>
                </a:solidFill>
              </a:rPr>
              <a:t>RSPG consultation on climate change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spc="-5" dirty="0" smtClean="0">
                <a:solidFill>
                  <a:schemeClr val="tx1"/>
                </a:solidFill>
                <a:cs typeface="Arial"/>
              </a:rPr>
              <a:t>Questionnaire </a:t>
            </a:r>
            <a:r>
              <a:rPr lang="en-US" sz="1800" spc="-5" dirty="0">
                <a:solidFill>
                  <a:schemeClr val="tx1"/>
                </a:solidFill>
                <a:cs typeface="Arial"/>
              </a:rPr>
              <a:t>on the Role of Radio Spectrum Policy to help combat Climate </a:t>
            </a:r>
            <a:r>
              <a:rPr lang="en-US" sz="1800" spc="-5" dirty="0" smtClean="0">
                <a:solidFill>
                  <a:schemeClr val="tx1"/>
                </a:solidFill>
                <a:cs typeface="Arial"/>
              </a:rPr>
              <a:t>Change</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15 February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12 April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30 March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radio-spectrum-policy-group.ec.europa.eu/system/files/2023-02/RSPG23-014final-sub-group-Climate_Change_Questionnaire-2023_0.pdf</a:t>
            </a:r>
            <a:r>
              <a:rPr lang="en-US" sz="1600" spc="-5" dirty="0" smtClean="0">
                <a:cs typeface="Arial"/>
              </a:rPr>
              <a:t> </a:t>
            </a:r>
            <a:endParaRPr lang="en-US" sz="1600" spc="-5" dirty="0">
              <a:cs typeface="Arial"/>
            </a:endParaRPr>
          </a:p>
          <a:p>
            <a:pPr marL="230188" marR="117475" indent="-230188" algn="just">
              <a:spcBef>
                <a:spcPts val="1800"/>
              </a:spcBef>
              <a:buChar char="•"/>
              <a:tabLst>
                <a:tab pos="230188" algn="l"/>
              </a:tabLst>
            </a:pPr>
            <a:r>
              <a:rPr lang="en-US" sz="1800" spc="-5" dirty="0" smtClean="0">
                <a:cs typeface="Arial"/>
              </a:rPr>
              <a:t>Draft response</a:t>
            </a:r>
            <a:endParaRPr lang="en-US" sz="1800" spc="-5" dirty="0">
              <a:cs typeface="Arial"/>
            </a:endParaRPr>
          </a:p>
          <a:p>
            <a:pPr marL="630238" marR="117475" lvl="1" indent="-230188" algn="just">
              <a:buChar char="•"/>
              <a:tabLst>
                <a:tab pos="230188" algn="l"/>
              </a:tabLst>
            </a:pPr>
            <a:r>
              <a:rPr lang="en-US" sz="1600" spc="-5" dirty="0" smtClean="0">
                <a:cs typeface="Arial"/>
                <a:hlinkClick r:id="rId4"/>
              </a:rPr>
              <a:t>18-23/0037r2</a:t>
            </a:r>
            <a:endParaRPr lang="en-US" sz="1600" spc="-5" dirty="0">
              <a:cs typeface="Arial"/>
            </a:endParaRPr>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Tree>
    <p:extLst>
      <p:ext uri="{BB962C8B-B14F-4D97-AF65-F5344CB8AC3E}">
        <p14:creationId xmlns:p14="http://schemas.microsoft.com/office/powerpoint/2010/main" val="32011521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#4 (External):  </a:t>
            </a:r>
            <a:r>
              <a:rPr lang="en-US" sz="1800" spc="-5" dirty="0">
                <a:latin typeface="+mj-lt"/>
                <a:cs typeface="Arial"/>
              </a:rPr>
              <a:t>Move to approve document </a:t>
            </a:r>
            <a:r>
              <a:rPr lang="en-US" sz="1800" spc="-5" dirty="0" smtClean="0">
                <a:solidFill>
                  <a:srgbClr val="3333CC"/>
                </a:solidFill>
                <a:latin typeface="+mj-lt"/>
                <a:cs typeface="Arial"/>
              </a:rPr>
              <a:t>18-23/0037r2 [Placeholder]</a:t>
            </a:r>
            <a:r>
              <a:rPr lang="en-US" sz="1800" spc="-5" dirty="0" smtClean="0">
                <a:latin typeface="+mj-lt"/>
                <a:cs typeface="Arial"/>
              </a:rPr>
              <a:t> </a:t>
            </a:r>
            <a:r>
              <a:rPr lang="en-US" sz="1800" spc="-5" dirty="0">
                <a:latin typeface="+mj-lt"/>
                <a:cs typeface="Arial"/>
              </a:rPr>
              <a:t>in response to </a:t>
            </a:r>
            <a:r>
              <a:rPr lang="en-US" sz="1800" spc="-5" dirty="0" smtClean="0">
                <a:latin typeface="+mj-lt"/>
                <a:cs typeface="Arial"/>
              </a:rPr>
              <a:t>RU Radio Spectrum Policy Group’s </a:t>
            </a:r>
            <a:r>
              <a:rPr lang="en-US" sz="1800" spc="-5" dirty="0" smtClean="0">
                <a:solidFill>
                  <a:schemeClr val="tx1"/>
                </a:solidFill>
                <a:cs typeface="Arial"/>
              </a:rPr>
              <a:t>questionnaire </a:t>
            </a:r>
            <a:r>
              <a:rPr lang="en-US" sz="1800" spc="-5" dirty="0">
                <a:solidFill>
                  <a:schemeClr val="tx1"/>
                </a:solidFill>
                <a:cs typeface="Arial"/>
              </a:rPr>
              <a:t>on the Role of Radio Spectrum Policy to help combat Climate Change </a:t>
            </a:r>
            <a:r>
              <a:rPr lang="en-US" sz="1800" spc="-5" dirty="0" smtClean="0">
                <a:latin typeface="+mj-lt"/>
                <a:cs typeface="Arial"/>
              </a:rPr>
              <a:t>for </a:t>
            </a:r>
            <a:r>
              <a:rPr lang="en-US" sz="1800" spc="-5" dirty="0">
                <a:latin typeface="+mj-lt"/>
                <a:cs typeface="Arial"/>
              </a:rPr>
              <a:t>review and approval by the IEEE </a:t>
            </a:r>
            <a:r>
              <a:rPr lang="en-US" sz="1800" spc="-5" dirty="0" smtClean="0">
                <a:latin typeface="+mj-lt"/>
                <a:cs typeface="Arial"/>
              </a:rPr>
              <a:t>802 LMSC for </a:t>
            </a:r>
            <a:r>
              <a:rPr lang="en-US" sz="1800" spc="-5" dirty="0">
                <a:latin typeface="+mj-lt"/>
                <a:cs typeface="Arial"/>
              </a:rPr>
              <a:t>submission to </a:t>
            </a:r>
            <a:r>
              <a:rPr lang="en-US" sz="1800" spc="-5" dirty="0" smtClean="0">
                <a:latin typeface="+mj-lt"/>
                <a:cs typeface="Arial"/>
              </a:rPr>
              <a:t>European Commission RSPG </a:t>
            </a:r>
            <a:r>
              <a:rPr lang="en-US" sz="1800" spc="-5" dirty="0">
                <a:latin typeface="+mj-lt"/>
                <a:cs typeface="Arial"/>
              </a:rPr>
              <a:t>by 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NOTE: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EU </a:t>
            </a:r>
            <a:r>
              <a:rPr lang="en-US" sz="2800" dirty="0" smtClean="0">
                <a:solidFill>
                  <a:srgbClr val="0070C0"/>
                </a:solidFill>
              </a:rPr>
              <a:t>RSPG consultation on climate change (2)</a:t>
            </a:r>
            <a:endParaRPr lang="en-US" sz="2800" dirty="0">
              <a:solidFill>
                <a:srgbClr val="0070C0"/>
              </a:solidFill>
            </a:endParaRPr>
          </a:p>
        </p:txBody>
      </p:sp>
    </p:spTree>
    <p:extLst>
      <p:ext uri="{BB962C8B-B14F-4D97-AF65-F5344CB8AC3E}">
        <p14:creationId xmlns:p14="http://schemas.microsoft.com/office/powerpoint/2010/main" val="20392785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972800"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18-22/0035r65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rgbClr val="FF0000"/>
                </a:solidFill>
                <a:cs typeface="Arial"/>
              </a:rPr>
              <a:t>3pm ET, 30 March 2023:</a:t>
            </a:r>
          </a:p>
          <a:p>
            <a:pPr marL="1030288" marR="117475" lvl="2" indent="-230188" algn="just">
              <a:spcBef>
                <a:spcPts val="600"/>
              </a:spcBef>
              <a:buFont typeface="Times New Roman" pitchFamily="16" charset="0"/>
              <a:buChar char="•"/>
              <a:tabLst>
                <a:tab pos="230188" algn="l"/>
              </a:tabLst>
            </a:pPr>
            <a:r>
              <a:rPr lang="en-US" sz="1400" spc="-5" dirty="0">
                <a:solidFill>
                  <a:srgbClr val="FF0000"/>
                </a:solidFill>
                <a:cs typeface="Arial"/>
              </a:rPr>
              <a:t>EU RSPG:  </a:t>
            </a:r>
            <a:r>
              <a:rPr lang="en-US" sz="1400" spc="-5" dirty="0">
                <a:solidFill>
                  <a:srgbClr val="FF0000"/>
                </a:solidFill>
                <a:cs typeface="Arial"/>
                <a:hlinkClick r:id="rId4"/>
              </a:rPr>
              <a:t>Questionnaire on the Role of Radio Spectrum Policy to help combat Climate </a:t>
            </a:r>
            <a:r>
              <a:rPr lang="en-US" sz="1400" spc="-5" dirty="0" smtClean="0">
                <a:solidFill>
                  <a:srgbClr val="FF0000"/>
                </a:solidFill>
                <a:cs typeface="Arial"/>
                <a:hlinkClick r:id="rId4"/>
              </a:rPr>
              <a:t>Change</a:t>
            </a:r>
            <a:endParaRPr lang="en-US" sz="1600" spc="-5" dirty="0" smtClean="0">
              <a:solidFill>
                <a:srgbClr val="FF0000"/>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4 April 2023:</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US NTIA:  </a:t>
            </a:r>
            <a:r>
              <a:rPr lang="en-GB" sz="1400" u="sng" dirty="0">
                <a:hlinkClick r:id="rId5"/>
              </a:rPr>
              <a:t>Development of a National Spectrum Strategy [Docket Number: 230308–0068]</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CEPT </a:t>
            </a:r>
            <a:r>
              <a:rPr lang="en-US" sz="1400" spc="-5" dirty="0">
                <a:solidFill>
                  <a:schemeClr val="tx1"/>
                </a:solidFill>
                <a:cs typeface="Arial"/>
              </a:rPr>
              <a:t>ECC:  </a:t>
            </a:r>
            <a:r>
              <a:rPr lang="en-US" sz="1400" spc="-5" dirty="0">
                <a:solidFill>
                  <a:schemeClr val="tx1"/>
                </a:solidFill>
                <a:cs typeface="Arial"/>
                <a:hlinkClick r:id="rId6"/>
              </a:rPr>
              <a:t>CEPT Draft Report 84 (</a:t>
            </a:r>
            <a:r>
              <a:rPr lang="en-GB" sz="1400" dirty="0">
                <a:hlinkClick r:id="rId6"/>
              </a:rPr>
              <a:t>Report from CEPT to the European Commission in response to the Permanent Mandate on UWB</a:t>
            </a:r>
            <a:r>
              <a:rPr lang="en-US" sz="1400" dirty="0">
                <a:hlinkClick r:id="rId6"/>
              </a:rPr>
              <a:t>)</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a:t>
            </a:r>
            <a:r>
              <a:rPr lang="en-US" sz="1600" spc="-5" dirty="0" smtClean="0">
                <a:solidFill>
                  <a:schemeClr val="tx1"/>
                </a:solidFill>
                <a:cs typeface="Arial"/>
              </a:rPr>
              <a:t>11</a:t>
            </a:r>
            <a:r>
              <a:rPr lang="en-US" sz="1600" spc="-5" dirty="0" smtClean="0">
                <a:solidFill>
                  <a:schemeClr val="tx1"/>
                </a:solidFill>
                <a:cs typeface="Arial"/>
              </a:rPr>
              <a:t> </a:t>
            </a:r>
            <a:r>
              <a:rPr lang="en-US" sz="1600" spc="-5" dirty="0">
                <a:solidFill>
                  <a:schemeClr val="tx1"/>
                </a:solidFill>
                <a:cs typeface="Arial"/>
              </a:rPr>
              <a:t>April 2023:</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Australia ACMA:  </a:t>
            </a:r>
            <a:r>
              <a:rPr lang="en-US" sz="1400" spc="-5" dirty="0" smtClean="0">
                <a:solidFill>
                  <a:schemeClr val="tx1"/>
                </a:solidFill>
                <a:cs typeface="Arial"/>
                <a:hlinkClick r:id="rId7"/>
              </a:rPr>
              <a:t>Draft Five-year spectru</a:t>
            </a:r>
            <a:r>
              <a:rPr lang="en-US" sz="1400" spc="-5" dirty="0" smtClean="0">
                <a:solidFill>
                  <a:schemeClr val="tx1"/>
                </a:solidFill>
                <a:cs typeface="Arial"/>
                <a:hlinkClick r:id="rId7"/>
              </a:rPr>
              <a:t>m outlook 2023-28</a:t>
            </a: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20 April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8"/>
              </a:rPr>
              <a:t>RSS-247 Issue 3 – DTS FHS and LE-LAN – Draft for </a:t>
            </a:r>
            <a:r>
              <a:rPr lang="en-US" sz="1400" spc="-5" dirty="0" smtClean="0">
                <a:solidFill>
                  <a:schemeClr val="tx1"/>
                </a:solidFill>
                <a:cs typeface="Arial"/>
                <a:hlinkClick r:id="rId8"/>
              </a:rPr>
              <a:t>consultation</a:t>
            </a:r>
            <a:endParaRPr lang="en-US" sz="1400" dirty="0">
              <a:solidFill>
                <a:schemeClr val="tx1"/>
              </a:solidFil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4 May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European Commission:  </a:t>
            </a:r>
            <a:r>
              <a:rPr lang="en-GB" sz="1400" u="sng" dirty="0">
                <a:hlinkClick r:id="rId9"/>
              </a:rPr>
              <a:t>The future of the electronic communications sector and its infrastructure</a:t>
            </a:r>
            <a:endParaRPr lang="en-US" sz="1400" dirty="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10:30m </a:t>
            </a:r>
            <a:r>
              <a:rPr lang="en-US" sz="1600" spc="-5" dirty="0">
                <a:solidFill>
                  <a:schemeClr val="tx1"/>
                </a:solidFill>
                <a:cs typeface="Arial"/>
              </a:rPr>
              <a:t>ET, </a:t>
            </a:r>
            <a:r>
              <a:rPr lang="en-US" sz="1600" spc="-5" dirty="0" smtClean="0">
                <a:solidFill>
                  <a:schemeClr val="tx1"/>
                </a:solidFill>
                <a:cs typeface="Arial"/>
              </a:rPr>
              <a:t>9 </a:t>
            </a:r>
            <a:r>
              <a:rPr lang="en-US" sz="1600" spc="-5" dirty="0">
                <a:solidFill>
                  <a:schemeClr val="tx1"/>
                </a:solidFill>
                <a:cs typeface="Arial"/>
              </a:rPr>
              <a:t>May 2023:</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Korea MSIT: </a:t>
            </a:r>
            <a:r>
              <a:rPr lang="en-GB" sz="1400" u="sng" dirty="0" smtClean="0">
                <a:hlinkClick r:id="rId10"/>
              </a:rPr>
              <a:t>Administrative </a:t>
            </a:r>
            <a:r>
              <a:rPr lang="en-GB" sz="1400" u="sng" dirty="0">
                <a:hlinkClick r:id="rId10"/>
              </a:rPr>
              <a:t>notice of partial revision (proposal) of “Wireless devices for radio stations that can be established without reporting”</a:t>
            </a: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1"/>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NTIA consultation on national spectrum strategy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spc="-5" dirty="0" smtClean="0">
                <a:solidFill>
                  <a:schemeClr val="tx1"/>
                </a:solidFill>
                <a:cs typeface="Arial"/>
              </a:rPr>
              <a:t>Development of a National Spectrum Strategy (Docket no. 230308-0068)</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16 March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17 April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4 April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ntia.gov/issues/national-spectrum-strategy/request-comments</a:t>
            </a:r>
            <a:r>
              <a:rPr lang="en-US" sz="1600" spc="-5" dirty="0" smtClean="0">
                <a:cs typeface="Arial"/>
              </a:rPr>
              <a:t> </a:t>
            </a:r>
          </a:p>
          <a:p>
            <a:pPr marL="230188" marR="117475" indent="-230188" algn="just">
              <a:spcBef>
                <a:spcPts val="1800"/>
              </a:spcBef>
              <a:buChar char="•"/>
              <a:tabLst>
                <a:tab pos="230188" algn="l"/>
              </a:tabLst>
            </a:pPr>
            <a:r>
              <a:rPr lang="en-US" sz="1800" spc="-5" dirty="0" smtClean="0">
                <a:cs typeface="Arial"/>
              </a:rPr>
              <a:t>At a glance, </a:t>
            </a:r>
            <a:r>
              <a:rPr lang="en-US" sz="1800" dirty="0"/>
              <a:t>NTIA seeks comments on the following 3 pillars and its implementation plan:</a:t>
            </a:r>
            <a:endParaRPr lang="en-US" sz="1800" spc="-5" dirty="0" smtClean="0">
              <a:cs typeface="Arial"/>
            </a:endParaRPr>
          </a:p>
          <a:p>
            <a:pPr marL="630238" marR="117475" lvl="1" indent="-230188" algn="just">
              <a:buChar char="•"/>
              <a:tabLst>
                <a:tab pos="230188" algn="l"/>
              </a:tabLst>
            </a:pPr>
            <a:r>
              <a:rPr lang="en-US" sz="1600" dirty="0" smtClean="0"/>
              <a:t>Pillar </a:t>
            </a:r>
            <a:r>
              <a:rPr lang="en-US" sz="1600" dirty="0"/>
              <a:t>#1: A spectrum pipeline to ensure US leadership in spectrum-based </a:t>
            </a:r>
            <a:r>
              <a:rPr lang="en-US" sz="1600" dirty="0" smtClean="0"/>
              <a:t>technologies</a:t>
            </a:r>
          </a:p>
          <a:p>
            <a:pPr marL="630238" marR="117475" lvl="1" indent="-230188" algn="just">
              <a:buChar char="•"/>
              <a:tabLst>
                <a:tab pos="230188" algn="l"/>
              </a:tabLst>
            </a:pPr>
            <a:r>
              <a:rPr lang="en-US" sz="1600" dirty="0" smtClean="0"/>
              <a:t>Pillar </a:t>
            </a:r>
            <a:r>
              <a:rPr lang="en-US" sz="1600" dirty="0"/>
              <a:t>#2: Long-Term spectrum </a:t>
            </a:r>
            <a:r>
              <a:rPr lang="en-US" sz="1600" dirty="0" smtClean="0"/>
              <a:t>planning</a:t>
            </a:r>
          </a:p>
          <a:p>
            <a:pPr marL="630238" marR="117475" lvl="1" indent="-230188" algn="just">
              <a:buChar char="•"/>
              <a:tabLst>
                <a:tab pos="230188" algn="l"/>
              </a:tabLst>
            </a:pPr>
            <a:r>
              <a:rPr lang="en-US" sz="1600" dirty="0" smtClean="0"/>
              <a:t>Pillar </a:t>
            </a:r>
            <a:r>
              <a:rPr lang="en-US" sz="1600" dirty="0"/>
              <a:t>#3: Unprecedented spectrum access and management through technology </a:t>
            </a:r>
            <a:r>
              <a:rPr lang="en-US" sz="1600" dirty="0" smtClean="0"/>
              <a:t>development</a:t>
            </a:r>
          </a:p>
          <a:p>
            <a:pPr marL="630238" marR="117475" lvl="1" indent="-230188" algn="just">
              <a:buChar char="•"/>
              <a:tabLst>
                <a:tab pos="230188" algn="l"/>
              </a:tabLst>
            </a:pPr>
            <a:r>
              <a:rPr lang="en-US" sz="1600" dirty="0" smtClean="0"/>
              <a:t>Implementation </a:t>
            </a:r>
            <a:r>
              <a:rPr lang="en-US" sz="1600" dirty="0"/>
              <a:t>Plan</a:t>
            </a:r>
            <a:endParaRPr lang="en-US" sz="1600" spc="-5" dirty="0">
              <a:cs typeface="Arial"/>
            </a:endParaRPr>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Tree>
    <p:extLst>
      <p:ext uri="{BB962C8B-B14F-4D97-AF65-F5344CB8AC3E}">
        <p14:creationId xmlns:p14="http://schemas.microsoft.com/office/powerpoint/2010/main" val="22053304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NTIA consultation on national spectrum strategy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dirty="0" smtClean="0"/>
              <a:t>This consultation is relevant to IEEE 802</a:t>
            </a:r>
            <a:endParaRPr lang="en-US" sz="1800" spc="-5" dirty="0">
              <a:cs typeface="Arial"/>
            </a:endParaRPr>
          </a:p>
          <a:p>
            <a:pPr marL="630238" marR="117475" lvl="1" indent="-230188" algn="just">
              <a:buChar char="•"/>
              <a:tabLst>
                <a:tab pos="230188" algn="l"/>
              </a:tabLst>
            </a:pPr>
            <a:r>
              <a:rPr lang="en-US" sz="1600" spc="-5" dirty="0" smtClean="0">
                <a:cs typeface="Arial"/>
              </a:rPr>
              <a:t>Comments received offline:</a:t>
            </a:r>
          </a:p>
          <a:p>
            <a:pPr marL="1030288" marR="117475" lvl="2" indent="-230188" algn="just">
              <a:buChar char="•"/>
              <a:tabLst>
                <a:tab pos="230188" algn="l"/>
              </a:tabLst>
            </a:pPr>
            <a:r>
              <a:rPr lang="en-US" sz="1600" i="1" spc="-5" dirty="0" smtClean="0">
                <a:cs typeface="Arial"/>
              </a:rPr>
              <a:t>[T]he </a:t>
            </a:r>
            <a:r>
              <a:rPr lang="en-US" sz="1600" i="1" spc="-5" dirty="0">
                <a:cs typeface="Arial"/>
              </a:rPr>
              <a:t>FCC has a requirement to harmonize "to the extent possible" the US table of frequency allocations with the international allocation table (meaning effectively the ITU-R). That of course means influencing for or against what is identified at a future WRC. Essentially for WRC-23 it's too late but that WRC, as it develops the agenda for the next two WRCs, can include an agenda item (or more) that could support the FCC's goals. That will drive how the US interacts with other administrations on that agenda item. In short making the FCC aware of 802's views should be very useful to 802 and our current and future developmental technologies.</a:t>
            </a:r>
          </a:p>
          <a:p>
            <a:pPr marL="630238" marR="117475" lvl="1" indent="-230188" algn="just">
              <a:buChar char="•"/>
              <a:tabLst>
                <a:tab pos="230188" algn="l"/>
              </a:tabLst>
            </a:pPr>
            <a:endParaRPr lang="en-US" sz="1600" spc="-5" dirty="0" smtClean="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Tree>
    <p:extLst>
      <p:ext uri="{BB962C8B-B14F-4D97-AF65-F5344CB8AC3E}">
        <p14:creationId xmlns:p14="http://schemas.microsoft.com/office/powerpoint/2010/main" val="3330824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a:t>
            </a: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April Open Commission Meeting</a:t>
            </a:r>
            <a:r>
              <a:rPr lang="en-US" sz="1600" dirty="0" smtClean="0">
                <a:solidFill>
                  <a:schemeClr val="tx1"/>
                </a:solidFill>
              </a:rPr>
              <a:t> is scheduled at 10:30am ET on 20 April 2023</a:t>
            </a:r>
            <a:r>
              <a:rPr lang="en-US" sz="1600" dirty="0" smtClean="0">
                <a:solidFill>
                  <a:schemeClr val="tx1"/>
                </a:solidFill>
              </a:rPr>
              <a:t>.</a:t>
            </a:r>
          </a:p>
          <a:p>
            <a:pPr marL="1030288" marR="117475" lvl="2" indent="-230188" algn="just">
              <a:buClrTx/>
              <a:buFont typeface="Times New Roman" pitchFamily="16" charset="0"/>
              <a:buChar char="•"/>
              <a:tabLst>
                <a:tab pos="230188" algn="l"/>
              </a:tabLst>
            </a:pPr>
            <a:r>
              <a:rPr lang="en-US" sz="1600" dirty="0"/>
              <a:t>FCC chairwoman </a:t>
            </a:r>
            <a:r>
              <a:rPr lang="en-US" sz="1600" dirty="0">
                <a:hlinkClick r:id="rId4"/>
              </a:rPr>
              <a:t>proposes</a:t>
            </a:r>
            <a:r>
              <a:rPr lang="en-US" sz="1600" dirty="0"/>
              <a:t> agency </a:t>
            </a:r>
            <a:r>
              <a:rPr lang="en-US" sz="1600" dirty="0" smtClean="0"/>
              <a:t>“policy statement” </a:t>
            </a:r>
            <a:r>
              <a:rPr lang="en-US" sz="1600" dirty="0"/>
              <a:t>of wireless receiver performance</a:t>
            </a:r>
            <a:endParaRPr lang="en-US" sz="1600" dirty="0">
              <a:solidFill>
                <a:schemeClr val="tx1"/>
              </a:solidFil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On 22 March 2023, </a:t>
            </a:r>
            <a:r>
              <a:rPr lang="en-US" sz="1600" dirty="0"/>
              <a:t>Australia ACMA published an </a:t>
            </a:r>
            <a:r>
              <a:rPr lang="en-US" sz="1600" dirty="0">
                <a:hlinkClick r:id="rId3"/>
              </a:rPr>
              <a:t>information paper</a:t>
            </a:r>
            <a:r>
              <a:rPr lang="en-US" sz="1600" dirty="0"/>
              <a:t> on THz use cases and regulatory models.  It summarizes not only the regulatory development in Australia and a few selected countries (including the US, UK, Canada, New Zealand, and Ireland), but also the possible use cases.  At the end of the information paper, it also emphasizes that Australia "welcomes approaches from any interested parties in undertaking technology trials".</a:t>
            </a:r>
            <a:r>
              <a:rPr lang="en-US" sz="1600" dirty="0">
                <a:solidFill>
                  <a:schemeClr val="tx1"/>
                </a:solidFill>
              </a:rPr>
              <a:t>	</a:t>
            </a:r>
            <a:endParaRPr lang="en-US" sz="1600" dirty="0" smtClean="0">
              <a:solidFill>
                <a:schemeClr val="tx1"/>
              </a:solidFill>
            </a:endParaRPr>
          </a:p>
          <a:p>
            <a:pPr marL="1030288" marR="117475" lvl="2" indent="-230188" algn="just">
              <a:buClrTx/>
              <a:buFont typeface="Times New Roman" pitchFamily="16" charset="0"/>
              <a:buChar char="•"/>
              <a:tabLst>
                <a:tab pos="230188" algn="l"/>
              </a:tabLst>
            </a:pPr>
            <a:r>
              <a:rPr lang="en-US" sz="1600" dirty="0" smtClean="0">
                <a:solidFill>
                  <a:schemeClr val="tx1"/>
                </a:solidFill>
              </a:rPr>
              <a:t>On 27 March 2023, Japan MIC published a </a:t>
            </a:r>
            <a:r>
              <a:rPr lang="en-US" sz="1600" dirty="0" smtClean="0">
                <a:solidFill>
                  <a:schemeClr val="tx1"/>
                </a:solidFill>
                <a:hlinkClick r:id="rId4"/>
              </a:rPr>
              <a:t>detailed report</a:t>
            </a:r>
            <a:r>
              <a:rPr lang="en-US" sz="1600" dirty="0" smtClean="0">
                <a:solidFill>
                  <a:schemeClr val="tx1"/>
                </a:solidFill>
              </a:rPr>
              <a:t> </a:t>
            </a:r>
            <a:r>
              <a:rPr lang="en-US" sz="1600" dirty="0"/>
              <a:t>about the European and American standards testing for wireless </a:t>
            </a:r>
            <a:r>
              <a:rPr lang="en-US" sz="1600" dirty="0" smtClean="0"/>
              <a:t>LAN.</a:t>
            </a: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March </a:t>
            </a:r>
            <a:r>
              <a:rPr lang="en-US" dirty="0"/>
              <a:t>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a:t>
            </a:r>
            <a:r>
              <a:rPr lang="en-US" altLang="en-US" sz="1800" b="1">
                <a:solidFill>
                  <a:schemeClr val="tx1"/>
                </a:solidFill>
                <a:latin typeface="+mj-lt"/>
                <a:cs typeface="Arial" panose="020B0604020202020204" pitchFamily="34" charset="0"/>
              </a:rPr>
              <a:t>of </a:t>
            </a:r>
            <a:r>
              <a:rPr lang="en-US" altLang="en-US" sz="1800" b="1" smtClean="0">
                <a:solidFill>
                  <a:schemeClr val="tx1"/>
                </a:solidFill>
                <a:latin typeface="+mj-lt"/>
                <a:cs typeface="Arial" panose="020B0604020202020204" pitchFamily="34" charset="0"/>
              </a:rPr>
              <a:t>20 </a:t>
            </a:r>
            <a:r>
              <a:rPr lang="en-US" altLang="en-US" sz="1800" b="1" dirty="0" smtClean="0">
                <a:solidFill>
                  <a:schemeClr val="tx1"/>
                </a:solidFill>
                <a:latin typeface="+mj-lt"/>
                <a:cs typeface="Arial" panose="020B0604020202020204" pitchFamily="34" charset="0"/>
              </a:rPr>
              <a:t>March </a:t>
            </a:r>
            <a:r>
              <a:rPr lang="en-US" altLang="en-US" sz="1800" b="1" dirty="0">
                <a:solidFill>
                  <a:schemeClr val="tx1"/>
                </a:solidFill>
                <a:latin typeface="+mj-lt"/>
                <a:cs typeface="Arial" panose="020B0604020202020204" pitchFamily="34" charset="0"/>
              </a:rPr>
              <a:t>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50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4</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14</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8 days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519409160"/>
              </p:ext>
            </p:extLst>
          </p:nvPr>
        </p:nvGraphicFramePr>
        <p:xfrm>
          <a:off x="914400" y="1705690"/>
          <a:ext cx="10287000" cy="1838960"/>
        </p:xfrm>
        <a:graphic>
          <a:graphicData uri="http://schemas.openxmlformats.org/drawingml/2006/table">
            <a:tbl>
              <a:tblPr firstRow="1" bandRow="1">
                <a:tableStyleId>{21E4AEA4-8DFA-4A89-87EB-49C32662AFE0}</a:tableStyleId>
              </a:tblPr>
              <a:tblGrid>
                <a:gridCol w="2133600">
                  <a:extLst>
                    <a:ext uri="{9D8B030D-6E8A-4147-A177-3AD203B41FA5}">
                      <a16:colId xmlns:a16="http://schemas.microsoft.com/office/drawing/2014/main" xmlns="" val="20000"/>
                    </a:ext>
                  </a:extLst>
                </a:gridCol>
                <a:gridCol w="81534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r>
                        <a:rPr lang="en-US" sz="1500" strike="sngStrike" dirty="0">
                          <a:solidFill>
                            <a:schemeClr val="tx1"/>
                          </a:solidFill>
                        </a:rPr>
                        <a:t>ISUS</a:t>
                      </a:r>
                      <a:r>
                        <a:rPr lang="en-US" sz="1500" strike="sngStrike" baseline="0" dirty="0">
                          <a:solidFill>
                            <a:schemeClr val="tx1"/>
                          </a:solidFill>
                        </a:rPr>
                        <a:t> ad-hoc </a:t>
                      </a:r>
                      <a:r>
                        <a:rPr lang="en-US" sz="1500" strike="noStrike" baseline="0" dirty="0" smtClean="0">
                          <a:solidFill>
                            <a:schemeClr val="tx1"/>
                          </a:solidFill>
                        </a:rPr>
                        <a:t>[CANCELLED]</a:t>
                      </a:r>
                      <a:endParaRPr lang="en-US" sz="1500" strike="noStrike" dirty="0">
                        <a:solidFill>
                          <a:schemeClr val="tx1"/>
                        </a:solidFill>
                      </a:endParaRPr>
                    </a:p>
                  </a:txBody>
                  <a:tcPr/>
                </a:tc>
                <a:tc>
                  <a:txBody>
                    <a:bodyPr/>
                    <a:lstStyle/>
                    <a:p>
                      <a:r>
                        <a:rPr lang="en-US" sz="1500" strike="sngStrike" baseline="0" dirty="0">
                          <a:solidFill>
                            <a:schemeClr val="tx1"/>
                          </a:solidFill>
                        </a:rPr>
                        <a:t>Friday, </a:t>
                      </a:r>
                      <a:r>
                        <a:rPr lang="en-US" sz="1500" strike="sngStrike" baseline="0" dirty="0" smtClean="0">
                          <a:solidFill>
                            <a:schemeClr val="tx1"/>
                          </a:solidFill>
                        </a:rPr>
                        <a:t>31 March </a:t>
                      </a:r>
                      <a:r>
                        <a:rPr lang="en-US" sz="1500" strike="sngStrike" baseline="0" dirty="0">
                          <a:solidFill>
                            <a:schemeClr val="tx1"/>
                          </a:solidFill>
                        </a:rPr>
                        <a:t>2023, 12:00pm ET to 1:00pm ET</a:t>
                      </a:r>
                    </a:p>
                  </a:txBody>
                  <a:tcPr/>
                </a:tc>
                <a:extLst>
                  <a:ext uri="{0D108BD9-81ED-4DB2-BD59-A6C34878D82A}">
                    <a16:rowId xmlns:a16="http://schemas.microsoft.com/office/drawing/2014/main" xmlns=""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a:t>
                      </a:r>
                      <a:r>
                        <a:rPr lang="en-US" sz="1500" baseline="0" dirty="0" smtClean="0"/>
                        <a:t>6 April 2023</a:t>
                      </a:r>
                      <a:r>
                        <a:rPr lang="en-US" sz="1500" baseline="0" dirty="0"/>
                        <a:t>, 3:00pm ET to 3:55pm ET</a:t>
                      </a:r>
                      <a:endParaRPr lang="en-US" sz="1500" dirty="0"/>
                    </a:p>
                  </a:txBody>
                  <a:tcPr/>
                </a:tc>
                <a:extLst>
                  <a:ext uri="{0D108BD9-81ED-4DB2-BD59-A6C34878D82A}">
                    <a16:rowId xmlns:a16="http://schemas.microsoft.com/office/drawing/2014/main" xmlns="" val="10002"/>
                  </a:ext>
                </a:extLst>
              </a:tr>
              <a:tr h="370840">
                <a:tc>
                  <a:txBody>
                    <a:bodyPr/>
                    <a:lstStyle/>
                    <a:p>
                      <a:r>
                        <a:rPr lang="en-US" sz="1500" strike="sngStrike" dirty="0"/>
                        <a:t>ISUS</a:t>
                      </a:r>
                      <a:r>
                        <a:rPr lang="en-US" sz="1500" strike="sngStrike" baseline="0" dirty="0"/>
                        <a:t> ad-hoc </a:t>
                      </a:r>
                      <a:endParaRPr lang="en-US" sz="1500" strike="sngStrike" baseline="0" dirty="0" smtClean="0"/>
                    </a:p>
                    <a:p>
                      <a:r>
                        <a:rPr lang="en-US" sz="1500" strike="noStrike" baseline="0" dirty="0" smtClean="0">
                          <a:solidFill>
                            <a:schemeClr val="tx1"/>
                          </a:solidFill>
                        </a:rPr>
                        <a:t>[CANCELLED]</a:t>
                      </a:r>
                      <a:endParaRPr lang="en-US" sz="1500" strike="noStrike" dirty="0">
                        <a:solidFill>
                          <a:schemeClr val="tx1"/>
                        </a:solidFill>
                      </a:endParaRPr>
                    </a:p>
                  </a:txBody>
                  <a:tcPr/>
                </a:tc>
                <a:tc>
                  <a:txBody>
                    <a:bodyPr/>
                    <a:lstStyle/>
                    <a:p>
                      <a:r>
                        <a:rPr lang="en-US" sz="1500" strike="sngStrike" baseline="0" dirty="0"/>
                        <a:t>Friday, </a:t>
                      </a:r>
                      <a:r>
                        <a:rPr lang="en-US" sz="1500" strike="sngStrike" baseline="0" dirty="0" smtClean="0"/>
                        <a:t>7 April 2023</a:t>
                      </a:r>
                      <a:r>
                        <a:rPr lang="en-US" sz="1500" strike="sngStrike" baseline="0" dirty="0"/>
                        <a:t>, 12:00pm ET to 1:00pm ET</a:t>
                      </a:r>
                    </a:p>
                  </a:txBody>
                  <a:tcPr/>
                </a:tc>
                <a:extLst>
                  <a:ext uri="{0D108BD9-81ED-4DB2-BD59-A6C34878D82A}">
                    <a16:rowId xmlns:a16="http://schemas.microsoft.com/office/drawing/2014/main" xmlns=""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May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rPr>
              <a:t>An credited interim session</a:t>
            </a:r>
          </a:p>
          <a:p>
            <a:pPr marL="630238" marR="117475" lvl="1" indent="-230188" algn="just">
              <a:buFont typeface="Times New Roman" pitchFamily="16" charset="0"/>
              <a:buChar char="•"/>
              <a:tabLst>
                <a:tab pos="230188" algn="l"/>
              </a:tabLst>
            </a:pPr>
            <a:r>
              <a:rPr lang="en-US" sz="1400" dirty="0" smtClean="0"/>
              <a:t>Attendance </a:t>
            </a:r>
            <a:r>
              <a:rPr lang="en-US" sz="1400" dirty="0"/>
              <a:t>at the session will count towards voting right</a:t>
            </a:r>
            <a:endParaRPr lang="en-US" sz="14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18 February 2023</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Early Registration until </a:t>
            </a:r>
            <a:r>
              <a:rPr lang="en-US" sz="1400" dirty="0" smtClean="0">
                <a:solidFill>
                  <a:srgbClr val="FF0000"/>
                </a:solidFill>
                <a:latin typeface="Times New Roman" panose="02020603050405020304" pitchFamily="18" charset="0"/>
                <a:ea typeface="Times New Roman" panose="02020603050405020304" pitchFamily="18" charset="0"/>
              </a:rPr>
              <a:t>31 March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US$ 600.00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US$ 800.00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US$ 1000.00</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31 March 2023</a:t>
            </a:r>
            <a:r>
              <a:rPr lang="en-US" sz="1400" dirty="0">
                <a:solidFill>
                  <a:srgbClr val="FF0000"/>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31 March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a:t>Hilton Orlando Lake Buena Vista</a:t>
            </a:r>
            <a:r>
              <a:rPr lang="en-US" sz="1800" dirty="0" smtClean="0"/>
              <a:t>, Orlando, FL, </a:t>
            </a:r>
            <a:r>
              <a:rPr lang="en-US" sz="1800" dirty="0"/>
              <a:t>United States) </a:t>
            </a:r>
            <a:r>
              <a:rPr lang="en-US" sz="1800" spc="-5" dirty="0">
                <a:cs typeface="Arial"/>
              </a:rPr>
              <a:t>begins on </a:t>
            </a:r>
            <a:r>
              <a:rPr lang="en-US" sz="1800" spc="-5" dirty="0" smtClean="0">
                <a:cs typeface="Arial"/>
              </a:rPr>
              <a:t>18 February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rate: $US199.00 per night until the room block is sold out or 5pm ET, Friday, 17 February, 2023, whichever comes first.</a:t>
            </a: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Tree>
    <p:extLst>
      <p:ext uri="{BB962C8B-B14F-4D97-AF65-F5344CB8AC3E}">
        <p14:creationId xmlns:p14="http://schemas.microsoft.com/office/powerpoint/2010/main" val="35212574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Voters</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plenary/interim</a:t>
            </a:r>
          </a:p>
          <a:p>
            <a:pPr marL="630238" marR="117475" lvl="1" indent="-230188" algn="just">
              <a:buFont typeface="Times New Roman" pitchFamily="16" charset="0"/>
              <a:buChar char="•"/>
              <a:tabLst>
                <a:tab pos="230188" algn="l"/>
              </a:tabLst>
            </a:pPr>
            <a:r>
              <a:rPr lang="en-US" sz="1600" spc="-5" dirty="0">
                <a:cs typeface="Arial"/>
              </a:rPr>
              <a:t>IEEE 802 </a:t>
            </a:r>
            <a:r>
              <a:rPr lang="en-US" sz="1600" spc="-5" dirty="0" smtClean="0">
                <a:cs typeface="Arial"/>
              </a:rPr>
              <a:t>wireless interim from 14 to 19 May, 2023</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March </a:t>
            </a:r>
            <a:r>
              <a:rPr lang="en-US" dirty="0"/>
              <a:t>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March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March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a:t>
            </a:r>
            <a:r>
              <a:rPr lang="en-US" sz="1600" dirty="0" smtClean="0">
                <a:solidFill>
                  <a:srgbClr val="FF0000"/>
                </a:solidFill>
              </a:rPr>
              <a:t>IEEE SA </a:t>
            </a:r>
            <a:r>
              <a:rPr lang="en-US" sz="1600" dirty="0">
                <a:solidFill>
                  <a:srgbClr val="FF0000"/>
                </a:solidFill>
              </a:rPr>
              <a:t>Standards Board Ops 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i="1" dirty="0" smtClean="0">
                <a:solidFill>
                  <a:srgbClr val="00B050"/>
                </a:solidFill>
              </a:rPr>
              <a:t>Review and motion:  </a:t>
            </a:r>
            <a:r>
              <a:rPr lang="en-US" sz="1800" i="1" dirty="0">
                <a:solidFill>
                  <a:srgbClr val="00B050"/>
                </a:solidFill>
              </a:rPr>
              <a:t>ITU-R Working Party 5A </a:t>
            </a:r>
            <a:r>
              <a:rPr lang="en-US" sz="1800" i="1" dirty="0" smtClean="0">
                <a:solidFill>
                  <a:srgbClr val="00B050"/>
                </a:solidFill>
              </a:rPr>
              <a:t>submission</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and motion:  EU RSPG’s consultation on climate </a:t>
            </a:r>
            <a:r>
              <a:rPr lang="en-US" sz="1800" i="1" spc="-5" dirty="0" smtClean="0">
                <a:solidFill>
                  <a:srgbClr val="00B050"/>
                </a:solidFill>
                <a:cs typeface="Arial"/>
              </a:rPr>
              <a:t>change</a:t>
            </a:r>
            <a:endParaRPr lang="en-US" sz="1800" i="1" spc="-5" dirty="0">
              <a:solidFill>
                <a:srgbClr val="00B050"/>
              </a:solidFill>
              <a:cs typeface="Arial"/>
            </a:endParaRP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in the next 8 days</a:t>
            </a:r>
          </a:p>
          <a:p>
            <a:pPr marL="230188" marR="117475" indent="-230188" algn="just">
              <a:buFont typeface="Times New Roman" pitchFamily="16" charset="0"/>
              <a:buChar char="•"/>
              <a:tabLst>
                <a:tab pos="230188" algn="l"/>
              </a:tabLst>
            </a:pPr>
            <a:r>
              <a:rPr lang="en-US" sz="1800" spc="-5" dirty="0">
                <a:cs typeface="Arial"/>
              </a:rPr>
              <a:t>Reminder:  Meeting and hotel reservation for the </a:t>
            </a:r>
            <a:r>
              <a:rPr lang="en-US" sz="1800" spc="-5" dirty="0" smtClean="0">
                <a:cs typeface="Arial"/>
              </a:rPr>
              <a:t>2023 May interim</a:t>
            </a:r>
            <a:endParaRPr lang="en-US" sz="1800" spc="-5" dirty="0">
              <a:cs typeface="Arial"/>
            </a:endParaRP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71386</TotalTime>
  <Words>2302</Words>
  <Application>Microsoft Office PowerPoint</Application>
  <PresentationFormat>Widescreen</PresentationFormat>
  <Paragraphs>405</Paragraphs>
  <Slides>23</Slides>
  <Notes>20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2" baseType="lpstr">
      <vt:lpstr>Arial Unicode MS</vt:lpstr>
      <vt:lpstr>Monotype Sorts</vt:lpstr>
      <vt:lpstr>MS Gothic</vt:lpstr>
      <vt:lpstr>MS PGothic</vt:lpstr>
      <vt:lpstr>Arial</vt:lpstr>
      <vt:lpstr>Calibri</vt:lpstr>
      <vt:lpstr>Times New Roman</vt:lpstr>
      <vt:lpstr>Office Theme</vt:lpstr>
      <vt:lpstr>Document</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ITU-R Working Party 5A submission (1)</vt:lpstr>
      <vt:lpstr>ITU-R Working Party 5A submission (2)</vt:lpstr>
      <vt:lpstr>EU RSPG consultation on climate change (1)</vt:lpstr>
      <vt:lpstr>EU RSPG consultation on climate change (2)</vt:lpstr>
      <vt:lpstr>Status of ongoing consultations</vt:lpstr>
      <vt:lpstr>US NTIA consultation on national spectrum strategy (1)</vt:lpstr>
      <vt:lpstr>US NTIA consultation on national spectrum strategy (2)</vt:lpstr>
      <vt:lpstr>General discussion items (1)</vt:lpstr>
      <vt:lpstr>General discussion items (2)</vt:lpstr>
      <vt:lpstr>Meeting schedule in the next 8 days</vt:lpstr>
      <vt:lpstr>Meeting and hotel reservation for the 2023 May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23/0036r1</dc:title>
  <dc:creator/>
  <cp:keywords>30 March 2023</cp:keywords>
  <cp:lastModifiedBy>Edward Au</cp:lastModifiedBy>
  <cp:revision>5254</cp:revision>
  <cp:lastPrinted>1601-01-01T00:00:00Z</cp:lastPrinted>
  <dcterms:created xsi:type="dcterms:W3CDTF">2016-03-03T14:54:45Z</dcterms:created>
  <dcterms:modified xsi:type="dcterms:W3CDTF">2023-03-30T18:27:12Z</dcterms:modified>
  <cp:category>IEEE 802.18 RR-TAG agenda</cp:category>
</cp:coreProperties>
</file>