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876" r:id="rId3"/>
    <p:sldId id="857" r:id="rId4"/>
    <p:sldId id="908" r:id="rId5"/>
    <p:sldId id="604" r:id="rId6"/>
    <p:sldId id="624" r:id="rId7"/>
    <p:sldId id="605" r:id="rId8"/>
    <p:sldId id="843" r:id="rId9"/>
    <p:sldId id="866" r:id="rId10"/>
    <p:sldId id="845" r:id="rId11"/>
    <p:sldId id="906" r:id="rId12"/>
    <p:sldId id="910" r:id="rId13"/>
    <p:sldId id="907" r:id="rId14"/>
    <p:sldId id="911" r:id="rId15"/>
    <p:sldId id="877" r:id="rId16"/>
    <p:sldId id="882" r:id="rId17"/>
    <p:sldId id="901" r:id="rId18"/>
    <p:sldId id="898" r:id="rId19"/>
    <p:sldId id="905" r:id="rId20"/>
    <p:sldId id="856" r:id="rId21"/>
    <p:sldId id="8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4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p:scale>
        <a:sx n="100" d="100"/>
        <a:sy n="100" d="100"/>
      </p:scale>
      <p:origin x="0" y="-2477"/>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697671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6622184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470845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947742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802.18-23/0036r0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38-01-0000-weekly-teleconference-minutes-23-march-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radio-spectrum-policy-group.ec.europa.eu/system/files/2023-02/RSPG23-014final-sub-group-Climate_Change_Questionnaire-2023_0.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37-00-0000-proposed-response-to-eu-rspg-s-questionnaire.docx"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dms_pub/itu-r/md/00/sg05/cir/R00-SG05-CIR-0105!!PDF-E.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35-01-0000-proposed-modifications-to-itu-r-m-1450-5-for-may-2023-wp5a-meeting.docx"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digital-strategy.ec.europa.eu/en/consultations/future-electronic-communications-sector-and-its-infrastructure" TargetMode="External"/><Relationship Id="rId3" Type="http://schemas.openxmlformats.org/officeDocument/2006/relationships/hyperlink" Target="https://mentor.ieee.org/802.18/dcn/22/18-22-0035-64-0000-status-of-ongoing-consultations-and-tag-documents-for-approval.docx" TargetMode="External"/><Relationship Id="rId7"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cept.org/files/9522/Draft%20CEPT%20Report%2084.docx" TargetMode="External"/><Relationship Id="rId5" Type="http://schemas.openxmlformats.org/officeDocument/2006/relationships/hyperlink" Target="https://ntia.gov/issues/national-spectrum-strategy/request-comments" TargetMode="External"/><Relationship Id="rId4" Type="http://schemas.openxmlformats.org/officeDocument/2006/relationships/hyperlink" Target="https://radio-spectrum-policy-group.ec.europa.eu/system/files/2023-02/RSPG23-014final-sub-group-Climate_Change_Questionnaire-2023_0.pdf" TargetMode="External"/><Relationship Id="rId9"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news-events/events/2023/04/april-2023-open-commission-meetin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www.acma.gov.au/sites/default/files/2023-03/Terahertz%20use-cases%20and%20regulatory%20models_information%20paper.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event/50361706/owner/198/hom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March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30 March </a:t>
            </a:r>
            <a:r>
              <a:rPr lang="en-GB" sz="2000" b="0" dirty="0"/>
              <a:t>2023</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1105"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a:t>
            </a:r>
            <a:r>
              <a:rPr lang="en-US" sz="1800" spc="-5" dirty="0" smtClean="0">
                <a:latin typeface="+mj-lt"/>
                <a:cs typeface="Arial"/>
              </a:rPr>
              <a:t>23 March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18-23/0038r1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Questionnaire </a:t>
            </a:r>
            <a:r>
              <a:rPr lang="en-US" sz="1800" spc="-5" dirty="0">
                <a:solidFill>
                  <a:schemeClr val="tx1"/>
                </a:solidFill>
                <a:cs typeface="Arial"/>
              </a:rPr>
              <a:t>on the Role of Radio Spectrum Policy to help combat Climate </a:t>
            </a:r>
            <a:r>
              <a:rPr lang="en-US" sz="1800" spc="-5" dirty="0" smtClean="0">
                <a:solidFill>
                  <a:schemeClr val="tx1"/>
                </a:solidFill>
                <a:cs typeface="Arial"/>
              </a:rPr>
              <a:t>Change</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15 February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12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30 March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radio-spectrum-policy-group.ec.europa.eu/system/files/2023-02/RSPG23-014final-sub-group-Climate_Change_Questionnaire-2023_0.pdf</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Draft response</a:t>
            </a:r>
            <a:endParaRPr lang="en-US" sz="1800" spc="-5" dirty="0">
              <a:cs typeface="Arial"/>
            </a:endParaRPr>
          </a:p>
          <a:p>
            <a:pPr marL="630238" marR="117475" lvl="1" indent="-230188" algn="just">
              <a:buChar char="•"/>
              <a:tabLst>
                <a:tab pos="230188" algn="l"/>
              </a:tabLst>
            </a:pPr>
            <a:r>
              <a:rPr lang="en-US" sz="1600" spc="-5" dirty="0" smtClean="0">
                <a:cs typeface="Arial"/>
                <a:hlinkClick r:id="rId4"/>
              </a:rPr>
              <a:t>18-23/0037r0</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32011521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18-23/0037r1 </a:t>
            </a:r>
            <a:r>
              <a:rPr lang="en-US" sz="1800" spc="-5" dirty="0" smtClean="0">
                <a:solidFill>
                  <a:srgbClr val="3333CC"/>
                </a:solidFill>
                <a:latin typeface="+mj-lt"/>
                <a:cs typeface="Arial"/>
              </a:rPr>
              <a:t>[Placeholder]</a:t>
            </a:r>
            <a:r>
              <a:rPr lang="en-US" sz="1800" spc="-5" dirty="0" smtClean="0">
                <a:latin typeface="+mj-lt"/>
                <a:cs typeface="Arial"/>
              </a:rPr>
              <a:t> </a:t>
            </a:r>
            <a:r>
              <a:rPr lang="en-US" sz="1800" spc="-5" dirty="0">
                <a:latin typeface="+mj-lt"/>
                <a:cs typeface="Arial"/>
              </a:rPr>
              <a:t>in response to </a:t>
            </a:r>
            <a:r>
              <a:rPr lang="en-US" sz="1800" spc="-5" dirty="0" smtClean="0">
                <a:latin typeface="+mj-lt"/>
                <a:cs typeface="Arial"/>
              </a:rPr>
              <a:t>RU Radio Spectrum Policy Group’s </a:t>
            </a:r>
            <a:r>
              <a:rPr lang="en-US" sz="1800" spc="-5" dirty="0" smtClean="0">
                <a:solidFill>
                  <a:schemeClr val="tx1"/>
                </a:solidFill>
                <a:cs typeface="Arial"/>
              </a:rPr>
              <a:t>questionnaire </a:t>
            </a:r>
            <a:r>
              <a:rPr lang="en-US" sz="1800" spc="-5" dirty="0">
                <a:solidFill>
                  <a:schemeClr val="tx1"/>
                </a:solidFill>
                <a:cs typeface="Arial"/>
              </a:rPr>
              <a:t>on the Role of Radio Spectrum Policy to help combat Climate Change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European Commission RSPG </a:t>
            </a:r>
            <a:r>
              <a:rPr lang="en-US" sz="1800" spc="-5" dirty="0">
                <a:latin typeface="+mj-lt"/>
                <a:cs typeface="Arial"/>
              </a:rPr>
              <a:t>by 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NOTE: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 (2)</a:t>
            </a:r>
            <a:endParaRPr lang="en-US" sz="2800" dirty="0">
              <a:solidFill>
                <a:srgbClr val="0070C0"/>
              </a:solidFill>
            </a:endParaRPr>
          </a:p>
        </p:txBody>
      </p:sp>
    </p:spTree>
    <p:extLst>
      <p:ext uri="{BB962C8B-B14F-4D97-AF65-F5344CB8AC3E}">
        <p14:creationId xmlns:p14="http://schemas.microsoft.com/office/powerpoint/2010/main" val="2039278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a:t>
            </a:r>
            <a:r>
              <a:rPr lang="en-US" sz="2800" dirty="0" smtClean="0">
                <a:solidFill>
                  <a:srgbClr val="0070C0"/>
                </a:solidFill>
              </a:rPr>
              <a:t>submission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cs typeface="Arial"/>
              </a:rPr>
              <a:t>Next ITU-R Working Party 5A meeting:  </a:t>
            </a:r>
          </a:p>
          <a:p>
            <a:pPr marL="630238" marR="117475" lvl="1" indent="-230188" algn="just">
              <a:buChar char="•"/>
              <a:tabLst>
                <a:tab pos="230188" algn="l"/>
              </a:tabLst>
            </a:pPr>
            <a:r>
              <a:rPr lang="en-US" sz="1600" spc="-5" dirty="0">
                <a:cs typeface="Arial"/>
              </a:rPr>
              <a:t>9~ 18 May, 2023</a:t>
            </a:r>
          </a:p>
          <a:p>
            <a:pPr marL="230188" marR="117475" indent="-230188" algn="just">
              <a:spcBef>
                <a:spcPts val="1800"/>
              </a:spcBef>
              <a:buChar char="•"/>
              <a:tabLst>
                <a:tab pos="230188" algn="l"/>
              </a:tabLst>
            </a:pPr>
            <a:r>
              <a:rPr lang="en-US" sz="1800" spc="-5" dirty="0">
                <a:cs typeface="Arial"/>
              </a:rPr>
              <a:t>Deadline for contribution submission:  </a:t>
            </a:r>
          </a:p>
          <a:p>
            <a:pPr marL="630238" marR="117475" lvl="1" indent="-230188" algn="just">
              <a:buChar char="•"/>
              <a:tabLst>
                <a:tab pos="230188" algn="l"/>
              </a:tabLst>
            </a:pPr>
            <a:r>
              <a:rPr lang="en-US" sz="1600" spc="-5" dirty="0">
                <a:cs typeface="Arial"/>
              </a:rPr>
              <a:t>16:00 UTC, 2 May, </a:t>
            </a:r>
            <a:r>
              <a:rPr lang="en-US" sz="1600" spc="-5" dirty="0" smtClean="0">
                <a:cs typeface="Arial"/>
              </a:rPr>
              <a:t>2022</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13 April 2023</a:t>
            </a:r>
            <a:endParaRPr lang="en-US" sz="16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a:cs typeface="Arial"/>
                <a:hlinkClick r:id="rId3"/>
              </a:rPr>
              <a:t>https://www.itu.int/dms_pub/itu-r/md/00/sg05/cir/R00-SG05-CIR-0105!!PDF-E.pdf</a:t>
            </a:r>
            <a:r>
              <a:rPr lang="en-US" sz="1600" spc="-5" dirty="0">
                <a:cs typeface="Arial"/>
              </a:rPr>
              <a:t> </a:t>
            </a: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submission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cs typeface="Arial"/>
                <a:hlinkClick r:id="rId4"/>
              </a:rPr>
              <a:t>18-23/0035r1</a:t>
            </a:r>
            <a:r>
              <a:rPr lang="en-US" sz="1600" spc="-5" dirty="0" smtClean="0">
                <a:cs typeface="Arial"/>
              </a:rPr>
              <a:t>:  </a:t>
            </a:r>
            <a:r>
              <a:rPr lang="en-US" sz="1600" dirty="0"/>
              <a:t>Proposed modifications to ITU-R M.1450-5 for </a:t>
            </a:r>
            <a:r>
              <a:rPr lang="en-US" sz="1600" dirty="0" smtClean="0"/>
              <a:t>May 2023 WP5A meeting</a:t>
            </a:r>
          </a:p>
          <a:p>
            <a:pPr marL="630238" marR="117475" lvl="1" indent="-230188" algn="just">
              <a:spcBef>
                <a:spcPts val="600"/>
              </a:spcBef>
              <a:buChar char="•"/>
              <a:tabLst>
                <a:tab pos="230188" algn="l"/>
              </a:tabLst>
            </a:pP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767275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#4 (External):  </a:t>
            </a:r>
            <a:r>
              <a:rPr lang="en-GB" sz="1800" dirty="0" smtClean="0">
                <a:latin typeface="+mj-lt"/>
              </a:rPr>
              <a:t>Move </a:t>
            </a:r>
            <a:r>
              <a:rPr lang="en-GB" sz="1800" dirty="0">
                <a:latin typeface="+mj-lt"/>
              </a:rPr>
              <a:t>to approve documents </a:t>
            </a:r>
            <a:r>
              <a:rPr lang="en-GB" sz="1800" dirty="0" smtClean="0">
                <a:solidFill>
                  <a:schemeClr val="accent2"/>
                </a:solidFill>
                <a:latin typeface="+mj-lt"/>
              </a:rPr>
              <a:t>18-23/0035r1 </a:t>
            </a:r>
            <a:r>
              <a:rPr lang="en-GB" sz="1800" dirty="0" smtClean="0">
                <a:latin typeface="+mj-lt"/>
              </a:rPr>
              <a:t>for </a:t>
            </a:r>
            <a:r>
              <a:rPr lang="en-GB" sz="1800" dirty="0">
                <a:latin typeface="+mj-lt"/>
              </a:rPr>
              <a:t>proposed modifications to ITU-R </a:t>
            </a:r>
            <a:r>
              <a:rPr lang="en-GB" sz="1800" dirty="0" smtClean="0">
                <a:latin typeface="+mj-lt"/>
              </a:rPr>
              <a:t>for </a:t>
            </a:r>
            <a:r>
              <a:rPr lang="en-GB" sz="1800" dirty="0">
                <a:latin typeface="+mj-lt"/>
              </a:rPr>
              <a:t>review and approval by the IEEE </a:t>
            </a:r>
            <a:r>
              <a:rPr lang="en-GB" sz="1800" dirty="0" smtClean="0">
                <a:latin typeface="+mj-lt"/>
              </a:rPr>
              <a:t>802 LSMC for </a:t>
            </a:r>
            <a:r>
              <a:rPr lang="en-GB" sz="1800" dirty="0">
                <a:latin typeface="+mj-lt"/>
              </a:rPr>
              <a:t>submission to the ITU-R Working Party 5A via ITU-R liaison before the contribution deadline for the Working Party 5A’s next meeting.  The IEEE 802.18 Chair is authorized to make editorial changes as necessary.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NOTE: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11"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a:t>
            </a:r>
            <a:r>
              <a:rPr lang="en-US" sz="2800" dirty="0" smtClean="0">
                <a:solidFill>
                  <a:srgbClr val="0070C0"/>
                </a:solidFill>
              </a:rPr>
              <a:t>submission (2)</a:t>
            </a:r>
            <a:endParaRPr lang="en-US" sz="2800" dirty="0">
              <a:solidFill>
                <a:srgbClr val="0070C0"/>
              </a:solidFill>
            </a:endParaRPr>
          </a:p>
        </p:txBody>
      </p:sp>
    </p:spTree>
    <p:extLst>
      <p:ext uri="{BB962C8B-B14F-4D97-AF65-F5344CB8AC3E}">
        <p14:creationId xmlns:p14="http://schemas.microsoft.com/office/powerpoint/2010/main" val="2667032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18-22/0035r64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rgbClr val="FF0000"/>
                </a:solidFill>
                <a:cs typeface="Arial"/>
              </a:rPr>
              <a:t>3pm ET, 30 March 2023:</a:t>
            </a: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EU RSPG:  </a:t>
            </a:r>
            <a:r>
              <a:rPr lang="en-US" sz="1400" spc="-5" dirty="0">
                <a:solidFill>
                  <a:srgbClr val="FF0000"/>
                </a:solidFill>
                <a:cs typeface="Arial"/>
                <a:hlinkClick r:id="rId4"/>
              </a:rPr>
              <a:t>Questionnaire on the Role of Radio Spectrum Policy to help combat Climate </a:t>
            </a:r>
            <a:r>
              <a:rPr lang="en-US" sz="1400" spc="-5" dirty="0" smtClean="0">
                <a:solidFill>
                  <a:srgbClr val="FF0000"/>
                </a:solidFill>
                <a:cs typeface="Arial"/>
                <a:hlinkClick r:id="rId4"/>
              </a:rPr>
              <a:t>Change</a:t>
            </a:r>
            <a:endParaRPr lang="en-US" sz="1600" spc="-5" dirty="0" smtClean="0">
              <a:solidFill>
                <a:srgbClr val="FF0000"/>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4 April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US NTIA:  </a:t>
            </a:r>
            <a:r>
              <a:rPr lang="en-GB" sz="1400" u="sng" dirty="0">
                <a:hlinkClick r:id="rId5"/>
              </a:rPr>
              <a:t>Development of a National Spectrum Strategy [Docket Number: 230308–0068]</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CEPT </a:t>
            </a:r>
            <a:r>
              <a:rPr lang="en-US" sz="1400" spc="-5" dirty="0">
                <a:solidFill>
                  <a:schemeClr val="tx1"/>
                </a:solidFill>
                <a:cs typeface="Arial"/>
              </a:rPr>
              <a:t>ECC:  </a:t>
            </a:r>
            <a:r>
              <a:rPr lang="en-US" sz="1400" spc="-5" dirty="0">
                <a:solidFill>
                  <a:schemeClr val="tx1"/>
                </a:solidFill>
                <a:cs typeface="Arial"/>
                <a:hlinkClick r:id="rId6"/>
              </a:rPr>
              <a:t>CEPT Draft Report 84 (</a:t>
            </a:r>
            <a:r>
              <a:rPr lang="en-GB" sz="1400" dirty="0">
                <a:hlinkClick r:id="rId6"/>
              </a:rPr>
              <a:t>Report from CEPT to the European Commission in response to the Permanent Mandate on UWB</a:t>
            </a:r>
            <a:r>
              <a:rPr lang="en-US" sz="1400" dirty="0">
                <a:hlinkClick r:id="rId6"/>
              </a:rPr>
              <a:t>)</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20 April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7"/>
              </a:rPr>
              <a:t>RSS-247 Issue 3 – DTS FHS and LE-LAN – Draft for consultation</a:t>
            </a:r>
            <a:endParaRPr lang="en-US" sz="1400" dirty="0">
              <a:solidFill>
                <a:schemeClr val="tx1"/>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8"/>
              </a:rPr>
              <a:t>The future of the electronic communications sector and its infrastructure</a:t>
            </a:r>
            <a:endParaRPr lang="en-US" sz="1400" dirty="0"/>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April Open Commission Meeting</a:t>
            </a:r>
            <a:r>
              <a:rPr lang="en-US" sz="1600" dirty="0" smtClean="0">
                <a:solidFill>
                  <a:schemeClr val="tx1"/>
                </a:solidFill>
              </a:rPr>
              <a:t> is scheduled at 10:30am ET on 20 April 2023.</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22 March 2023, </a:t>
            </a:r>
            <a:r>
              <a:rPr lang="en-US" sz="1600" dirty="0"/>
              <a:t>Australia ACMA published an </a:t>
            </a:r>
            <a:r>
              <a:rPr lang="en-US" sz="1600" dirty="0">
                <a:hlinkClick r:id="rId3"/>
              </a:rPr>
              <a:t>information paper</a:t>
            </a:r>
            <a:r>
              <a:rPr lang="en-US" sz="1600" dirty="0"/>
              <a:t> on THz use cases and regulatory models.  It summarizes not only the regulatory development in Australia and a few selected countries (including the US, UK, Canada, New Zealand, and Ireland), but also the possible use cases.  At the end of the information paper, it also emphasizes that Australia "welcomes approaches from any interested parties in undertaking technology trials".</a:t>
            </a:r>
            <a:r>
              <a:rPr lang="en-US" sz="1600" dirty="0">
                <a:solidFill>
                  <a:schemeClr val="tx1"/>
                </a:solidFill>
              </a:rPr>
              <a:t>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8 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19409160"/>
              </p:ext>
            </p:extLst>
          </p:nvPr>
        </p:nvGraphicFramePr>
        <p:xfrm>
          <a:off x="914400" y="1705690"/>
          <a:ext cx="10287000" cy="183896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xmlns="" val="20000"/>
                    </a:ext>
                  </a:extLst>
                </a:gridCol>
                <a:gridCol w="81534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r>
                        <a:rPr lang="en-US" sz="1500" strike="sngStrike" dirty="0">
                          <a:solidFill>
                            <a:schemeClr val="tx1"/>
                          </a:solidFill>
                        </a:rPr>
                        <a:t>ISUS</a:t>
                      </a:r>
                      <a:r>
                        <a:rPr lang="en-US" sz="1500" strike="sngStrike" baseline="0" dirty="0">
                          <a:solidFill>
                            <a:schemeClr val="tx1"/>
                          </a:solidFill>
                        </a:rPr>
                        <a:t> ad-hoc </a:t>
                      </a:r>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solidFill>
                            <a:schemeClr val="tx1"/>
                          </a:solidFill>
                        </a:rPr>
                        <a:t>Friday, </a:t>
                      </a:r>
                      <a:r>
                        <a:rPr lang="en-US" sz="1500" strike="sngStrike" baseline="0" dirty="0" smtClean="0">
                          <a:solidFill>
                            <a:schemeClr val="tx1"/>
                          </a:solidFill>
                        </a:rPr>
                        <a:t>31 March </a:t>
                      </a:r>
                      <a:r>
                        <a:rPr lang="en-US" sz="1500" strike="sngStrike" baseline="0" dirty="0">
                          <a:solidFill>
                            <a:schemeClr val="tx1"/>
                          </a:solidFill>
                        </a:rPr>
                        <a:t>2023, 12:00pm ET to 1:00pm ET</a:t>
                      </a:r>
                    </a:p>
                  </a:txBody>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6 April 2023</a:t>
                      </a:r>
                      <a:r>
                        <a:rPr lang="en-US" sz="1500" baseline="0" dirty="0"/>
                        <a:t>, 3:00pm ET to 3:55pm ET</a:t>
                      </a:r>
                      <a:endParaRPr lang="en-US" sz="1500" dirty="0"/>
                    </a:p>
                  </a:txBody>
                  <a:tcPr/>
                </a:tc>
                <a:extLst>
                  <a:ext uri="{0D108BD9-81ED-4DB2-BD59-A6C34878D82A}">
                    <a16:rowId xmlns:a16="http://schemas.microsoft.com/office/drawing/2014/main" xmlns="" val="10002"/>
                  </a:ext>
                </a:extLst>
              </a:tr>
              <a:tr h="370840">
                <a:tc>
                  <a:txBody>
                    <a:bodyPr/>
                    <a:lstStyle/>
                    <a:p>
                      <a:r>
                        <a:rPr lang="en-US" sz="1500" strike="sngStrike" dirty="0"/>
                        <a:t>ISUS</a:t>
                      </a:r>
                      <a:r>
                        <a:rPr lang="en-US" sz="1500" strike="sngStrike" baseline="0" dirty="0"/>
                        <a:t> ad-hoc </a:t>
                      </a:r>
                      <a:endParaRPr lang="en-US" sz="1500" strike="sngStrike" baseline="0" dirty="0" smtClean="0"/>
                    </a:p>
                    <a:p>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t>Friday, </a:t>
                      </a:r>
                      <a:r>
                        <a:rPr lang="en-US" sz="1500" strike="sngStrike" baseline="0" dirty="0" smtClean="0"/>
                        <a:t>7 April 2023</a:t>
                      </a:r>
                      <a:r>
                        <a:rPr lang="en-US" sz="1500" strike="sngStrike" baseline="0" dirty="0"/>
                        <a:t>, 12:00pm ET to 1:00pm ET</a:t>
                      </a:r>
                    </a:p>
                  </a:txBody>
                  <a:tcPr/>
                </a:tc>
                <a:extLst>
                  <a:ext uri="{0D108BD9-81ED-4DB2-BD59-A6C34878D82A}">
                    <a16:rowId xmlns:a16="http://schemas.microsoft.com/office/drawing/2014/main" xmlns=""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Registration 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March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March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a:t>
            </a:r>
            <a:r>
              <a:rPr lang="en-US" altLang="en-US" sz="1800" b="1">
                <a:solidFill>
                  <a:schemeClr val="tx1"/>
                </a:solidFill>
                <a:latin typeface="+mj-lt"/>
                <a:cs typeface="Arial" panose="020B0604020202020204" pitchFamily="34" charset="0"/>
              </a:rPr>
              <a:t>of </a:t>
            </a:r>
            <a:r>
              <a:rPr lang="en-US" altLang="en-US" sz="1800" b="1" smtClean="0">
                <a:solidFill>
                  <a:schemeClr val="tx1"/>
                </a:solidFill>
                <a:latin typeface="+mj-lt"/>
                <a:cs typeface="Arial" panose="020B0604020202020204" pitchFamily="34" charset="0"/>
              </a:rPr>
              <a:t>20 </a:t>
            </a:r>
            <a:r>
              <a:rPr lang="en-US" altLang="en-US" sz="1800" b="1" dirty="0" smtClean="0">
                <a:solidFill>
                  <a:schemeClr val="tx1"/>
                </a:solidFill>
                <a:latin typeface="+mj-lt"/>
                <a:cs typeface="Arial" panose="020B0604020202020204" pitchFamily="34" charset="0"/>
              </a:rPr>
              <a:t>March </a:t>
            </a:r>
            <a:r>
              <a:rPr lang="en-US" altLang="en-US" sz="1800" b="1" dirty="0">
                <a:solidFill>
                  <a:schemeClr val="tx1"/>
                </a:solidFill>
                <a:latin typeface="+mj-lt"/>
                <a:cs typeface="Arial" panose="020B0604020202020204" pitchFamily="34" charset="0"/>
              </a:rPr>
              <a:t>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50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14</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wireless interim from 14 to 19 May,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March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Board Ops 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a:t>
            </a:r>
            <a:r>
              <a:rPr lang="en-US" sz="1800" i="1" spc="-5" dirty="0">
                <a:solidFill>
                  <a:srgbClr val="00B050"/>
                </a:solidFill>
                <a:cs typeface="Arial"/>
              </a:rPr>
              <a:t>EU RSPG’s consultation on climate </a:t>
            </a:r>
            <a:r>
              <a:rPr lang="en-US" sz="1800" i="1" spc="-5" dirty="0" smtClean="0">
                <a:solidFill>
                  <a:srgbClr val="00B050"/>
                </a:solidFill>
                <a:cs typeface="Arial"/>
              </a:rPr>
              <a:t>change</a:t>
            </a:r>
            <a:endParaRPr lang="en-US" sz="1800" spc="-5" dirty="0" smtClean="0">
              <a:cs typeface="Arial"/>
            </a:endParaRPr>
          </a:p>
          <a:p>
            <a:pPr marL="230188" marR="117475" indent="-230188" algn="just">
              <a:buFont typeface="Times New Roman" pitchFamily="16" charset="0"/>
              <a:buChar char="•"/>
              <a:tabLst>
                <a:tab pos="230188" algn="l"/>
              </a:tabLst>
            </a:pPr>
            <a:r>
              <a:rPr lang="en-US" sz="1800" i="1" dirty="0" smtClean="0">
                <a:solidFill>
                  <a:srgbClr val="00B050"/>
                </a:solidFill>
              </a:rPr>
              <a:t>Review and motion:  </a:t>
            </a:r>
            <a:r>
              <a:rPr lang="en-US" sz="1800" i="1" dirty="0">
                <a:solidFill>
                  <a:srgbClr val="00B050"/>
                </a:solidFill>
              </a:rPr>
              <a:t>ITU-R Working Party 5A </a:t>
            </a:r>
            <a:r>
              <a:rPr lang="en-US" sz="1800" i="1" dirty="0" smtClean="0">
                <a:solidFill>
                  <a:srgbClr val="00B050"/>
                </a:solidFill>
              </a:rPr>
              <a:t>submission</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2023 May interim</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71280</TotalTime>
  <Words>1954</Words>
  <Application>Microsoft Office PowerPoint</Application>
  <PresentationFormat>Widescreen</PresentationFormat>
  <Paragraphs>371</Paragraphs>
  <Slides>21</Slides>
  <Notes>18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EU RSPG consultation on climate change (1)</vt:lpstr>
      <vt:lpstr>EU RSPG consultation on climate change (2)</vt:lpstr>
      <vt:lpstr>ITU-R Working Party 5A submission (1)</vt:lpstr>
      <vt:lpstr>ITU-R Working Party 5A submission (2)</vt:lpstr>
      <vt:lpstr>Status of ongoing consultations</vt:lpstr>
      <vt:lpstr>General discussion items (1)</vt:lpstr>
      <vt:lpstr>General discussion items (2)</vt:lpstr>
      <vt:lpstr>Meeting schedule in the next 8 days</vt:lpstr>
      <vt:lpstr>Meeting and hotel reservation for the 2023 May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23/0036r0</dc:title>
  <dc:creator/>
  <cp:keywords>30 March 2023</cp:keywords>
  <cp:lastModifiedBy>Edward Au</cp:lastModifiedBy>
  <cp:revision>5241</cp:revision>
  <cp:lastPrinted>1601-01-01T00:00:00Z</cp:lastPrinted>
  <dcterms:created xsi:type="dcterms:W3CDTF">2016-03-03T14:54:45Z</dcterms:created>
  <dcterms:modified xsi:type="dcterms:W3CDTF">2023-03-25T20:21:51Z</dcterms:modified>
  <cp:category>IEEE 802.18 RR-TAG agenda</cp:category>
</cp:coreProperties>
</file>