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4"/>
  </p:notesMasterIdLst>
  <p:handoutMasterIdLst>
    <p:handoutMasterId r:id="rId25"/>
  </p:handoutMasterIdLst>
  <p:sldIdLst>
    <p:sldId id="256" r:id="rId2"/>
    <p:sldId id="876" r:id="rId3"/>
    <p:sldId id="857" r:id="rId4"/>
    <p:sldId id="908" r:id="rId5"/>
    <p:sldId id="604" r:id="rId6"/>
    <p:sldId id="624" r:id="rId7"/>
    <p:sldId id="605" r:id="rId8"/>
    <p:sldId id="843" r:id="rId9"/>
    <p:sldId id="866" r:id="rId10"/>
    <p:sldId id="845" r:id="rId11"/>
    <p:sldId id="909" r:id="rId12"/>
    <p:sldId id="877" r:id="rId13"/>
    <p:sldId id="906" r:id="rId14"/>
    <p:sldId id="910" r:id="rId15"/>
    <p:sldId id="911" r:id="rId16"/>
    <p:sldId id="907" r:id="rId17"/>
    <p:sldId id="882" r:id="rId18"/>
    <p:sldId id="901" r:id="rId19"/>
    <p:sldId id="898" r:id="rId20"/>
    <p:sldId id="905" r:id="rId21"/>
    <p:sldId id="856" r:id="rId22"/>
    <p:sldId id="864"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70845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32701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4247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69767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89977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802.18-23/0034r2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31-00-0000-weekly-teleconference-minutes-23-febr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8" Type="http://schemas.openxmlformats.org/officeDocument/2006/relationships/hyperlink" Target="https://digital-strategy.ec.europa.eu/en/consultations/future-electronic-communications-sector-and-its-infrastructure" TargetMode="External"/><Relationship Id="rId3" Type="http://schemas.openxmlformats.org/officeDocument/2006/relationships/hyperlink" Target="https://mentor.ieee.org/802.18/dcn/22/18-22-0035-64-0000-status-of-ongoing-consultations-and-tag-documents-for-approval.docx" TargetMode="External"/><Relationship Id="rId7"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cept.org/files/9522/Draft%20CEPT%20Report%2084.docx" TargetMode="External"/><Relationship Id="rId5" Type="http://schemas.openxmlformats.org/officeDocument/2006/relationships/hyperlink" Target="https://ntia.gov/issues/national-spectrum-strategy/request-comments" TargetMode="External"/><Relationship Id="rId4" Type="http://schemas.openxmlformats.org/officeDocument/2006/relationships/hyperlink" Target="https://radio-spectrum-policy-group.ec.europa.eu/system/files/2023-02/RSPG23-014final-sub-group-Climate_Change_Questionnaire-2023_0.pdf" TargetMode="External"/><Relationship Id="rId9"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radio-spectrum-policy-group.ec.europa.eu/system/files/2023-02/RSPG23-014final-sub-group-Climate_Change_Questionnaire-2023_0.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7-00-0000-proposed-response-to-eu-rspg-s-questionnaire.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ntia.gov/issues/national-spectrum-strategy/request-comment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itu.int/dms_pub/itu-r/md/00/sg05/cir/R00-SG05-CIR-0105!!PDF-E.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5-00-0000-proposed-modifications-to-itu-r-m-1450-5-for-may-2023-wp5a-meeting.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news-events/events/2023/03/march-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4/april-2023-open-commission-meeting"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cma.gov.au/sites/default/files/2023-03/Terahertz%20use-cases%20and%20regulatory%20models_information%20paper.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March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23 March </a:t>
            </a:r>
            <a:r>
              <a:rPr lang="en-GB" sz="2000" b="0" dirty="0"/>
              <a:t>2023</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1097"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a:t>
            </a:r>
            <a:r>
              <a:rPr lang="en-US" sz="1800" spc="-5" dirty="0" smtClean="0">
                <a:latin typeface="+mj-lt"/>
                <a:cs typeface="Arial"/>
              </a:rPr>
              <a:t>23 </a:t>
            </a:r>
            <a:r>
              <a:rPr lang="en-US" sz="1800" spc="-5" dirty="0">
                <a:latin typeface="+mj-lt"/>
                <a:cs typeface="Arial"/>
              </a:rPr>
              <a:t>February 2023 RR-TAG call as shown in the document </a:t>
            </a:r>
            <a:r>
              <a:rPr lang="en-US" sz="1800" spc="-5" dirty="0" smtClean="0">
                <a:solidFill>
                  <a:srgbClr val="FF0000"/>
                </a:solidFill>
                <a:latin typeface="+mj-lt"/>
                <a:cs typeface="Arial"/>
                <a:hlinkClick r:id="rId3"/>
              </a:rPr>
              <a:t>18-23/0031r0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Amelia </a:t>
            </a:r>
            <a:r>
              <a:rPr lang="en-US" sz="1600" spc="-5" dirty="0" err="1" smtClean="0">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Moment of Silence and Recognition:  Peter </a:t>
            </a:r>
            <a:r>
              <a:rPr lang="en-US" sz="2800" dirty="0" err="1" smtClean="0">
                <a:solidFill>
                  <a:schemeClr val="tx1"/>
                </a:solidFill>
              </a:rPr>
              <a:t>Ecclesine</a:t>
            </a:r>
            <a:r>
              <a:rPr lang="en-US" sz="2800" smtClean="0">
                <a:solidFill>
                  <a:schemeClr val="tx1"/>
                </a:solidFill>
              </a:rPr>
              <a:t> (1945-2023) </a:t>
            </a:r>
            <a:endParaRPr lang="en-US" sz="2800" dirty="0">
              <a:solidFill>
                <a:schemeClr val="tx1"/>
              </a:solidFill>
            </a:endParaRPr>
          </a:p>
        </p:txBody>
      </p:sp>
      <p:sp>
        <p:nvSpPr>
          <p:cNvPr id="10" name="Content Placeholder 2"/>
          <p:cNvSpPr>
            <a:spLocks noGrp="1"/>
          </p:cNvSpPr>
          <p:nvPr>
            <p:ph idx="1"/>
          </p:nvPr>
        </p:nvSpPr>
        <p:spPr>
          <a:xfrm>
            <a:off x="914400" y="1524000"/>
            <a:ext cx="6705600" cy="4113213"/>
          </a:xfrm>
        </p:spPr>
        <p:txBody>
          <a:bodyPr/>
          <a:lstStyle/>
          <a:p>
            <a:pPr marL="230188" marR="117475" indent="-230188" algn="just">
              <a:buFont typeface="Times New Roman" pitchFamily="16" charset="0"/>
              <a:buChar char="•"/>
              <a:tabLst>
                <a:tab pos="230188" algn="l"/>
              </a:tabLst>
            </a:pPr>
            <a:r>
              <a:rPr lang="en-US" altLang="en-US" sz="1800" dirty="0" smtClean="0"/>
              <a:t>The RR-TAG expresses </a:t>
            </a:r>
            <a:r>
              <a:rPr lang="en-US" altLang="en-US" sz="1800" dirty="0"/>
              <a:t>its sorrow and regret at the passing of </a:t>
            </a:r>
            <a:r>
              <a:rPr lang="en-US" altLang="en-US" sz="1800" dirty="0" smtClean="0"/>
              <a:t>our active member, Peter </a:t>
            </a:r>
            <a:r>
              <a:rPr lang="en-US" altLang="en-US" sz="1800" dirty="0" err="1" smtClean="0"/>
              <a:t>Ecclesine</a:t>
            </a:r>
            <a:r>
              <a:rPr lang="en-US" altLang="en-US" sz="1800" dirty="0" smtClean="0"/>
              <a:t>, </a:t>
            </a:r>
            <a:r>
              <a:rPr lang="en-US" sz="1800" dirty="0"/>
              <a:t>whose committee positions included:</a:t>
            </a:r>
            <a:endParaRPr lang="en-US" altLang="en-US" sz="1800" spc="-5" dirty="0">
              <a:cs typeface="Arial"/>
            </a:endParaRPr>
          </a:p>
          <a:p>
            <a:pPr marL="630238" marR="117475" lvl="1" indent="-230188" algn="just">
              <a:buFont typeface="Times New Roman" pitchFamily="16" charset="0"/>
              <a:buChar char="•"/>
              <a:tabLst>
                <a:tab pos="230188" algn="l"/>
              </a:tabLst>
            </a:pPr>
            <a:r>
              <a:rPr lang="en-US" sz="1600" b="0" dirty="0" smtClean="0"/>
              <a:t>Liaison </a:t>
            </a:r>
            <a:r>
              <a:rPr lang="en-US" sz="1600" b="0" dirty="0"/>
              <a:t>to 802.9 </a:t>
            </a:r>
            <a:r>
              <a:rPr lang="en-US" sz="1600" b="0" dirty="0" smtClean="0"/>
              <a:t>(</a:t>
            </a:r>
            <a:r>
              <a:rPr lang="en-US" sz="1600" dirty="0"/>
              <a:t>Integrated Services LAN Working </a:t>
            </a:r>
            <a:r>
              <a:rPr lang="en-US" sz="1600" dirty="0" smtClean="0"/>
              <a:t>Group) </a:t>
            </a:r>
            <a:r>
              <a:rPr lang="en-US" sz="1600" b="0" dirty="0" smtClean="0"/>
              <a:t>for </a:t>
            </a:r>
            <a:r>
              <a:rPr lang="en-US" sz="1600" b="0" dirty="0"/>
              <a:t>the 802.1 Working Group</a:t>
            </a:r>
          </a:p>
          <a:p>
            <a:pPr marL="633413" lvl="1" indent="-233363" algn="just">
              <a:buFont typeface="Arial" panose="020B0604020202020204" pitchFamily="34" charset="0"/>
              <a:buChar char="•"/>
            </a:pPr>
            <a:r>
              <a:rPr lang="en-US" sz="1600" b="0" dirty="0" smtClean="0"/>
              <a:t>Liaison </a:t>
            </a:r>
            <a:r>
              <a:rPr lang="en-US" sz="1600" b="0" dirty="0"/>
              <a:t>to 802.12 </a:t>
            </a:r>
            <a:r>
              <a:rPr lang="en-US" sz="1600" b="0" dirty="0" smtClean="0"/>
              <a:t>(</a:t>
            </a:r>
            <a:r>
              <a:rPr lang="en-US" sz="1600" dirty="0"/>
              <a:t>Demand Priority Working </a:t>
            </a:r>
            <a:r>
              <a:rPr lang="en-US" sz="1600" dirty="0" smtClean="0"/>
              <a:t>Group) </a:t>
            </a:r>
            <a:r>
              <a:rPr lang="en-US" sz="1600" b="0" dirty="0" smtClean="0"/>
              <a:t>for </a:t>
            </a:r>
            <a:r>
              <a:rPr lang="en-US" sz="1600" b="0" dirty="0"/>
              <a:t>the 802.1 Working Group</a:t>
            </a:r>
          </a:p>
          <a:p>
            <a:pPr marL="633413" lvl="1" indent="-233363" algn="just">
              <a:buFont typeface="Arial" panose="020B0604020202020204" pitchFamily="34" charset="0"/>
              <a:buChar char="•"/>
            </a:pPr>
            <a:r>
              <a:rPr lang="en-US" sz="1600" b="0" dirty="0" smtClean="0"/>
              <a:t>Editor </a:t>
            </a:r>
            <a:r>
              <a:rPr lang="en-US" sz="1600" b="0" dirty="0"/>
              <a:t>and Secretary of the 802.11j Task Group</a:t>
            </a:r>
          </a:p>
          <a:p>
            <a:pPr marL="633413" lvl="1" indent="-233363" algn="just">
              <a:buFont typeface="Arial" panose="020B0604020202020204" pitchFamily="34" charset="0"/>
              <a:buChar char="•"/>
            </a:pPr>
            <a:r>
              <a:rPr lang="en-US" sz="1600" b="0" dirty="0" smtClean="0"/>
              <a:t>Chair </a:t>
            </a:r>
            <a:r>
              <a:rPr lang="en-US" sz="1600" b="0" dirty="0"/>
              <a:t>and Editor of the 802.11y Task Group</a:t>
            </a:r>
          </a:p>
          <a:p>
            <a:pPr marL="633413" lvl="1" indent="-233363" algn="just">
              <a:buFont typeface="Arial" panose="020B0604020202020204" pitchFamily="34" charset="0"/>
              <a:buChar char="•"/>
            </a:pPr>
            <a:r>
              <a:rPr lang="en-US" sz="1600" b="0" dirty="0" smtClean="0"/>
              <a:t>Vice-Chair </a:t>
            </a:r>
            <a:r>
              <a:rPr lang="en-US" sz="1600" b="0" dirty="0"/>
              <a:t>and </a:t>
            </a:r>
            <a:r>
              <a:rPr lang="en-US" sz="1600" dirty="0" smtClean="0"/>
              <a:t>Editor </a:t>
            </a:r>
            <a:r>
              <a:rPr lang="en-US" sz="1600" b="0" dirty="0" smtClean="0"/>
              <a:t>of </a:t>
            </a:r>
            <a:r>
              <a:rPr lang="en-US" sz="1600" b="0" dirty="0"/>
              <a:t>the 802.11af Task Group</a:t>
            </a:r>
          </a:p>
          <a:p>
            <a:pPr marL="633413" lvl="1" indent="-233363" algn="just">
              <a:buFont typeface="Arial" panose="020B0604020202020204" pitchFamily="34" charset="0"/>
              <a:buChar char="•"/>
            </a:pPr>
            <a:r>
              <a:rPr lang="en-US" sz="1600" b="0" dirty="0" smtClean="0"/>
              <a:t>Editor </a:t>
            </a:r>
            <a:r>
              <a:rPr lang="en-US" sz="1600" b="0" dirty="0"/>
              <a:t>(Joint) of the 802.11 Working Group (for the last decade)</a:t>
            </a:r>
          </a:p>
          <a:p>
            <a:pPr marL="230188" marR="117475" indent="-230188" algn="just">
              <a:spcBef>
                <a:spcPts val="1800"/>
              </a:spcBef>
              <a:buChar char="•"/>
              <a:tabLst>
                <a:tab pos="230188" algn="l"/>
              </a:tabLst>
            </a:pPr>
            <a:r>
              <a:rPr lang="en-US" altLang="en-US" sz="1800" dirty="0" smtClean="0"/>
              <a:t>It </a:t>
            </a:r>
            <a:r>
              <a:rPr lang="en-US" altLang="en-US" sz="1800" dirty="0"/>
              <a:t>also acknowledges </a:t>
            </a:r>
            <a:r>
              <a:rPr lang="en-US" altLang="en-US" sz="1800" dirty="0" smtClean="0"/>
              <a:t>Peter’s </a:t>
            </a:r>
            <a:r>
              <a:rPr lang="en-US" altLang="en-US" sz="1800" dirty="0"/>
              <a:t>other outstanding contributions over his long career, both to the field of engineering and as a volunteer with the IEEE</a:t>
            </a:r>
            <a:endParaRPr lang="en-US" sz="1800" spc="-5" dirty="0">
              <a:latin typeface="+mj-lt"/>
              <a:cs typeface="Arial"/>
            </a:endParaRP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l="13333" r="22083" b="25555"/>
          <a:stretch/>
        </p:blipFill>
        <p:spPr>
          <a:xfrm>
            <a:off x="8538784" y="4096968"/>
            <a:ext cx="2662616" cy="2301874"/>
          </a:xfrm>
          <a:prstGeom prst="rect">
            <a:avLst/>
          </a:prstGeom>
        </p:spPr>
      </p:pic>
      <p:pic>
        <p:nvPicPr>
          <p:cNvPr id="12" name="Picture 11" descr="A picture containing person, wall, person, indoor&#10;&#10;Description automatically generated">
            <a:extLst>
              <a:ext uri="{FF2B5EF4-FFF2-40B4-BE49-F238E27FC236}">
                <a16:creationId xmlns="" xmlns:a16="http://schemas.microsoft.com/office/drawing/2014/main" id="{3279017B-D397-3C16-F30E-4C970E7ECF3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38784" y="1550758"/>
            <a:ext cx="2662616" cy="2424042"/>
          </a:xfrm>
          <a:prstGeom prst="rect">
            <a:avLst/>
          </a:prstGeom>
        </p:spPr>
      </p:pic>
    </p:spTree>
    <p:extLst>
      <p:ext uri="{BB962C8B-B14F-4D97-AF65-F5344CB8AC3E}">
        <p14:creationId xmlns:p14="http://schemas.microsoft.com/office/powerpoint/2010/main" val="1049466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18-22/0035r64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30 March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 RSPG:  </a:t>
            </a:r>
            <a:r>
              <a:rPr lang="en-US" sz="1400" spc="-5" dirty="0">
                <a:solidFill>
                  <a:schemeClr val="tx1"/>
                </a:solidFill>
                <a:cs typeface="Arial"/>
                <a:hlinkClick r:id="rId4"/>
              </a:rPr>
              <a:t>Questionnaire on the Role of Radio Spectrum Policy to help combat Climate </a:t>
            </a:r>
            <a:r>
              <a:rPr lang="en-US" sz="1400" spc="-5" dirty="0" smtClean="0">
                <a:solidFill>
                  <a:schemeClr val="tx1"/>
                </a:solidFill>
                <a:cs typeface="Arial"/>
                <a:hlinkClick r:id="rId4"/>
              </a:rPr>
              <a:t>Change</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4 April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NTIA:  </a:t>
            </a:r>
            <a:r>
              <a:rPr lang="en-GB" sz="1400" u="sng" dirty="0">
                <a:hlinkClick r:id="rId5"/>
              </a:rPr>
              <a:t>Development of a National Spectrum Strategy [Docket Number: 230308–0068]</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CEPT </a:t>
            </a:r>
            <a:r>
              <a:rPr lang="en-US" sz="1400" spc="-5" dirty="0">
                <a:solidFill>
                  <a:schemeClr val="tx1"/>
                </a:solidFill>
                <a:cs typeface="Arial"/>
              </a:rPr>
              <a:t>ECC:  </a:t>
            </a:r>
            <a:r>
              <a:rPr lang="en-US" sz="1400" spc="-5" dirty="0">
                <a:solidFill>
                  <a:schemeClr val="tx1"/>
                </a:solidFill>
                <a:cs typeface="Arial"/>
                <a:hlinkClick r:id="rId6"/>
              </a:rPr>
              <a:t>CEPT Draft Report 84 (</a:t>
            </a:r>
            <a:r>
              <a:rPr lang="en-GB" sz="1400" dirty="0">
                <a:hlinkClick r:id="rId6"/>
              </a:rPr>
              <a:t>Report from CEPT to the European Commission in response to the Permanent Mandate on UWB</a:t>
            </a:r>
            <a:r>
              <a:rPr lang="en-US" sz="1400" dirty="0">
                <a:hlinkClick r:id="rId6"/>
              </a:rPr>
              <a:t>)</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7"/>
              </a:rPr>
              <a:t>RSS-247 Issue 3 – DTS FHS and LE-LAN – Draft for 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8"/>
              </a:rPr>
              <a:t>The future of the electronic communications sector and its infrastructure</a:t>
            </a: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EU </a:t>
            </a:r>
            <a:r>
              <a:rPr lang="en-US" sz="2800" dirty="0" smtClean="0">
                <a:solidFill>
                  <a:srgbClr val="0070C0"/>
                </a:solidFill>
              </a:rPr>
              <a:t>RSPG consultation on climate change</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Questionnaire </a:t>
            </a:r>
            <a:r>
              <a:rPr lang="en-US" sz="1800" spc="-5" dirty="0">
                <a:solidFill>
                  <a:schemeClr val="tx1"/>
                </a:solidFill>
                <a:cs typeface="Arial"/>
              </a:rPr>
              <a:t>on the Role of Radio Spectrum Policy to help combat Climate </a:t>
            </a:r>
            <a:r>
              <a:rPr lang="en-US" sz="1800" spc="-5" dirty="0" smtClean="0">
                <a:solidFill>
                  <a:schemeClr val="tx1"/>
                </a:solidFill>
                <a:cs typeface="Arial"/>
              </a:rPr>
              <a:t>Change</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15 February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12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30 March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radio-spectrum-policy-group.ec.europa.eu/system/files/2023-02/RSPG23-014final-sub-group-Climate_Change_Questionnaire-2023_0.pdf</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800" spc="-5" dirty="0">
              <a:cs typeface="Arial"/>
            </a:endParaRPr>
          </a:p>
          <a:p>
            <a:pPr marL="630238" marR="117475" lvl="1" indent="-230188" algn="just">
              <a:buChar char="•"/>
              <a:tabLst>
                <a:tab pos="230188" algn="l"/>
              </a:tabLst>
            </a:pPr>
            <a:r>
              <a:rPr lang="en-US" sz="1600" spc="-5" dirty="0" smtClean="0">
                <a:cs typeface="Arial"/>
                <a:hlinkClick r:id="rId4"/>
              </a:rPr>
              <a:t>18-23/0037r0</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201152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NTIA consultation on national spectrum strategy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Development of a National Spectrum Strategy (Docket no. 230308-0068)</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16 March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17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4 April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ntia.gov/issues/national-spectrum-strategy/request-comments</a:t>
            </a:r>
            <a:r>
              <a:rPr lang="en-US" sz="1600" spc="-5" dirty="0" smtClean="0">
                <a:cs typeface="Arial"/>
              </a:rPr>
              <a:t> </a:t>
            </a:r>
          </a:p>
          <a:p>
            <a:pPr marL="230188" marR="117475" indent="-230188" algn="just">
              <a:spcBef>
                <a:spcPts val="1800"/>
              </a:spcBef>
              <a:buChar char="•"/>
              <a:tabLst>
                <a:tab pos="230188" algn="l"/>
              </a:tabLst>
            </a:pPr>
            <a:r>
              <a:rPr lang="en-US" sz="1800" spc="-5" dirty="0" smtClean="0">
                <a:cs typeface="Arial"/>
              </a:rPr>
              <a:t>At a glance, </a:t>
            </a:r>
            <a:r>
              <a:rPr lang="en-US" sz="1800" dirty="0"/>
              <a:t>NTIA seeks comments on the following 3 pillars and its implementation plan:</a:t>
            </a:r>
            <a:endParaRPr lang="en-US" sz="1800" spc="-5" dirty="0" smtClean="0">
              <a:cs typeface="Arial"/>
            </a:endParaRPr>
          </a:p>
          <a:p>
            <a:pPr marL="630238" marR="117475" lvl="1" indent="-230188" algn="just">
              <a:buChar char="•"/>
              <a:tabLst>
                <a:tab pos="230188" algn="l"/>
              </a:tabLst>
            </a:pPr>
            <a:r>
              <a:rPr lang="en-US" sz="1600" dirty="0" smtClean="0"/>
              <a:t>Pillar </a:t>
            </a:r>
            <a:r>
              <a:rPr lang="en-US" sz="1600" dirty="0"/>
              <a:t>#1: A spectrum pipeline to ensure US leadership in spectrum-based </a:t>
            </a:r>
            <a:r>
              <a:rPr lang="en-US" sz="1600" dirty="0" smtClean="0"/>
              <a:t>technologies</a:t>
            </a:r>
          </a:p>
          <a:p>
            <a:pPr marL="630238" marR="117475" lvl="1" indent="-230188" algn="just">
              <a:buChar char="•"/>
              <a:tabLst>
                <a:tab pos="230188" algn="l"/>
              </a:tabLst>
            </a:pPr>
            <a:r>
              <a:rPr lang="en-US" sz="1600" dirty="0" smtClean="0"/>
              <a:t>Pillar </a:t>
            </a:r>
            <a:r>
              <a:rPr lang="en-US" sz="1600" dirty="0"/>
              <a:t>#2: Long-Term spectrum </a:t>
            </a:r>
            <a:r>
              <a:rPr lang="en-US" sz="1600" dirty="0" smtClean="0"/>
              <a:t>planning</a:t>
            </a:r>
          </a:p>
          <a:p>
            <a:pPr marL="630238" marR="117475" lvl="1" indent="-230188" algn="just">
              <a:buChar char="•"/>
              <a:tabLst>
                <a:tab pos="230188" algn="l"/>
              </a:tabLst>
            </a:pPr>
            <a:r>
              <a:rPr lang="en-US" sz="1600" dirty="0" smtClean="0"/>
              <a:t>Pillar </a:t>
            </a:r>
            <a:r>
              <a:rPr lang="en-US" sz="1600" dirty="0"/>
              <a:t>#3: Unprecedented spectrum access and management through technology </a:t>
            </a:r>
            <a:r>
              <a:rPr lang="en-US" sz="1600" dirty="0" smtClean="0"/>
              <a:t>development</a:t>
            </a:r>
          </a:p>
          <a:p>
            <a:pPr marL="630238" marR="117475" lvl="1" indent="-230188" algn="just">
              <a:buChar char="•"/>
              <a:tabLst>
                <a:tab pos="230188" algn="l"/>
              </a:tabLst>
            </a:pPr>
            <a:r>
              <a:rPr lang="en-US" sz="1600" dirty="0" smtClean="0"/>
              <a:t>Implementation </a:t>
            </a:r>
            <a:r>
              <a:rPr lang="en-US" sz="1600" dirty="0"/>
              <a:t>Plan</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6020677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NTIA consultation on national spectrum strategy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This consultation is relevant to IEEE 802</a:t>
            </a:r>
            <a:endParaRPr lang="en-US" sz="1800" spc="-5" dirty="0">
              <a:cs typeface="Arial"/>
            </a:endParaRPr>
          </a:p>
          <a:p>
            <a:pPr marL="630238" marR="117475" lvl="1" indent="-230188" algn="just">
              <a:buChar char="•"/>
              <a:tabLst>
                <a:tab pos="230188" algn="l"/>
              </a:tabLst>
            </a:pPr>
            <a:r>
              <a:rPr lang="en-US" sz="1600" spc="-5" dirty="0" smtClean="0">
                <a:cs typeface="Arial"/>
              </a:rPr>
              <a:t>Comments received offline:</a:t>
            </a:r>
          </a:p>
          <a:p>
            <a:pPr marL="1030288" marR="117475" lvl="2" indent="-230188" algn="just">
              <a:buChar char="•"/>
              <a:tabLst>
                <a:tab pos="230188" algn="l"/>
              </a:tabLst>
            </a:pPr>
            <a:r>
              <a:rPr lang="en-US" sz="1600" i="1" spc="-5" dirty="0" smtClean="0">
                <a:cs typeface="Arial"/>
              </a:rPr>
              <a:t>[T]he </a:t>
            </a:r>
            <a:r>
              <a:rPr lang="en-US" sz="1600" i="1" spc="-5" dirty="0">
                <a:cs typeface="Arial"/>
              </a:rPr>
              <a:t>FCC has a requirement to harmonize "to the extent possible" the US table of frequency allocations with the international allocation table (meaning effectively the ITU-R). That of course means influencing for or against what is identified at a future WRC. Essentially for WRC-23 it's too late but that WRC, as it develops the agenda for the next two WRCs, can include an agenda item (or more) that could support the FCC's goals. That will drive how the US interacts with other administrations on that agenda item. In short making the FCC aware of 802's views should be very useful to 802 and our current and future developmental technologies.</a:t>
            </a:r>
          </a:p>
          <a:p>
            <a:pPr marL="630238" marR="117475" lvl="1" indent="-230188" algn="just">
              <a:buChar char="•"/>
              <a:tabLst>
                <a:tab pos="230188" algn="l"/>
              </a:tabLst>
            </a:pPr>
            <a:endParaRPr lang="en-US" sz="1600" spc="-5" dirty="0" smtClean="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1528596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cs typeface="Arial"/>
              </a:rPr>
              <a:t>Next ITU-R Working Party 5A meeting:  </a:t>
            </a:r>
          </a:p>
          <a:p>
            <a:pPr marL="630238" marR="117475" lvl="1" indent="-230188" algn="just">
              <a:buChar char="•"/>
              <a:tabLst>
                <a:tab pos="230188" algn="l"/>
              </a:tabLst>
            </a:pPr>
            <a:r>
              <a:rPr lang="en-US" sz="1600" spc="-5" dirty="0">
                <a:cs typeface="Arial"/>
              </a:rPr>
              <a:t>9~ 18 May, 2023</a:t>
            </a:r>
          </a:p>
          <a:p>
            <a:pPr marL="230188" marR="117475" indent="-230188" algn="just">
              <a:spcBef>
                <a:spcPts val="1800"/>
              </a:spcBef>
              <a:buChar char="•"/>
              <a:tabLst>
                <a:tab pos="230188" algn="l"/>
              </a:tabLst>
            </a:pPr>
            <a:r>
              <a:rPr lang="en-US" sz="1800" spc="-5" dirty="0">
                <a:cs typeface="Arial"/>
              </a:rPr>
              <a:t>Deadline for contribution submission:  </a:t>
            </a:r>
          </a:p>
          <a:p>
            <a:pPr marL="630238" marR="117475" lvl="1" indent="-230188" algn="just">
              <a:buChar char="•"/>
              <a:tabLst>
                <a:tab pos="230188" algn="l"/>
              </a:tabLst>
            </a:pPr>
            <a:r>
              <a:rPr lang="en-US" sz="1600" spc="-5" dirty="0">
                <a:cs typeface="Arial"/>
              </a:rPr>
              <a:t>16:00 UTC, 2 May, </a:t>
            </a:r>
            <a:r>
              <a:rPr lang="en-US" sz="1600" spc="-5" dirty="0" smtClean="0">
                <a:cs typeface="Arial"/>
              </a:rPr>
              <a:t>2022</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13 April 2023</a:t>
            </a:r>
            <a:endParaRPr lang="en-US" sz="16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a:cs typeface="Arial"/>
                <a:hlinkClick r:id="rId3"/>
              </a:rPr>
              <a:t>https://www.itu.int/dms_pub/itu-r/md/00/sg05/cir/R00-SG05-CIR-0105!!PDF-E.pdf</a:t>
            </a:r>
            <a:r>
              <a:rPr lang="en-US" sz="1600" spc="-5" dirty="0">
                <a:cs typeface="Arial"/>
              </a:rPr>
              <a:t> </a:t>
            </a: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submission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cs typeface="Arial"/>
                <a:hlinkClick r:id="rId4"/>
              </a:rPr>
              <a:t>18-23/0035r0</a:t>
            </a:r>
            <a:r>
              <a:rPr lang="en-US" sz="1600" spc="-5" dirty="0" smtClean="0">
                <a:cs typeface="Arial"/>
              </a:rPr>
              <a:t>:  </a:t>
            </a:r>
            <a:r>
              <a:rPr lang="en-US" sz="1600" dirty="0"/>
              <a:t>Proposed modifications to ITU-R M.1450-5 for </a:t>
            </a:r>
            <a:r>
              <a:rPr lang="en-US" sz="1600" dirty="0" smtClean="0"/>
              <a:t>May 2023 WP5A meeting</a:t>
            </a: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767275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400" spc="-5" dirty="0" smtClean="0">
                <a:cs typeface="Arial"/>
              </a:rPr>
              <a:t>ETSI </a:t>
            </a:r>
            <a:r>
              <a:rPr lang="en-US" sz="1400" spc="-5" dirty="0">
                <a:cs typeface="Arial"/>
              </a:rPr>
              <a:t>ERM TG11 is meeting </a:t>
            </a:r>
            <a:r>
              <a:rPr lang="en-US" sz="1400" spc="-5" dirty="0" smtClean="0">
                <a:cs typeface="Arial"/>
              </a:rPr>
              <a:t>tomorrow (24 March 2023) to discuss </a:t>
            </a:r>
            <a:r>
              <a:rPr lang="en-US" sz="1400" spc="-5" dirty="0">
                <a:cs typeface="Arial"/>
              </a:rPr>
              <a:t>receiver resilience (from SE21) for EN 300 328, the 2.4 GHz standard. </a:t>
            </a: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March Open Commission Meeting</a:t>
            </a:r>
            <a:r>
              <a:rPr lang="en-US" sz="1600" dirty="0" smtClean="0">
                <a:solidFill>
                  <a:schemeClr val="tx1"/>
                </a:solidFill>
              </a:rPr>
              <a:t> was held at 10:30am ET on 16 March 2023.</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4"/>
              </a:rPr>
              <a:t>April Open Commission Meeting</a:t>
            </a:r>
            <a:r>
              <a:rPr lang="en-US" sz="1600" dirty="0" smtClean="0">
                <a:solidFill>
                  <a:schemeClr val="tx1"/>
                </a:solidFill>
              </a:rPr>
              <a:t> is scheduled at 10:30am ET on 20 April 2023.</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22 March 2023, </a:t>
            </a:r>
            <a:r>
              <a:rPr lang="en-US" sz="1600" dirty="0"/>
              <a:t>Australia ACMA published an </a:t>
            </a:r>
            <a:r>
              <a:rPr lang="en-US" sz="1600" dirty="0">
                <a:hlinkClick r:id="rId3"/>
              </a:rPr>
              <a:t>information paper</a:t>
            </a:r>
            <a:r>
              <a:rPr lang="en-US" sz="1600" dirty="0"/>
              <a:t> on THz use cases and regulatory models.  It summarizes not only the regulatory development in Australia and a few selected countries (including the US, UK, Canada, New Zealand, and Ireland), but also the possible use cases.  At the end of the information paper, it also emphasizes that Australia "welcomes approaches from any interested parties in undertaking technology trials".</a:t>
            </a:r>
            <a:r>
              <a:rPr lang="en-US" sz="1600" dirty="0">
                <a:solidFill>
                  <a:schemeClr val="tx1"/>
                </a:solidFill>
              </a:rPr>
              <a:t>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14736808"/>
              </p:ext>
            </p:extLst>
          </p:nvPr>
        </p:nvGraphicFramePr>
        <p:xfrm>
          <a:off x="914400" y="1705690"/>
          <a:ext cx="10287000" cy="1838960"/>
        </p:xfrm>
        <a:graphic>
          <a:graphicData uri="http://schemas.openxmlformats.org/drawingml/2006/table">
            <a:tbl>
              <a:tblPr firstRow="1" bandRow="1">
                <a:tableStyleId>{21E4AEA4-8DFA-4A89-87EB-49C32662AFE0}</a:tableStyleId>
              </a:tblPr>
              <a:tblGrid>
                <a:gridCol w="2133600">
                  <a:extLst>
                    <a:ext uri="{9D8B030D-6E8A-4147-A177-3AD203B41FA5}">
                      <a16:colId xmlns="" xmlns:a16="http://schemas.microsoft.com/office/drawing/2014/main" val="20000"/>
                    </a:ext>
                  </a:extLst>
                </a:gridCol>
                <a:gridCol w="81534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r>
                        <a:rPr lang="en-US" sz="1500" strike="sngStrike" dirty="0">
                          <a:solidFill>
                            <a:schemeClr val="tx1"/>
                          </a:solidFill>
                        </a:rPr>
                        <a:t>ISUS</a:t>
                      </a:r>
                      <a:r>
                        <a:rPr lang="en-US" sz="1500" strike="sngStrike" baseline="0" dirty="0">
                          <a:solidFill>
                            <a:schemeClr val="tx1"/>
                          </a:solidFill>
                        </a:rPr>
                        <a:t> ad-hoc </a:t>
                      </a:r>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solidFill>
                            <a:schemeClr val="tx1"/>
                          </a:solidFill>
                        </a:rPr>
                        <a:t>Friday, </a:t>
                      </a:r>
                      <a:r>
                        <a:rPr lang="en-US" sz="1500" strike="sngStrike" baseline="0" dirty="0" smtClean="0">
                          <a:solidFill>
                            <a:schemeClr val="tx1"/>
                          </a:solidFill>
                        </a:rPr>
                        <a:t>24 March </a:t>
                      </a:r>
                      <a:r>
                        <a:rPr lang="en-US" sz="1500" strike="sngStrike" baseline="0" dirty="0">
                          <a:solidFill>
                            <a:schemeClr val="tx1"/>
                          </a:solidFill>
                        </a:rPr>
                        <a:t>2023, 12:00pm ET to 1:00pm ET</a:t>
                      </a:r>
                    </a:p>
                  </a:txBody>
                  <a:tcPr/>
                </a:tc>
                <a:extLst>
                  <a:ext uri="{0D108BD9-81ED-4DB2-BD59-A6C34878D82A}">
                    <a16:rowId xmlns=""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30 March 2023</a:t>
                      </a:r>
                      <a:r>
                        <a:rPr lang="en-US" sz="1500" baseline="0" dirty="0"/>
                        <a:t>, 3:00pm ET to 3:55pm ET</a:t>
                      </a:r>
                      <a:endParaRPr lang="en-US" sz="1500" dirty="0"/>
                    </a:p>
                  </a:txBody>
                  <a:tcPr/>
                </a:tc>
                <a:extLst>
                  <a:ext uri="{0D108BD9-81ED-4DB2-BD59-A6C34878D82A}">
                    <a16:rowId xmlns="" xmlns:a16="http://schemas.microsoft.com/office/drawing/2014/main" val="10002"/>
                  </a:ext>
                </a:extLst>
              </a:tr>
              <a:tr h="370840">
                <a:tc>
                  <a:txBody>
                    <a:bodyPr/>
                    <a:lstStyle/>
                    <a:p>
                      <a:r>
                        <a:rPr lang="en-US" sz="1500" strike="sngStrike" dirty="0"/>
                        <a:t>ISUS</a:t>
                      </a:r>
                      <a:r>
                        <a:rPr lang="en-US" sz="1500" strike="sngStrike" baseline="0" dirty="0"/>
                        <a:t> ad-hoc </a:t>
                      </a:r>
                      <a:endParaRPr lang="en-US" sz="1500" strike="sngStrike" baseline="0" dirty="0" smtClean="0"/>
                    </a:p>
                    <a:p>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t>Friday, </a:t>
                      </a:r>
                      <a:r>
                        <a:rPr lang="en-US" sz="1500" strike="sngStrike" baseline="0" dirty="0" smtClean="0"/>
                        <a:t>31 March </a:t>
                      </a:r>
                      <a:r>
                        <a:rPr lang="en-US" sz="1500" strike="sngStrike" baseline="0" dirty="0"/>
                        <a:t>2023, 12:00pm ET to 1:00pm ET</a:t>
                      </a:r>
                    </a:p>
                  </a:txBody>
                  <a:tcPr/>
                </a:tc>
                <a:extLst>
                  <a:ext uri="{0D108BD9-81ED-4DB2-BD59-A6C34878D82A}">
                    <a16:rowId xmlns=""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March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March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a:t>
            </a:r>
            <a:r>
              <a:rPr lang="en-US" altLang="en-US" sz="1800" b="1">
                <a:solidFill>
                  <a:schemeClr val="tx1"/>
                </a:solidFill>
                <a:latin typeface="+mj-lt"/>
                <a:cs typeface="Arial" panose="020B0604020202020204" pitchFamily="34" charset="0"/>
              </a:rPr>
              <a:t>of </a:t>
            </a:r>
            <a:r>
              <a:rPr lang="en-US" altLang="en-US" sz="1800" b="1" smtClean="0">
                <a:solidFill>
                  <a:schemeClr val="tx1"/>
                </a:solidFill>
                <a:latin typeface="+mj-lt"/>
                <a:cs typeface="Arial" panose="020B0604020202020204" pitchFamily="34" charset="0"/>
              </a:rPr>
              <a:t>20 </a:t>
            </a:r>
            <a:r>
              <a:rPr lang="en-US" altLang="en-US" sz="1800" b="1" dirty="0" smtClean="0">
                <a:solidFill>
                  <a:schemeClr val="tx1"/>
                </a:solidFill>
                <a:latin typeface="+mj-lt"/>
                <a:cs typeface="Arial" panose="020B0604020202020204" pitchFamily="34" charset="0"/>
              </a:rPr>
              <a:t>March </a:t>
            </a:r>
            <a:r>
              <a:rPr lang="en-US" altLang="en-US" sz="1800" b="1" dirty="0">
                <a:solidFill>
                  <a:schemeClr val="tx1"/>
                </a:solidFill>
                <a:latin typeface="+mj-lt"/>
                <a:cs typeface="Arial" panose="020B0604020202020204" pitchFamily="34" charset="0"/>
              </a:rPr>
              <a:t>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14</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Registration 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31 March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March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20</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19</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16:02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March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March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IEEE-SA Standards Board Ops 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March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dirty="0"/>
              <a:t>Moment of Silence and </a:t>
            </a:r>
            <a:r>
              <a:rPr lang="en-US" sz="1800" dirty="0" smtClean="0"/>
              <a:t>Recognition:  Peter </a:t>
            </a:r>
            <a:r>
              <a:rPr lang="en-US" sz="1800" dirty="0" err="1" smtClean="0"/>
              <a:t>Ecclesine</a:t>
            </a:r>
            <a:endParaRPr lang="en-US" sz="1800" i="1" dirty="0" smtClean="0">
              <a:solidFill>
                <a:srgbClr val="00B050"/>
              </a:solidFill>
            </a:endParaRP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EU RSPG’s consultation on climate </a:t>
            </a:r>
            <a:r>
              <a:rPr lang="en-US" sz="1800" i="1" spc="-5" dirty="0" smtClean="0">
                <a:solidFill>
                  <a:srgbClr val="00B050"/>
                </a:solidFill>
                <a:cs typeface="Arial"/>
              </a:rPr>
              <a:t>change</a:t>
            </a:r>
            <a:endParaRPr lang="en-US" sz="1800" spc="-5" dirty="0" smtClean="0">
              <a:cs typeface="Arial"/>
            </a:endParaRPr>
          </a:p>
          <a:p>
            <a:pPr marL="230188" marR="117475" indent="-230188" algn="just">
              <a:buFont typeface="Times New Roman" pitchFamily="16" charset="0"/>
              <a:buChar char="•"/>
              <a:tabLst>
                <a:tab pos="230188" algn="l"/>
              </a:tabLst>
            </a:pPr>
            <a:r>
              <a:rPr lang="en-US" sz="1800" i="1" dirty="0">
                <a:solidFill>
                  <a:srgbClr val="00B050"/>
                </a:solidFill>
              </a:rPr>
              <a:t>Review:  ITU-R Working Party 5A </a:t>
            </a:r>
            <a:r>
              <a:rPr lang="en-US" sz="1800" i="1" dirty="0" smtClean="0">
                <a:solidFill>
                  <a:srgbClr val="00B050"/>
                </a:solidFill>
              </a:rPr>
              <a:t>submission</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71269</TotalTime>
  <Words>2231</Words>
  <Application>Microsoft Office PowerPoint</Application>
  <PresentationFormat>Widescreen</PresentationFormat>
  <Paragraphs>389</Paragraphs>
  <Slides>22</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Moment of Silence and Recognition:  Peter Ecclesine (1945-2023) </vt:lpstr>
      <vt:lpstr>Status of ongoing consultations</vt:lpstr>
      <vt:lpstr>EU RSPG consultation on climate change</vt:lpstr>
      <vt:lpstr>US NTIA consultation on national spectrum strategy (1)</vt:lpstr>
      <vt:lpstr>US NTIA consultation on national spectrum strategy (2)</vt:lpstr>
      <vt:lpstr>ITU-R Working Party 5A submission</vt:lpstr>
      <vt:lpstr>General discussion items (1)</vt:lpstr>
      <vt:lpstr>General discussion items (2)</vt:lpstr>
      <vt:lpstr>Meeting schedule in the next 8 days</vt:lpstr>
      <vt:lpstr>Meeting and hotel reservation for the 2023 May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23/0034r2</dc:title>
  <dc:creator/>
  <cp:keywords>23 March 2023</cp:keywords>
  <cp:lastModifiedBy>Edward Au</cp:lastModifiedBy>
  <cp:revision>5233</cp:revision>
  <cp:lastPrinted>1601-01-01T00:00:00Z</cp:lastPrinted>
  <dcterms:created xsi:type="dcterms:W3CDTF">2016-03-03T14:54:45Z</dcterms:created>
  <dcterms:modified xsi:type="dcterms:W3CDTF">2023-03-24T13:43:07Z</dcterms:modified>
  <cp:category>IEEE 802.18 RR-TAG agenda</cp:category>
</cp:coreProperties>
</file>