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4"/>
  </p:notesMasterIdLst>
  <p:handoutMasterIdLst>
    <p:handoutMasterId r:id="rId25"/>
  </p:handoutMasterIdLst>
  <p:sldIdLst>
    <p:sldId id="256" r:id="rId2"/>
    <p:sldId id="876" r:id="rId3"/>
    <p:sldId id="857" r:id="rId4"/>
    <p:sldId id="908" r:id="rId5"/>
    <p:sldId id="604" r:id="rId6"/>
    <p:sldId id="624" r:id="rId7"/>
    <p:sldId id="605" r:id="rId8"/>
    <p:sldId id="843" r:id="rId9"/>
    <p:sldId id="866" r:id="rId10"/>
    <p:sldId id="845" r:id="rId11"/>
    <p:sldId id="909" r:id="rId12"/>
    <p:sldId id="877" r:id="rId13"/>
    <p:sldId id="906" r:id="rId14"/>
    <p:sldId id="910" r:id="rId15"/>
    <p:sldId id="911" r:id="rId16"/>
    <p:sldId id="907" r:id="rId17"/>
    <p:sldId id="882" r:id="rId18"/>
    <p:sldId id="901" r:id="rId19"/>
    <p:sldId id="898" r:id="rId20"/>
    <p:sldId id="905" r:id="rId21"/>
    <p:sldId id="856" r:id="rId22"/>
    <p:sldId id="864"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19" autoAdjust="0"/>
    <p:restoredTop sz="95405" autoAdjust="0"/>
  </p:normalViewPr>
  <p:slideViewPr>
    <p:cSldViewPr>
      <p:cViewPr varScale="1">
        <p:scale>
          <a:sx n="82" d="100"/>
          <a:sy n="82" d="100"/>
        </p:scale>
        <p:origin x="994"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3/23/2023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4708457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327011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042471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0697671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41161728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0529919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89977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4019993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2023</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March 2023</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802.18-23/0034r1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3/18-23-0031-00-0000-weekly-teleconference-minutes-23-february-2023.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8" Type="http://schemas.openxmlformats.org/officeDocument/2006/relationships/hyperlink" Target="https://digital-strategy.ec.europa.eu/en/consultations/future-electronic-communications-sector-and-its-infrastructure" TargetMode="External"/><Relationship Id="rId3" Type="http://schemas.openxmlformats.org/officeDocument/2006/relationships/hyperlink" Target="https://mentor.ieee.org/802.18/dcn/22/18-22-0035-64-0000-status-of-ongoing-consultations-and-tag-documents-for-approval.docx" TargetMode="External"/><Relationship Id="rId7" Type="http://schemas.openxmlformats.org/officeDocument/2006/relationships/hyperlink" Target="https://www.rabc-cccr.ca/ised-radio-standards-specification-rss-247-issue-3-february-2023-digital-transmission-systems-dtss-frequency-hopping-systems-fhss-and-licence-exempt-local-area-network-le-lan-devic/"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www.cept.org/files/9522/Draft%20CEPT%20Report%2084.docx" TargetMode="External"/><Relationship Id="rId5" Type="http://schemas.openxmlformats.org/officeDocument/2006/relationships/hyperlink" Target="https://ntia.gov/issues/national-spectrum-strategy/request-comments" TargetMode="External"/><Relationship Id="rId4" Type="http://schemas.openxmlformats.org/officeDocument/2006/relationships/hyperlink" Target="https://radio-spectrum-policy-group.ec.europa.eu/system/files/2023-02/RSPG23-014final-sub-group-Climate_Change_Questionnaire-2023_0.pdf" TargetMode="External"/><Relationship Id="rId9"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hyperlink" Target="https://radio-spectrum-policy-group.ec.europa.eu/system/files/2023-02/RSPG23-014final-sub-group-Climate_Change_Questionnaire-2023_0.pdf"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3/18-23-0037-00-0000-proposed-response-to-eu-rspg-s-questionnaire.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ntia.gov/issues/national-spectrum-strategy/request-comments"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itu.int/dms_pub/itu-r/md/00/sg05/cir/R00-SG05-CIR-0105!!PDF-E.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3/18-23-0035-00-0000-proposed-modifications-to-itu-r-m-1450-5-for-may-2023-wp5a-meeting.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fcc.gov/news-events/events/2023/03/march-2023-open-commission-meeting"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fcc.gov/news-events/events/2023/04/april-2023-open-commission-meeting"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acma.gov.au/sites/default/files/2023-03/Terahertz%20use-cases%20and%20regulatory%20models_information%20paper.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group=0000&amp;is_year=2016"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mentor.ieee.org/802-ec/documents?is_dcn=207&amp;is_year=2021"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web.cvent.com/event/c8c74da9-42ef-4650-bbf6-d33d40c6bedc/summary"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book.passkey.com/event/50361706/owner/198/home"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March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23 March </a:t>
            </a:r>
            <a:r>
              <a:rPr lang="en-GB" sz="2000" b="0" dirty="0"/>
              <a:t>2023</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12" name="Object 11"/>
          <p:cNvGraphicFramePr>
            <a:graphicFrameLocks noChangeAspect="1"/>
          </p:cNvGraphicFramePr>
          <p:nvPr>
            <p:extLst>
              <p:ext uri="{D42A27DB-BD31-4B8C-83A1-F6EECF244321}">
                <p14:modId xmlns:p14="http://schemas.microsoft.com/office/powerpoint/2010/main" val="1695817213"/>
              </p:ext>
            </p:extLst>
          </p:nvPr>
        </p:nvGraphicFramePr>
        <p:xfrm>
          <a:off x="2971801" y="4191000"/>
          <a:ext cx="8686799" cy="5181600"/>
        </p:xfrm>
        <a:graphic>
          <a:graphicData uri="http://schemas.openxmlformats.org/presentationml/2006/ole">
            <mc:AlternateContent xmlns:mc="http://schemas.openxmlformats.org/markup-compatibility/2006">
              <mc:Choice xmlns:v="urn:schemas-microsoft-com:vml" Requires="v">
                <p:oleObj spid="_x0000_s1092" name="Document" r:id="rId5" imgW="8284803" imgH="4499241" progId="Word.Document.8">
                  <p:embed/>
                </p:oleObj>
              </mc:Choice>
              <mc:Fallback>
                <p:oleObj name="Document" r:id="rId5" imgW="8284803" imgH="4499241" progId="Word.Document.8">
                  <p:embed/>
                  <p:pic>
                    <p:nvPicPr>
                      <p:cNvPr id="0" name=""/>
                      <p:cNvPicPr>
                        <a:picLocks noChangeAspect="1" noChangeArrowheads="1"/>
                      </p:cNvPicPr>
                      <p:nvPr/>
                    </p:nvPicPr>
                    <p:blipFill>
                      <a:blip r:embed="rId6"/>
                      <a:srcRect/>
                      <a:stretch>
                        <a:fillRect/>
                      </a:stretch>
                    </p:blipFill>
                    <p:spPr bwMode="auto">
                      <a:xfrm>
                        <a:off x="2971801" y="4191000"/>
                        <a:ext cx="8686799" cy="5181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(Internal):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(Internal):  To approve the weekly meeting minutes of the </a:t>
            </a:r>
            <a:r>
              <a:rPr lang="en-US" sz="1800" spc="-5" dirty="0" smtClean="0">
                <a:latin typeface="+mj-lt"/>
                <a:cs typeface="Arial"/>
              </a:rPr>
              <a:t>23 </a:t>
            </a:r>
            <a:r>
              <a:rPr lang="en-US" sz="1800" spc="-5" dirty="0">
                <a:latin typeface="+mj-lt"/>
                <a:cs typeface="Arial"/>
              </a:rPr>
              <a:t>February 2023 RR-TAG call as shown in the document </a:t>
            </a:r>
            <a:r>
              <a:rPr lang="en-US" sz="1800" spc="-5" dirty="0" smtClean="0">
                <a:solidFill>
                  <a:srgbClr val="FF0000"/>
                </a:solidFill>
                <a:latin typeface="+mj-lt"/>
                <a:cs typeface="Arial"/>
                <a:hlinkClick r:id="rId3"/>
              </a:rPr>
              <a:t>18-23/0031r0</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chemeClr val="tx1"/>
                </a:solidFill>
              </a:rPr>
              <a:t>Moment of Silence and Recognition:  Peter </a:t>
            </a:r>
            <a:r>
              <a:rPr lang="en-US" sz="2800" dirty="0" err="1" smtClean="0">
                <a:solidFill>
                  <a:schemeClr val="tx1"/>
                </a:solidFill>
              </a:rPr>
              <a:t>Ecclesine</a:t>
            </a:r>
            <a:r>
              <a:rPr lang="en-US" sz="2800" smtClean="0">
                <a:solidFill>
                  <a:schemeClr val="tx1"/>
                </a:solidFill>
              </a:rPr>
              <a:t> (1945-2023) </a:t>
            </a:r>
            <a:endParaRPr lang="en-US" sz="2800" dirty="0">
              <a:solidFill>
                <a:schemeClr val="tx1"/>
              </a:solidFill>
            </a:endParaRPr>
          </a:p>
        </p:txBody>
      </p:sp>
      <p:sp>
        <p:nvSpPr>
          <p:cNvPr id="10" name="Content Placeholder 2"/>
          <p:cNvSpPr>
            <a:spLocks noGrp="1"/>
          </p:cNvSpPr>
          <p:nvPr>
            <p:ph idx="1"/>
          </p:nvPr>
        </p:nvSpPr>
        <p:spPr>
          <a:xfrm>
            <a:off x="914400" y="1524000"/>
            <a:ext cx="6705600" cy="4113213"/>
          </a:xfrm>
        </p:spPr>
        <p:txBody>
          <a:bodyPr/>
          <a:lstStyle/>
          <a:p>
            <a:pPr marL="230188" marR="117475" indent="-230188" algn="just">
              <a:buFont typeface="Times New Roman" pitchFamily="16" charset="0"/>
              <a:buChar char="•"/>
              <a:tabLst>
                <a:tab pos="230188" algn="l"/>
              </a:tabLst>
            </a:pPr>
            <a:r>
              <a:rPr lang="en-US" altLang="en-US" sz="1800" dirty="0" smtClean="0"/>
              <a:t>The RR-TAG expresses </a:t>
            </a:r>
            <a:r>
              <a:rPr lang="en-US" altLang="en-US" sz="1800" dirty="0"/>
              <a:t>its sorrow and regret at the passing of </a:t>
            </a:r>
            <a:r>
              <a:rPr lang="en-US" altLang="en-US" sz="1800" dirty="0" smtClean="0"/>
              <a:t>our active member, Peter </a:t>
            </a:r>
            <a:r>
              <a:rPr lang="en-US" altLang="en-US" sz="1800" dirty="0" err="1" smtClean="0"/>
              <a:t>Ecclesine</a:t>
            </a:r>
            <a:r>
              <a:rPr lang="en-US" altLang="en-US" sz="1800" dirty="0" smtClean="0"/>
              <a:t>, </a:t>
            </a:r>
            <a:r>
              <a:rPr lang="en-US" sz="1800" dirty="0"/>
              <a:t>whose committee positions included:</a:t>
            </a:r>
            <a:endParaRPr lang="en-US" altLang="en-US" sz="1800" spc="-5" dirty="0">
              <a:cs typeface="Arial"/>
            </a:endParaRPr>
          </a:p>
          <a:p>
            <a:pPr marL="630238" marR="117475" lvl="1" indent="-230188" algn="just">
              <a:buFont typeface="Times New Roman" pitchFamily="16" charset="0"/>
              <a:buChar char="•"/>
              <a:tabLst>
                <a:tab pos="230188" algn="l"/>
              </a:tabLst>
            </a:pPr>
            <a:r>
              <a:rPr lang="en-US" sz="1600" b="0" dirty="0" smtClean="0"/>
              <a:t>Liaison </a:t>
            </a:r>
            <a:r>
              <a:rPr lang="en-US" sz="1600" b="0" dirty="0"/>
              <a:t>to 802.9 </a:t>
            </a:r>
            <a:r>
              <a:rPr lang="en-US" sz="1600" b="0" dirty="0" smtClean="0"/>
              <a:t>(</a:t>
            </a:r>
            <a:r>
              <a:rPr lang="en-US" sz="1600" dirty="0"/>
              <a:t>Integrated Services LAN Working </a:t>
            </a:r>
            <a:r>
              <a:rPr lang="en-US" sz="1600" dirty="0" smtClean="0"/>
              <a:t>Group) </a:t>
            </a:r>
            <a:r>
              <a:rPr lang="en-US" sz="1600" b="0" dirty="0" smtClean="0"/>
              <a:t>for </a:t>
            </a:r>
            <a:r>
              <a:rPr lang="en-US" sz="1600" b="0" dirty="0"/>
              <a:t>the 802.1 Working Group</a:t>
            </a:r>
          </a:p>
          <a:p>
            <a:pPr marL="633413" lvl="1" indent="-233363" algn="just">
              <a:buFont typeface="Arial" panose="020B0604020202020204" pitchFamily="34" charset="0"/>
              <a:buChar char="•"/>
            </a:pPr>
            <a:r>
              <a:rPr lang="en-US" sz="1600" b="0" dirty="0" smtClean="0"/>
              <a:t>Liaison </a:t>
            </a:r>
            <a:r>
              <a:rPr lang="en-US" sz="1600" b="0" dirty="0"/>
              <a:t>to 802.12 </a:t>
            </a:r>
            <a:r>
              <a:rPr lang="en-US" sz="1600" b="0" dirty="0" smtClean="0"/>
              <a:t>(</a:t>
            </a:r>
            <a:r>
              <a:rPr lang="en-US" sz="1600" dirty="0"/>
              <a:t>Demand Priority Working </a:t>
            </a:r>
            <a:r>
              <a:rPr lang="en-US" sz="1600" dirty="0" smtClean="0"/>
              <a:t>Group) </a:t>
            </a:r>
            <a:r>
              <a:rPr lang="en-US" sz="1600" b="0" dirty="0" smtClean="0"/>
              <a:t>for </a:t>
            </a:r>
            <a:r>
              <a:rPr lang="en-US" sz="1600" b="0" dirty="0"/>
              <a:t>the 802.1 Working Group</a:t>
            </a:r>
          </a:p>
          <a:p>
            <a:pPr marL="633413" lvl="1" indent="-233363" algn="just">
              <a:buFont typeface="Arial" panose="020B0604020202020204" pitchFamily="34" charset="0"/>
              <a:buChar char="•"/>
            </a:pPr>
            <a:r>
              <a:rPr lang="en-US" sz="1600" b="0" dirty="0" smtClean="0"/>
              <a:t>Editor </a:t>
            </a:r>
            <a:r>
              <a:rPr lang="en-US" sz="1600" b="0" dirty="0"/>
              <a:t>and Secretary of the 802.11j Task Group</a:t>
            </a:r>
          </a:p>
          <a:p>
            <a:pPr marL="633413" lvl="1" indent="-233363" algn="just">
              <a:buFont typeface="Arial" panose="020B0604020202020204" pitchFamily="34" charset="0"/>
              <a:buChar char="•"/>
            </a:pPr>
            <a:r>
              <a:rPr lang="en-US" sz="1600" b="0" dirty="0" smtClean="0"/>
              <a:t>Chair </a:t>
            </a:r>
            <a:r>
              <a:rPr lang="en-US" sz="1600" b="0" dirty="0"/>
              <a:t>and Editor of the 802.11y Task Group</a:t>
            </a:r>
          </a:p>
          <a:p>
            <a:pPr marL="633413" lvl="1" indent="-233363" algn="just">
              <a:buFont typeface="Arial" panose="020B0604020202020204" pitchFamily="34" charset="0"/>
              <a:buChar char="•"/>
            </a:pPr>
            <a:r>
              <a:rPr lang="en-US" sz="1600" b="0" dirty="0" smtClean="0"/>
              <a:t>Vice-Chair </a:t>
            </a:r>
            <a:r>
              <a:rPr lang="en-US" sz="1600" b="0" dirty="0"/>
              <a:t>and </a:t>
            </a:r>
            <a:r>
              <a:rPr lang="en-US" sz="1600" dirty="0" smtClean="0"/>
              <a:t>Editor </a:t>
            </a:r>
            <a:r>
              <a:rPr lang="en-US" sz="1600" b="0" dirty="0" smtClean="0"/>
              <a:t>of </a:t>
            </a:r>
            <a:r>
              <a:rPr lang="en-US" sz="1600" b="0" dirty="0"/>
              <a:t>the 802.11af Task Group</a:t>
            </a:r>
          </a:p>
          <a:p>
            <a:pPr marL="633413" lvl="1" indent="-233363" algn="just">
              <a:buFont typeface="Arial" panose="020B0604020202020204" pitchFamily="34" charset="0"/>
              <a:buChar char="•"/>
            </a:pPr>
            <a:r>
              <a:rPr lang="en-US" sz="1600" b="0" dirty="0" smtClean="0"/>
              <a:t>Editor </a:t>
            </a:r>
            <a:r>
              <a:rPr lang="en-US" sz="1600" b="0" dirty="0"/>
              <a:t>(Joint) of the 802.11 Working Group (for the last decade)</a:t>
            </a:r>
          </a:p>
          <a:p>
            <a:pPr marL="230188" marR="117475" indent="-230188" algn="just">
              <a:spcBef>
                <a:spcPts val="1800"/>
              </a:spcBef>
              <a:buChar char="•"/>
              <a:tabLst>
                <a:tab pos="230188" algn="l"/>
              </a:tabLst>
            </a:pPr>
            <a:r>
              <a:rPr lang="en-US" altLang="en-US" sz="1800" dirty="0" smtClean="0"/>
              <a:t>It </a:t>
            </a:r>
            <a:r>
              <a:rPr lang="en-US" altLang="en-US" sz="1800" dirty="0"/>
              <a:t>also acknowledges </a:t>
            </a:r>
            <a:r>
              <a:rPr lang="en-US" altLang="en-US" sz="1800" dirty="0" smtClean="0"/>
              <a:t>Peter’s </a:t>
            </a:r>
            <a:r>
              <a:rPr lang="en-US" altLang="en-US" sz="1800" dirty="0"/>
              <a:t>other outstanding contributions over his long career, both to the field of engineering and as a volunteer with the IEEE</a:t>
            </a:r>
            <a:endParaRPr lang="en-US" sz="1800" spc="-5" dirty="0">
              <a:latin typeface="+mj-lt"/>
              <a:cs typeface="Arial"/>
            </a:endParaRPr>
          </a:p>
          <a:p>
            <a:pPr marL="630238" marR="117475" lvl="1" indent="-230188" algn="just">
              <a:spcBef>
                <a:spcPts val="600"/>
              </a:spcBef>
              <a:buChar char="•"/>
              <a:tabLst>
                <a:tab pos="230188" algn="l"/>
              </a:tabLst>
            </a:pPr>
            <a:endParaRPr lang="en-US" sz="1400" spc="-5" dirty="0">
              <a:latin typeface="Arial"/>
              <a:cs typeface="Arial"/>
            </a:endParaRPr>
          </a:p>
          <a:p>
            <a:pPr marL="400050" marR="117475" lvl="1" indent="0" algn="just">
              <a:tabLst>
                <a:tab pos="230188" algn="l"/>
              </a:tabLst>
            </a:pPr>
            <a:endParaRPr lang="en-US" sz="14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March 2023</a:t>
            </a:r>
            <a:endParaRPr lang="en-GB" dirty="0"/>
          </a:p>
        </p:txBody>
      </p:sp>
      <p:pic>
        <p:nvPicPr>
          <p:cNvPr id="2" name="Picture 1"/>
          <p:cNvPicPr>
            <a:picLocks noChangeAspect="1"/>
          </p:cNvPicPr>
          <p:nvPr/>
        </p:nvPicPr>
        <p:blipFill rotWithShape="1">
          <a:blip r:embed="rId4" cstate="print">
            <a:extLst>
              <a:ext uri="{28A0092B-C50C-407E-A947-70E740481C1C}">
                <a14:useLocalDpi xmlns:a14="http://schemas.microsoft.com/office/drawing/2010/main" val="0"/>
              </a:ext>
            </a:extLst>
          </a:blip>
          <a:srcRect l="13333" r="22083" b="25555"/>
          <a:stretch/>
        </p:blipFill>
        <p:spPr>
          <a:xfrm>
            <a:off x="8538784" y="4096968"/>
            <a:ext cx="2662616" cy="2301874"/>
          </a:xfrm>
          <a:prstGeom prst="rect">
            <a:avLst/>
          </a:prstGeom>
        </p:spPr>
      </p:pic>
      <p:pic>
        <p:nvPicPr>
          <p:cNvPr id="12" name="Picture 11" descr="A picture containing person, wall, person, indoor&#10;&#10;Description automatically generated">
            <a:extLst>
              <a:ext uri="{FF2B5EF4-FFF2-40B4-BE49-F238E27FC236}">
                <a16:creationId xmlns="" xmlns:a16="http://schemas.microsoft.com/office/drawing/2014/main" id="{3279017B-D397-3C16-F30E-4C970E7ECF3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538784" y="1550758"/>
            <a:ext cx="2662616" cy="2424042"/>
          </a:xfrm>
          <a:prstGeom prst="rect">
            <a:avLst/>
          </a:prstGeom>
        </p:spPr>
      </p:pic>
    </p:spTree>
    <p:extLst>
      <p:ext uri="{BB962C8B-B14F-4D97-AF65-F5344CB8AC3E}">
        <p14:creationId xmlns:p14="http://schemas.microsoft.com/office/powerpoint/2010/main" val="1049466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18-22/0035r64</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30 March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EU RSPG:  </a:t>
            </a:r>
            <a:r>
              <a:rPr lang="en-US" sz="1400" spc="-5" dirty="0">
                <a:solidFill>
                  <a:schemeClr val="tx1"/>
                </a:solidFill>
                <a:cs typeface="Arial"/>
                <a:hlinkClick r:id="rId4"/>
              </a:rPr>
              <a:t>Questionnaire on the Role of Radio Spectrum Policy to help combat Climate </a:t>
            </a:r>
            <a:r>
              <a:rPr lang="en-US" sz="1400" spc="-5" dirty="0" smtClean="0">
                <a:solidFill>
                  <a:schemeClr val="tx1"/>
                </a:solidFill>
                <a:cs typeface="Arial"/>
                <a:hlinkClick r:id="rId4"/>
              </a:rPr>
              <a:t>Change</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4 April 2023:</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US NTIA:  </a:t>
            </a:r>
            <a:r>
              <a:rPr lang="en-GB" sz="1400" u="sng" dirty="0">
                <a:hlinkClick r:id="rId5"/>
              </a:rPr>
              <a:t>Development of a National Spectrum Strategy [Docket Number: 230308–0068]</a:t>
            </a:r>
            <a:endParaRPr lang="en-US" sz="1400" spc="-5" dirty="0" smtClean="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CEPT </a:t>
            </a:r>
            <a:r>
              <a:rPr lang="en-US" sz="1400" spc="-5" dirty="0">
                <a:solidFill>
                  <a:schemeClr val="tx1"/>
                </a:solidFill>
                <a:cs typeface="Arial"/>
              </a:rPr>
              <a:t>ECC:  </a:t>
            </a:r>
            <a:r>
              <a:rPr lang="en-US" sz="1400" spc="-5" dirty="0">
                <a:solidFill>
                  <a:schemeClr val="tx1"/>
                </a:solidFill>
                <a:cs typeface="Arial"/>
                <a:hlinkClick r:id="rId6"/>
              </a:rPr>
              <a:t>CEPT Draft Report 84 (</a:t>
            </a:r>
            <a:r>
              <a:rPr lang="en-GB" sz="1400" dirty="0">
                <a:hlinkClick r:id="rId6"/>
              </a:rPr>
              <a:t>Report from CEPT to the European Commission in response to the Permanent Mandate on UWB</a:t>
            </a:r>
            <a:r>
              <a:rPr lang="en-US" sz="1400" dirty="0">
                <a:hlinkClick r:id="rId6"/>
              </a:rPr>
              <a:t>)</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20 April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spc="-5" dirty="0">
                <a:solidFill>
                  <a:schemeClr val="tx1"/>
                </a:solidFill>
                <a:cs typeface="Arial"/>
                <a:hlinkClick r:id="rId7"/>
              </a:rPr>
              <a:t>RSS-247 Issue 3 – DTS FHS and LE-LAN – Draft for consultation</a:t>
            </a:r>
            <a:endParaRPr lang="en-US" sz="1400" dirty="0">
              <a:solidFill>
                <a:schemeClr val="tx1"/>
              </a:solidFil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4 May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European Commission:  </a:t>
            </a:r>
            <a:r>
              <a:rPr lang="en-GB" sz="1400" u="sng" dirty="0">
                <a:hlinkClick r:id="rId8"/>
              </a:rPr>
              <a:t>The future of the electronic communications sector and its infrastructure</a:t>
            </a:r>
            <a:endParaRPr lang="en-US" sz="1400" dirty="0"/>
          </a:p>
          <a:p>
            <a:pPr marL="1487488" marR="117475" lvl="3"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9"/>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EU </a:t>
            </a:r>
            <a:r>
              <a:rPr lang="en-US" sz="2800" dirty="0" smtClean="0">
                <a:solidFill>
                  <a:srgbClr val="0070C0"/>
                </a:solidFill>
              </a:rPr>
              <a:t>RSPG consultation on climate change</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GB" sz="1800" dirty="0" smtClean="0"/>
              <a:t>Consultation: </a:t>
            </a:r>
            <a:r>
              <a:rPr lang="en-US" sz="1800" spc="-5" dirty="0" smtClean="0">
                <a:solidFill>
                  <a:schemeClr val="tx1"/>
                </a:solidFill>
                <a:cs typeface="Arial"/>
              </a:rPr>
              <a:t>Questionnaire </a:t>
            </a:r>
            <a:r>
              <a:rPr lang="en-US" sz="1800" spc="-5" dirty="0">
                <a:solidFill>
                  <a:schemeClr val="tx1"/>
                </a:solidFill>
                <a:cs typeface="Arial"/>
              </a:rPr>
              <a:t>on the Role of Radio Spectrum Policy to help combat Climate </a:t>
            </a:r>
            <a:r>
              <a:rPr lang="en-US" sz="1800" spc="-5" dirty="0" smtClean="0">
                <a:solidFill>
                  <a:schemeClr val="tx1"/>
                </a:solidFill>
                <a:cs typeface="Arial"/>
              </a:rPr>
              <a:t>Change</a:t>
            </a:r>
            <a:endParaRPr lang="en-US" sz="1800" spc="-5" dirty="0">
              <a:cs typeface="Arial"/>
            </a:endParaRPr>
          </a:p>
          <a:p>
            <a:pPr marL="630238" marR="117475" lvl="1" indent="-230188" algn="just">
              <a:buChar char="•"/>
              <a:tabLst>
                <a:tab pos="230188" algn="l"/>
              </a:tabLst>
            </a:pPr>
            <a:r>
              <a:rPr lang="en-US" sz="1600" spc="-5" dirty="0">
                <a:cs typeface="Arial"/>
              </a:rPr>
              <a:t>Publication date:  </a:t>
            </a:r>
            <a:r>
              <a:rPr lang="en-US" sz="1600" spc="-5" dirty="0" smtClean="0">
                <a:cs typeface="Arial"/>
              </a:rPr>
              <a:t>15 February 2023</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12 April 2023</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a:t>
            </a:r>
            <a:r>
              <a:rPr lang="en-US" sz="1400" spc="-5" dirty="0" smtClean="0">
                <a:solidFill>
                  <a:srgbClr val="FF0000"/>
                </a:solidFill>
                <a:cs typeface="Arial"/>
              </a:rPr>
              <a:t>30 March 2023</a:t>
            </a:r>
            <a:endParaRPr lang="en-US" sz="14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Char char="•"/>
              <a:tabLst>
                <a:tab pos="230188" algn="l"/>
              </a:tabLst>
            </a:pPr>
            <a:r>
              <a:rPr lang="en-US" sz="1600" spc="-5" dirty="0" smtClean="0">
                <a:cs typeface="Arial"/>
                <a:hlinkClick r:id="rId3"/>
              </a:rPr>
              <a:t>https</a:t>
            </a:r>
            <a:r>
              <a:rPr lang="en-US" sz="1600" spc="-5" dirty="0">
                <a:cs typeface="Arial"/>
                <a:hlinkClick r:id="rId3"/>
              </a:rPr>
              <a:t>://</a:t>
            </a:r>
            <a:r>
              <a:rPr lang="en-US" sz="1600" spc="-5" dirty="0" smtClean="0">
                <a:cs typeface="Arial"/>
                <a:hlinkClick r:id="rId3"/>
              </a:rPr>
              <a:t>radio-spectrum-policy-group.ec.europa.eu/system/files/2023-02/RSPG23-014final-sub-group-Climate_Change_Questionnaire-2023_0.pdf</a:t>
            </a:r>
            <a:r>
              <a:rPr lang="en-US" sz="1600" spc="-5" dirty="0" smtClean="0">
                <a:cs typeface="Arial"/>
              </a:rPr>
              <a:t> </a:t>
            </a:r>
            <a:endParaRPr lang="en-US" sz="1600" spc="-5" dirty="0">
              <a:cs typeface="Arial"/>
            </a:endParaRPr>
          </a:p>
          <a:p>
            <a:pPr marL="230188" marR="117475" indent="-230188" algn="just">
              <a:spcBef>
                <a:spcPts val="1800"/>
              </a:spcBef>
              <a:buChar char="•"/>
              <a:tabLst>
                <a:tab pos="230188" algn="l"/>
              </a:tabLst>
            </a:pPr>
            <a:r>
              <a:rPr lang="en-US" sz="1800" spc="-5" dirty="0" smtClean="0">
                <a:cs typeface="Arial"/>
              </a:rPr>
              <a:t>Draft response</a:t>
            </a:r>
            <a:endParaRPr lang="en-US" sz="1800" spc="-5" dirty="0">
              <a:cs typeface="Arial"/>
            </a:endParaRPr>
          </a:p>
          <a:p>
            <a:pPr marL="630238" marR="117475" lvl="1" indent="-230188" algn="just">
              <a:buChar char="•"/>
              <a:tabLst>
                <a:tab pos="230188" algn="l"/>
              </a:tabLst>
            </a:pPr>
            <a:r>
              <a:rPr lang="en-US" sz="1600" spc="-5" dirty="0" smtClean="0">
                <a:cs typeface="Arial"/>
                <a:hlinkClick r:id="rId4"/>
              </a:rPr>
              <a:t>18-23/0037r0</a:t>
            </a:r>
            <a:endParaRPr lang="en-US" sz="1600" spc="-5" dirty="0">
              <a:cs typeface="Arial"/>
            </a:endParaRPr>
          </a:p>
          <a:p>
            <a:pPr marL="630238" marR="117475" lvl="1" indent="-230188" algn="just">
              <a:buChar char="•"/>
              <a:tabLst>
                <a:tab pos="230188" algn="l"/>
              </a:tabLst>
            </a:pPr>
            <a:endParaRPr lang="en-US" sz="1600" spc="-5" dirty="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Tree>
    <p:extLst>
      <p:ext uri="{BB962C8B-B14F-4D97-AF65-F5344CB8AC3E}">
        <p14:creationId xmlns:p14="http://schemas.microsoft.com/office/powerpoint/2010/main" val="32011521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US NTIA consultation on national spectrum strategy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GB" sz="1800" dirty="0" smtClean="0"/>
              <a:t>Consultation: </a:t>
            </a:r>
            <a:r>
              <a:rPr lang="en-US" sz="1800" spc="-5" dirty="0" smtClean="0">
                <a:solidFill>
                  <a:schemeClr val="tx1"/>
                </a:solidFill>
                <a:cs typeface="Arial"/>
              </a:rPr>
              <a:t>Development of a National Spectrum Strategy (Docket no. 230308-0068)</a:t>
            </a:r>
            <a:endParaRPr lang="en-US" sz="1800" spc="-5" dirty="0">
              <a:cs typeface="Arial"/>
            </a:endParaRPr>
          </a:p>
          <a:p>
            <a:pPr marL="630238" marR="117475" lvl="1" indent="-230188" algn="just">
              <a:buChar char="•"/>
              <a:tabLst>
                <a:tab pos="230188" algn="l"/>
              </a:tabLst>
            </a:pPr>
            <a:r>
              <a:rPr lang="en-US" sz="1600" spc="-5" dirty="0">
                <a:cs typeface="Arial"/>
              </a:rPr>
              <a:t>Publication date:  </a:t>
            </a:r>
            <a:r>
              <a:rPr lang="en-US" sz="1600" spc="-5" dirty="0" smtClean="0">
                <a:cs typeface="Arial"/>
              </a:rPr>
              <a:t>16 March 2023</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17 April 2023</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a:t>
            </a:r>
            <a:r>
              <a:rPr lang="en-US" sz="1400" spc="-5" dirty="0" smtClean="0">
                <a:solidFill>
                  <a:srgbClr val="FF0000"/>
                </a:solidFill>
                <a:cs typeface="Arial"/>
              </a:rPr>
              <a:t>4 April 2023</a:t>
            </a:r>
            <a:endParaRPr lang="en-US" sz="14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Char char="•"/>
              <a:tabLst>
                <a:tab pos="230188" algn="l"/>
              </a:tabLst>
            </a:pPr>
            <a:r>
              <a:rPr lang="en-US" sz="1600" spc="-5" dirty="0" smtClean="0">
                <a:cs typeface="Arial"/>
                <a:hlinkClick r:id="rId3"/>
              </a:rPr>
              <a:t>https</a:t>
            </a:r>
            <a:r>
              <a:rPr lang="en-US" sz="1600" spc="-5" dirty="0">
                <a:cs typeface="Arial"/>
                <a:hlinkClick r:id="rId3"/>
              </a:rPr>
              <a:t>://</a:t>
            </a:r>
            <a:r>
              <a:rPr lang="en-US" sz="1600" spc="-5" dirty="0" smtClean="0">
                <a:cs typeface="Arial"/>
                <a:hlinkClick r:id="rId3"/>
              </a:rPr>
              <a:t>ntia.gov/issues/national-spectrum-strategy/request-comments</a:t>
            </a:r>
            <a:r>
              <a:rPr lang="en-US" sz="1600" spc="-5" dirty="0" smtClean="0">
                <a:cs typeface="Arial"/>
              </a:rPr>
              <a:t> </a:t>
            </a:r>
          </a:p>
          <a:p>
            <a:pPr marL="230188" marR="117475" indent="-230188" algn="just">
              <a:spcBef>
                <a:spcPts val="1800"/>
              </a:spcBef>
              <a:buChar char="•"/>
              <a:tabLst>
                <a:tab pos="230188" algn="l"/>
              </a:tabLst>
            </a:pPr>
            <a:r>
              <a:rPr lang="en-US" sz="1800" spc="-5" dirty="0" smtClean="0">
                <a:cs typeface="Arial"/>
              </a:rPr>
              <a:t>At a glance, </a:t>
            </a:r>
            <a:r>
              <a:rPr lang="en-US" sz="1800" dirty="0"/>
              <a:t>NTIA seeks comments on the following 3 pillars and its implementation plan:</a:t>
            </a:r>
            <a:endParaRPr lang="en-US" sz="1800" spc="-5" dirty="0" smtClean="0">
              <a:cs typeface="Arial"/>
            </a:endParaRPr>
          </a:p>
          <a:p>
            <a:pPr marL="630238" marR="117475" lvl="1" indent="-230188" algn="just">
              <a:buChar char="•"/>
              <a:tabLst>
                <a:tab pos="230188" algn="l"/>
              </a:tabLst>
            </a:pPr>
            <a:r>
              <a:rPr lang="en-US" sz="1600" dirty="0" smtClean="0"/>
              <a:t>Pillar </a:t>
            </a:r>
            <a:r>
              <a:rPr lang="en-US" sz="1600" dirty="0"/>
              <a:t>#1: A spectrum pipeline to ensure US leadership in spectrum-based </a:t>
            </a:r>
            <a:r>
              <a:rPr lang="en-US" sz="1600" dirty="0" smtClean="0"/>
              <a:t>technologies</a:t>
            </a:r>
          </a:p>
          <a:p>
            <a:pPr marL="630238" marR="117475" lvl="1" indent="-230188" algn="just">
              <a:buChar char="•"/>
              <a:tabLst>
                <a:tab pos="230188" algn="l"/>
              </a:tabLst>
            </a:pPr>
            <a:r>
              <a:rPr lang="en-US" sz="1600" dirty="0" smtClean="0"/>
              <a:t>Pillar </a:t>
            </a:r>
            <a:r>
              <a:rPr lang="en-US" sz="1600" dirty="0"/>
              <a:t>#2: Long-Term spectrum </a:t>
            </a:r>
            <a:r>
              <a:rPr lang="en-US" sz="1600" dirty="0" smtClean="0"/>
              <a:t>planning</a:t>
            </a:r>
          </a:p>
          <a:p>
            <a:pPr marL="630238" marR="117475" lvl="1" indent="-230188" algn="just">
              <a:buChar char="•"/>
              <a:tabLst>
                <a:tab pos="230188" algn="l"/>
              </a:tabLst>
            </a:pPr>
            <a:r>
              <a:rPr lang="en-US" sz="1600" dirty="0" smtClean="0"/>
              <a:t>Pillar </a:t>
            </a:r>
            <a:r>
              <a:rPr lang="en-US" sz="1600" dirty="0"/>
              <a:t>#3: Unprecedented spectrum access and management through technology </a:t>
            </a:r>
            <a:r>
              <a:rPr lang="en-US" sz="1600" dirty="0" smtClean="0"/>
              <a:t>development</a:t>
            </a:r>
          </a:p>
          <a:p>
            <a:pPr marL="630238" marR="117475" lvl="1" indent="-230188" algn="just">
              <a:buChar char="•"/>
              <a:tabLst>
                <a:tab pos="230188" algn="l"/>
              </a:tabLst>
            </a:pPr>
            <a:r>
              <a:rPr lang="en-US" sz="1600" dirty="0" smtClean="0"/>
              <a:t>Implementation </a:t>
            </a:r>
            <a:r>
              <a:rPr lang="en-US" sz="1600" dirty="0"/>
              <a:t>Plan</a:t>
            </a:r>
            <a:endParaRPr lang="en-US" sz="1600" spc="-5" dirty="0">
              <a:cs typeface="Arial"/>
            </a:endParaRPr>
          </a:p>
          <a:p>
            <a:pPr marL="630238" marR="117475" lvl="1" indent="-230188" algn="just">
              <a:buChar char="•"/>
              <a:tabLst>
                <a:tab pos="230188" algn="l"/>
              </a:tabLst>
            </a:pPr>
            <a:endParaRPr lang="en-US" sz="1600" spc="-5" dirty="0">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Tree>
    <p:extLst>
      <p:ext uri="{BB962C8B-B14F-4D97-AF65-F5344CB8AC3E}">
        <p14:creationId xmlns:p14="http://schemas.microsoft.com/office/powerpoint/2010/main" val="36020677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US NTIA consultation on national spectrum strategy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dirty="0" smtClean="0"/>
              <a:t>This consultation is relevant to IEEE 802</a:t>
            </a:r>
            <a:endParaRPr lang="en-US" sz="1800" spc="-5" dirty="0">
              <a:cs typeface="Arial"/>
            </a:endParaRPr>
          </a:p>
          <a:p>
            <a:pPr marL="630238" marR="117475" lvl="1" indent="-230188" algn="just">
              <a:buChar char="•"/>
              <a:tabLst>
                <a:tab pos="230188" algn="l"/>
              </a:tabLst>
            </a:pPr>
            <a:r>
              <a:rPr lang="en-US" sz="1600" spc="-5" dirty="0" smtClean="0">
                <a:cs typeface="Arial"/>
              </a:rPr>
              <a:t>Comments received offline:</a:t>
            </a:r>
          </a:p>
          <a:p>
            <a:pPr marL="1030288" marR="117475" lvl="2" indent="-230188" algn="just">
              <a:buChar char="•"/>
              <a:tabLst>
                <a:tab pos="230188" algn="l"/>
              </a:tabLst>
            </a:pPr>
            <a:r>
              <a:rPr lang="en-US" sz="1600" i="1" spc="-5" dirty="0" smtClean="0">
                <a:cs typeface="Arial"/>
              </a:rPr>
              <a:t>[T]he </a:t>
            </a:r>
            <a:r>
              <a:rPr lang="en-US" sz="1600" i="1" spc="-5" dirty="0">
                <a:cs typeface="Arial"/>
              </a:rPr>
              <a:t>FCC has a requirement to harmonize "to the extent possible" the US table of frequency allocations with the international allocation table (meaning effectively the ITU-R). That of course means influencing for or against what is identified at a future WRC. Essentially for WRC-23 it's too late but that WRC, as it develops the agenda for the next two WRCs, can include an agenda item (or more) that could support the FCC's goals. That will drive how the US interacts with other administrations on that agenda item. In short making the FCC aware of 802's views should be very useful to 802 and our current and future developmental technologies.</a:t>
            </a:r>
          </a:p>
          <a:p>
            <a:pPr marL="630238" marR="117475" lvl="1" indent="-230188" algn="just">
              <a:buChar char="•"/>
              <a:tabLst>
                <a:tab pos="230188" algn="l"/>
              </a:tabLst>
            </a:pPr>
            <a:endParaRPr lang="en-US" sz="1600" spc="-5" dirty="0" smtClean="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Tree>
    <p:extLst>
      <p:ext uri="{BB962C8B-B14F-4D97-AF65-F5344CB8AC3E}">
        <p14:creationId xmlns:p14="http://schemas.microsoft.com/office/powerpoint/2010/main" val="15285963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ITU-R Working Party 5A </a:t>
            </a:r>
            <a:r>
              <a:rPr lang="en-US" sz="2800" dirty="0" smtClean="0">
                <a:solidFill>
                  <a:srgbClr val="0070C0"/>
                </a:solidFill>
              </a:rPr>
              <a:t>submission</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Char char="•"/>
              <a:tabLst>
                <a:tab pos="230188" algn="l"/>
              </a:tabLst>
            </a:pPr>
            <a:r>
              <a:rPr lang="en-US" sz="1800" spc="-5" dirty="0">
                <a:cs typeface="Arial"/>
              </a:rPr>
              <a:t>Next ITU-R Working Party 5A meeting:  </a:t>
            </a:r>
          </a:p>
          <a:p>
            <a:pPr marL="630238" marR="117475" lvl="1" indent="-230188" algn="just">
              <a:buChar char="•"/>
              <a:tabLst>
                <a:tab pos="230188" algn="l"/>
              </a:tabLst>
            </a:pPr>
            <a:r>
              <a:rPr lang="en-US" sz="1600" spc="-5" dirty="0">
                <a:cs typeface="Arial"/>
              </a:rPr>
              <a:t>9~ 18 May, 2023</a:t>
            </a:r>
          </a:p>
          <a:p>
            <a:pPr marL="230188" marR="117475" indent="-230188" algn="just">
              <a:spcBef>
                <a:spcPts val="1800"/>
              </a:spcBef>
              <a:buChar char="•"/>
              <a:tabLst>
                <a:tab pos="230188" algn="l"/>
              </a:tabLst>
            </a:pPr>
            <a:r>
              <a:rPr lang="en-US" sz="1800" spc="-5" dirty="0">
                <a:cs typeface="Arial"/>
              </a:rPr>
              <a:t>Deadline for contribution submission:  </a:t>
            </a:r>
          </a:p>
          <a:p>
            <a:pPr marL="630238" marR="117475" lvl="1" indent="-230188" algn="just">
              <a:buChar char="•"/>
              <a:tabLst>
                <a:tab pos="230188" algn="l"/>
              </a:tabLst>
            </a:pPr>
            <a:r>
              <a:rPr lang="en-US" sz="1600" spc="-5" dirty="0">
                <a:cs typeface="Arial"/>
              </a:rPr>
              <a:t>16:00 UTC, 2 May, </a:t>
            </a:r>
            <a:r>
              <a:rPr lang="en-US" sz="1600" spc="-5" dirty="0" smtClean="0">
                <a:cs typeface="Arial"/>
              </a:rPr>
              <a:t>2022</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a:t>
            </a:r>
            <a:r>
              <a:rPr lang="en-US" sz="1400" spc="-5" dirty="0" smtClean="0">
                <a:solidFill>
                  <a:srgbClr val="FF0000"/>
                </a:solidFill>
                <a:cs typeface="Arial"/>
              </a:rPr>
              <a:t>13 April 2023</a:t>
            </a:r>
            <a:endParaRPr lang="en-US" sz="16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Char char="•"/>
              <a:tabLst>
                <a:tab pos="230188" algn="l"/>
              </a:tabLst>
            </a:pPr>
            <a:r>
              <a:rPr lang="en-US" sz="1600" spc="-5" dirty="0">
                <a:cs typeface="Arial"/>
                <a:hlinkClick r:id="rId3"/>
              </a:rPr>
              <a:t>https://www.itu.int/dms_pub/itu-r/md/00/sg05/cir/R00-SG05-CIR-0105!!PDF-E.pdf</a:t>
            </a:r>
            <a:r>
              <a:rPr lang="en-US" sz="1600" spc="-5" dirty="0">
                <a:cs typeface="Arial"/>
              </a:rPr>
              <a:t> </a:t>
            </a:r>
          </a:p>
          <a:p>
            <a:pPr marL="230188" marR="117475" indent="-230188" algn="just">
              <a:spcBef>
                <a:spcPts val="1800"/>
              </a:spcBef>
              <a:buChar char="•"/>
              <a:tabLst>
                <a:tab pos="230188" algn="l"/>
              </a:tabLst>
            </a:pPr>
            <a:r>
              <a:rPr lang="en-US" sz="1800" spc="-5" dirty="0" smtClean="0">
                <a:latin typeface="+mj-lt"/>
                <a:cs typeface="Arial"/>
              </a:rPr>
              <a:t>Proposed </a:t>
            </a:r>
            <a:r>
              <a:rPr lang="en-US" sz="1800" spc="-5" dirty="0">
                <a:latin typeface="+mj-lt"/>
                <a:cs typeface="Arial"/>
              </a:rPr>
              <a:t>IEEE 802 </a:t>
            </a:r>
            <a:r>
              <a:rPr lang="en-US" sz="1800" spc="-5" dirty="0" smtClean="0">
                <a:latin typeface="+mj-lt"/>
                <a:cs typeface="Arial"/>
              </a:rPr>
              <a:t>submission</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cs typeface="Arial"/>
                <a:hlinkClick r:id="rId4"/>
              </a:rPr>
              <a:t>18-23/0035r0</a:t>
            </a:r>
            <a:r>
              <a:rPr lang="en-US" sz="1600" spc="-5" dirty="0" smtClean="0">
                <a:cs typeface="Arial"/>
              </a:rPr>
              <a:t>:  </a:t>
            </a:r>
            <a:r>
              <a:rPr lang="en-US" sz="1600" dirty="0"/>
              <a:t>Proposed modifications to ITU-R M.1450-5 for </a:t>
            </a:r>
            <a:r>
              <a:rPr lang="en-US" sz="1600" dirty="0" smtClean="0"/>
              <a:t>May 2023 WP5A meeting</a:t>
            </a:r>
          </a:p>
          <a:p>
            <a:pPr marL="630238" marR="117475" lvl="1" indent="-230188" algn="just">
              <a:spcBef>
                <a:spcPts val="600"/>
              </a:spcBef>
              <a:buChar char="•"/>
              <a:tabLst>
                <a:tab pos="230188" algn="l"/>
              </a:tabLst>
            </a:pPr>
            <a:endParaRPr lang="en-US" sz="1400" spc="-5" dirty="0">
              <a:latin typeface="Arial"/>
              <a:cs typeface="Arial"/>
            </a:endParaRPr>
          </a:p>
          <a:p>
            <a:pPr marL="400050" marR="117475" lvl="1" indent="0" algn="just">
              <a:tabLst>
                <a:tab pos="230188" algn="l"/>
              </a:tabLst>
            </a:pPr>
            <a:endParaRPr lang="en-US" sz="14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1767275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a:t>
            </a:r>
          </a:p>
          <a:p>
            <a:pPr marL="630238" marR="117475" lvl="1" indent="-230188" algn="just">
              <a:buClrTx/>
              <a:buFont typeface="Times New Roman" pitchFamily="16" charset="0"/>
              <a:buChar char="•"/>
              <a:tabLst>
                <a:tab pos="230188" algn="l"/>
              </a:tabLst>
            </a:pPr>
            <a:r>
              <a:rPr lang="en-US" sz="1800" spc="-5" dirty="0">
                <a:cs typeface="Arial"/>
              </a:rPr>
              <a:t>ETSI BRAN</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CEPT</a:t>
            </a: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solidFill>
                  <a:schemeClr val="tx1"/>
                </a:solidFill>
              </a:rPr>
              <a:t>The </a:t>
            </a:r>
            <a:r>
              <a:rPr lang="en-US" sz="1600" dirty="0" smtClean="0">
                <a:solidFill>
                  <a:schemeClr val="tx1"/>
                </a:solidFill>
                <a:hlinkClick r:id="rId3"/>
              </a:rPr>
              <a:t>March Open Commission Meeting</a:t>
            </a:r>
            <a:r>
              <a:rPr lang="en-US" sz="1600" dirty="0" smtClean="0">
                <a:solidFill>
                  <a:schemeClr val="tx1"/>
                </a:solidFill>
              </a:rPr>
              <a:t> was held at 10:30am ET on 16 March 2023.</a:t>
            </a:r>
          </a:p>
          <a:p>
            <a:pPr marL="1030288" marR="117475" lvl="2" indent="-230188" algn="just">
              <a:buClrTx/>
              <a:buFont typeface="Times New Roman" pitchFamily="16" charset="0"/>
              <a:buChar char="•"/>
              <a:tabLst>
                <a:tab pos="230188" algn="l"/>
              </a:tabLst>
            </a:pPr>
            <a:r>
              <a:rPr lang="en-US" sz="1600" dirty="0" smtClean="0">
                <a:solidFill>
                  <a:schemeClr val="tx1"/>
                </a:solidFill>
              </a:rPr>
              <a:t>The </a:t>
            </a:r>
            <a:r>
              <a:rPr lang="en-US" sz="1600" dirty="0" smtClean="0">
                <a:solidFill>
                  <a:schemeClr val="tx1"/>
                </a:solidFill>
                <a:hlinkClick r:id="rId4"/>
              </a:rPr>
              <a:t>April Open Commission Meeting</a:t>
            </a:r>
            <a:r>
              <a:rPr lang="en-US" sz="1600" dirty="0" smtClean="0">
                <a:solidFill>
                  <a:schemeClr val="tx1"/>
                </a:solidFill>
              </a:rPr>
              <a:t> is scheduled at 10:30am ET on 20 April 2023.</a:t>
            </a:r>
            <a:endParaRPr lang="en-US" sz="1600" dirty="0">
              <a:solidFill>
                <a:schemeClr val="tx1"/>
              </a:solidFil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smtClean="0">
                <a:solidFill>
                  <a:schemeClr val="tx1"/>
                </a:solidFill>
              </a:rPr>
              <a:t>On 22 March 2023, </a:t>
            </a:r>
            <a:r>
              <a:rPr lang="en-US" sz="1600" dirty="0"/>
              <a:t>Australia ACMA published an </a:t>
            </a:r>
            <a:r>
              <a:rPr lang="en-US" sz="1600" dirty="0">
                <a:hlinkClick r:id="rId3"/>
              </a:rPr>
              <a:t>information paper</a:t>
            </a:r>
            <a:r>
              <a:rPr lang="en-US" sz="1600" dirty="0"/>
              <a:t> on THz use cases and regulatory models.  It summarizes not only the regulatory development in Australia and a few selected countries (including the US, UK, Canada, New Zealand, and Ireland), but also the possible use cases.  At the end of the information paper, it also emphasizes that Australia "welcomes approaches from any interested parties in undertaking technology trials".</a:t>
            </a:r>
            <a:r>
              <a:rPr lang="en-US" sz="1600" dirty="0">
                <a:solidFill>
                  <a:schemeClr val="tx1"/>
                </a:solidFill>
              </a:rPr>
              <a:t>	</a:t>
            </a: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850927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in the next 8 days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4214736808"/>
              </p:ext>
            </p:extLst>
          </p:nvPr>
        </p:nvGraphicFramePr>
        <p:xfrm>
          <a:off x="914400" y="1705690"/>
          <a:ext cx="10287000" cy="1838960"/>
        </p:xfrm>
        <a:graphic>
          <a:graphicData uri="http://schemas.openxmlformats.org/drawingml/2006/table">
            <a:tbl>
              <a:tblPr firstRow="1" bandRow="1">
                <a:tableStyleId>{21E4AEA4-8DFA-4A89-87EB-49C32662AFE0}</a:tableStyleId>
              </a:tblPr>
              <a:tblGrid>
                <a:gridCol w="2133600">
                  <a:extLst>
                    <a:ext uri="{9D8B030D-6E8A-4147-A177-3AD203B41FA5}">
                      <a16:colId xmlns="" xmlns:a16="http://schemas.microsoft.com/office/drawing/2014/main" val="20000"/>
                    </a:ext>
                  </a:extLst>
                </a:gridCol>
                <a:gridCol w="8153400">
                  <a:extLst>
                    <a:ext uri="{9D8B030D-6E8A-4147-A177-3AD203B41FA5}">
                      <a16:colId xmlns=""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 xmlns:a16="http://schemas.microsoft.com/office/drawing/2014/main" val="10000"/>
                  </a:ext>
                </a:extLst>
              </a:tr>
              <a:tr h="370840">
                <a:tc>
                  <a:txBody>
                    <a:bodyPr/>
                    <a:lstStyle/>
                    <a:p>
                      <a:r>
                        <a:rPr lang="en-US" sz="1500" strike="sngStrike" dirty="0">
                          <a:solidFill>
                            <a:schemeClr val="tx1"/>
                          </a:solidFill>
                        </a:rPr>
                        <a:t>ISUS</a:t>
                      </a:r>
                      <a:r>
                        <a:rPr lang="en-US" sz="1500" strike="sngStrike" baseline="0" dirty="0">
                          <a:solidFill>
                            <a:schemeClr val="tx1"/>
                          </a:solidFill>
                        </a:rPr>
                        <a:t> ad-hoc </a:t>
                      </a:r>
                      <a:r>
                        <a:rPr lang="en-US" sz="1500" strike="noStrike" baseline="0" dirty="0" smtClean="0">
                          <a:solidFill>
                            <a:schemeClr val="tx1"/>
                          </a:solidFill>
                        </a:rPr>
                        <a:t>[CANCELLED]</a:t>
                      </a:r>
                      <a:endParaRPr lang="en-US" sz="1500" strike="noStrike" dirty="0">
                        <a:solidFill>
                          <a:schemeClr val="tx1"/>
                        </a:solidFill>
                      </a:endParaRPr>
                    </a:p>
                  </a:txBody>
                  <a:tcPr/>
                </a:tc>
                <a:tc>
                  <a:txBody>
                    <a:bodyPr/>
                    <a:lstStyle/>
                    <a:p>
                      <a:r>
                        <a:rPr lang="en-US" sz="1500" strike="sngStrike" baseline="0" dirty="0">
                          <a:solidFill>
                            <a:schemeClr val="tx1"/>
                          </a:solidFill>
                        </a:rPr>
                        <a:t>Friday, </a:t>
                      </a:r>
                      <a:r>
                        <a:rPr lang="en-US" sz="1500" strike="sngStrike" baseline="0" dirty="0" smtClean="0">
                          <a:solidFill>
                            <a:schemeClr val="tx1"/>
                          </a:solidFill>
                        </a:rPr>
                        <a:t>24 March </a:t>
                      </a:r>
                      <a:r>
                        <a:rPr lang="en-US" sz="1500" strike="sngStrike" baseline="0" dirty="0">
                          <a:solidFill>
                            <a:schemeClr val="tx1"/>
                          </a:solidFill>
                        </a:rPr>
                        <a:t>2023, 12:00pm ET to 1:00pm ET</a:t>
                      </a:r>
                    </a:p>
                  </a:txBody>
                  <a:tcPr/>
                </a:tc>
                <a:extLst>
                  <a:ext uri="{0D108BD9-81ED-4DB2-BD59-A6C34878D82A}">
                    <a16:rowId xmlns=""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a:t>
                      </a:r>
                      <a:r>
                        <a:rPr lang="en-US" sz="1500" baseline="0" dirty="0"/>
                        <a:t> </a:t>
                      </a:r>
                      <a:r>
                        <a:rPr lang="en-US" sz="1500" baseline="0" dirty="0" smtClean="0"/>
                        <a:t>30 March 2023</a:t>
                      </a:r>
                      <a:r>
                        <a:rPr lang="en-US" sz="1500" baseline="0" dirty="0"/>
                        <a:t>, 3:00pm ET to 3:55pm ET</a:t>
                      </a:r>
                      <a:endParaRPr lang="en-US" sz="1500" dirty="0"/>
                    </a:p>
                  </a:txBody>
                  <a:tcPr/>
                </a:tc>
                <a:extLst>
                  <a:ext uri="{0D108BD9-81ED-4DB2-BD59-A6C34878D82A}">
                    <a16:rowId xmlns="" xmlns:a16="http://schemas.microsoft.com/office/drawing/2014/main" val="10002"/>
                  </a:ext>
                </a:extLst>
              </a:tr>
              <a:tr h="370840">
                <a:tc>
                  <a:txBody>
                    <a:bodyPr/>
                    <a:lstStyle/>
                    <a:p>
                      <a:r>
                        <a:rPr lang="en-US" sz="1500" strike="sngStrike" dirty="0"/>
                        <a:t>ISUS</a:t>
                      </a:r>
                      <a:r>
                        <a:rPr lang="en-US" sz="1500" strike="sngStrike" baseline="0" dirty="0"/>
                        <a:t> ad-hoc </a:t>
                      </a:r>
                      <a:endParaRPr lang="en-US" sz="1500" strike="sngStrike" baseline="0" dirty="0" smtClean="0"/>
                    </a:p>
                    <a:p>
                      <a:r>
                        <a:rPr lang="en-US" sz="1500" strike="noStrike" baseline="0" dirty="0" smtClean="0">
                          <a:solidFill>
                            <a:schemeClr val="tx1"/>
                          </a:solidFill>
                        </a:rPr>
                        <a:t>[CANCELLED]</a:t>
                      </a:r>
                      <a:endParaRPr lang="en-US" sz="1500" strike="noStrike" dirty="0">
                        <a:solidFill>
                          <a:schemeClr val="tx1"/>
                        </a:solidFill>
                      </a:endParaRPr>
                    </a:p>
                  </a:txBody>
                  <a:tcPr/>
                </a:tc>
                <a:tc>
                  <a:txBody>
                    <a:bodyPr/>
                    <a:lstStyle/>
                    <a:p>
                      <a:r>
                        <a:rPr lang="en-US" sz="1500" strike="sngStrike" baseline="0" dirty="0"/>
                        <a:t>Friday, </a:t>
                      </a:r>
                      <a:r>
                        <a:rPr lang="en-US" sz="1500" strike="sngStrike" baseline="0" dirty="0" smtClean="0"/>
                        <a:t>31 March </a:t>
                      </a:r>
                      <a:r>
                        <a:rPr lang="en-US" sz="1500" strike="sngStrike" baseline="0" dirty="0"/>
                        <a:t>2023, 12:00pm ET to 1:00pm ET</a:t>
                      </a:r>
                    </a:p>
                  </a:txBody>
                  <a:tcPr/>
                </a:tc>
                <a:extLst>
                  <a:ext uri="{0D108BD9-81ED-4DB2-BD59-A6C34878D82A}">
                    <a16:rowId xmlns="" xmlns:a16="http://schemas.microsoft.com/office/drawing/2014/main" val="10003"/>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a:t>
            </a:r>
            <a:r>
              <a:rPr lang="en-US" sz="1500" b="1" dirty="0">
                <a:solidFill>
                  <a:schemeClr val="tx1"/>
                </a:solidFill>
                <a:cs typeface="Arial" panose="020B0604020202020204" pitchFamily="34" charset="0"/>
                <a:hlinkClick r:id="rId4"/>
              </a:rPr>
              <a:t>18-16/0038</a:t>
            </a:r>
            <a:r>
              <a:rPr lang="en-US" sz="1500" b="1" dirty="0">
                <a:solidFill>
                  <a:schemeClr val="tx1"/>
                </a:solidFill>
                <a:cs typeface="Arial" panose="020B0604020202020204" pitchFamily="34" charset="0"/>
              </a:rPr>
              <a:t> 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smtClean="0"/>
              <a:t>March </a:t>
            </a:r>
            <a:r>
              <a:rPr lang="en-US" dirty="0"/>
              <a:t>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Amelia </a:t>
            </a:r>
            <a:r>
              <a:rPr lang="en-US" altLang="en-US" sz="1600" dirty="0" err="1">
                <a:solidFill>
                  <a:schemeClr val="tx1"/>
                </a:solidFill>
                <a:latin typeface="+mj-lt"/>
                <a:cs typeface="Arial" panose="020B0604020202020204" pitchFamily="34" charset="0"/>
              </a:rPr>
              <a:t>Andersdotter</a:t>
            </a:r>
            <a:r>
              <a:rPr lang="en-US" altLang="en-US" sz="1600" dirty="0">
                <a:solidFill>
                  <a:schemeClr val="tx1"/>
                </a:solidFill>
                <a:latin typeface="+mj-lt"/>
                <a:cs typeface="Arial" panose="020B0604020202020204" pitchFamily="34" charset="0"/>
              </a:rPr>
              <a:t> (Sky Group/Comcast)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(Sky Group/Comcast)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a:t>
            </a:r>
            <a:r>
              <a:rPr lang="en-US" altLang="en-US" sz="1800" b="1" dirty="0">
                <a:solidFill>
                  <a:schemeClr val="tx1"/>
                </a:solidFill>
                <a:latin typeface="+mj-lt"/>
                <a:cs typeface="Arial" panose="020B0604020202020204" pitchFamily="34" charset="0"/>
              </a:rPr>
              <a:t> as </a:t>
            </a:r>
            <a:r>
              <a:rPr lang="en-US" altLang="en-US" sz="1800" b="1">
                <a:solidFill>
                  <a:schemeClr val="tx1"/>
                </a:solidFill>
                <a:latin typeface="+mj-lt"/>
                <a:cs typeface="Arial" panose="020B0604020202020204" pitchFamily="34" charset="0"/>
              </a:rPr>
              <a:t>of </a:t>
            </a:r>
            <a:r>
              <a:rPr lang="en-US" altLang="en-US" sz="1800" b="1" smtClean="0">
                <a:solidFill>
                  <a:schemeClr val="tx1"/>
                </a:solidFill>
                <a:latin typeface="+mj-lt"/>
                <a:cs typeface="Arial" panose="020B0604020202020204" pitchFamily="34" charset="0"/>
              </a:rPr>
              <a:t>20 </a:t>
            </a:r>
            <a:r>
              <a:rPr lang="en-US" altLang="en-US" sz="1800" b="1" dirty="0" smtClean="0">
                <a:solidFill>
                  <a:schemeClr val="tx1"/>
                </a:solidFill>
                <a:latin typeface="+mj-lt"/>
                <a:cs typeface="Arial" panose="020B0604020202020204" pitchFamily="34" charset="0"/>
              </a:rPr>
              <a:t>March </a:t>
            </a:r>
            <a:r>
              <a:rPr lang="en-US" altLang="en-US" sz="1800" b="1" dirty="0">
                <a:solidFill>
                  <a:schemeClr val="tx1"/>
                </a:solidFill>
                <a:latin typeface="+mj-lt"/>
                <a:cs typeface="Arial" panose="020B0604020202020204" pitchFamily="34" charset="0"/>
              </a:rPr>
              <a:t>2023</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50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4</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14</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May interim</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cs typeface="Arial"/>
              </a:rPr>
              <a:t>An credited interim session</a:t>
            </a:r>
          </a:p>
          <a:p>
            <a:pPr marL="630238" marR="117475" lvl="1" indent="-230188" algn="just">
              <a:buFont typeface="Times New Roman" pitchFamily="16" charset="0"/>
              <a:buChar char="•"/>
              <a:tabLst>
                <a:tab pos="230188" algn="l"/>
              </a:tabLst>
            </a:pPr>
            <a:r>
              <a:rPr lang="en-US" sz="1400" dirty="0" smtClean="0"/>
              <a:t>Attendance </a:t>
            </a:r>
            <a:r>
              <a:rPr lang="en-US" sz="1400" dirty="0"/>
              <a:t>at the session will count towards voting right</a:t>
            </a:r>
            <a:endParaRPr lang="en-US" sz="1400" spc="-5" dirty="0" smtClean="0">
              <a:cs typeface="Arial"/>
              <a:hlinkClick r:id="rId3"/>
            </a:endParaRPr>
          </a:p>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18 February 2023</a:t>
            </a: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Early Registration until </a:t>
            </a:r>
            <a:r>
              <a:rPr lang="en-US" sz="1400" dirty="0" smtClean="0">
                <a:solidFill>
                  <a:srgbClr val="FF0000"/>
                </a:solidFill>
                <a:latin typeface="Times New Roman" panose="02020603050405020304" pitchFamily="18" charset="0"/>
                <a:ea typeface="Times New Roman" panose="02020603050405020304" pitchFamily="18" charset="0"/>
              </a:rPr>
              <a:t>31 March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US$ 600.00</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Registration until </a:t>
            </a:r>
            <a:r>
              <a:rPr lang="en-US" sz="1400" dirty="0" smtClean="0">
                <a:solidFill>
                  <a:schemeClr val="tx1"/>
                </a:solidFill>
                <a:latin typeface="Times New Roman" panose="02020603050405020304" pitchFamily="18" charset="0"/>
                <a:ea typeface="Times New Roman" panose="02020603050405020304" pitchFamily="18" charset="0"/>
              </a:rPr>
              <a:t>28 April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US$ 800.00</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28 April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US$ 1000.00</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Until </a:t>
            </a:r>
            <a:r>
              <a:rPr lang="en-US" sz="1400" dirty="0" smtClean="0">
                <a:solidFill>
                  <a:srgbClr val="FF0000"/>
                </a:solidFill>
                <a:latin typeface="Times New Roman" panose="02020603050405020304" pitchFamily="18" charset="0"/>
                <a:ea typeface="Times New Roman" panose="02020603050405020304" pitchFamily="18" charset="0"/>
              </a:rPr>
              <a:t>31 March 2023</a:t>
            </a:r>
            <a:r>
              <a:rPr lang="en-US" sz="1400" dirty="0">
                <a:solidFill>
                  <a:srgbClr val="FF0000"/>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31 March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28 April 2023</a:t>
            </a:r>
            <a:r>
              <a:rPr lang="en-US" sz="1400" dirty="0">
                <a:solidFill>
                  <a:schemeClr val="tx1"/>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28 April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a:t>Hilton Orlando Lake Buena Vista</a:t>
            </a:r>
            <a:r>
              <a:rPr lang="en-US" sz="1800" dirty="0" smtClean="0"/>
              <a:t>, Orlando, FL, </a:t>
            </a:r>
            <a:r>
              <a:rPr lang="en-US" sz="1800" dirty="0"/>
              <a:t>United States) </a:t>
            </a:r>
            <a:r>
              <a:rPr lang="en-US" sz="1800" spc="-5" dirty="0">
                <a:cs typeface="Arial"/>
              </a:rPr>
              <a:t>begins on </a:t>
            </a:r>
            <a:r>
              <a:rPr lang="en-US" sz="1800" spc="-5" dirty="0" smtClean="0">
                <a:cs typeface="Arial"/>
              </a:rPr>
              <a:t>18 February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IEEE 802 rate: $US199.00 per night until the room block is sold out or 5pm ET, Friday, 17 February, 2023, whichever comes first.</a:t>
            </a: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Tree>
    <p:extLst>
      <p:ext uri="{BB962C8B-B14F-4D97-AF65-F5344CB8AC3E}">
        <p14:creationId xmlns:p14="http://schemas.microsoft.com/office/powerpoint/2010/main" val="35212574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On-line:  </a:t>
            </a:r>
            <a:r>
              <a:rPr lang="en-US" sz="1600" spc="-5" dirty="0" smtClean="0">
                <a:solidFill>
                  <a:schemeClr val="tx1"/>
                </a:solidFill>
                <a:latin typeface="+mj-lt"/>
                <a:cs typeface="Arial"/>
              </a:rPr>
              <a:t> </a:t>
            </a:r>
            <a:endParaRPr lang="en-US" sz="1600" spc="-5" dirty="0">
              <a:solidFill>
                <a:schemeClr val="tx1"/>
              </a:solidFill>
              <a:latin typeface="+mj-lt"/>
              <a:cs typeface="Arial"/>
            </a:endParaRP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Voters</a:t>
            </a:r>
            <a:r>
              <a:rPr lang="en-US" sz="1600" spc="-5" dirty="0" smtClean="0">
                <a:solidFill>
                  <a:schemeClr val="tx1"/>
                </a:solidFill>
                <a:latin typeface="+mj-lt"/>
                <a:cs typeface="Arial"/>
              </a:rPr>
              <a:t>:</a:t>
            </a:r>
            <a:endParaRPr lang="en-US" sz="1600" spc="-5" dirty="0">
              <a:solidFill>
                <a:schemeClr val="tx1"/>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Next 802.18 plenary/interim</a:t>
            </a:r>
          </a:p>
          <a:p>
            <a:pPr marL="630238" marR="117475" lvl="1" indent="-230188" algn="just">
              <a:buFont typeface="Times New Roman" pitchFamily="16" charset="0"/>
              <a:buChar char="•"/>
              <a:tabLst>
                <a:tab pos="230188" algn="l"/>
              </a:tabLst>
            </a:pPr>
            <a:r>
              <a:rPr lang="en-US" sz="1600" spc="-5" dirty="0">
                <a:cs typeface="Arial"/>
              </a:rPr>
              <a:t>IEEE 802 </a:t>
            </a:r>
            <a:r>
              <a:rPr lang="en-US" sz="1600" spc="-5" dirty="0" smtClean="0">
                <a:cs typeface="Arial"/>
              </a:rPr>
              <a:t>wireless interim from 14 to 19 May, 2023</a:t>
            </a:r>
            <a:endParaRPr lang="en-US" sz="1600" spc="-5" dirty="0">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 </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March </a:t>
            </a:r>
            <a:r>
              <a:rPr lang="en-US" dirty="0"/>
              <a:t>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March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March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Housekeeping reminder</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latin typeface="+mj-lt"/>
                <a:cs typeface="Arial"/>
              </a:rPr>
              <a:t>IMAT is NOT being used for this session</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call: “FIRST NAME LAST NAME, Affiliation” (e.g., Stuart Kerry, OK-Brit; Self)</a:t>
            </a:r>
          </a:p>
          <a:p>
            <a:pPr marL="630238" marR="117475" lvl="1" indent="-230188" algn="just">
              <a:spcBef>
                <a:spcPts val="600"/>
              </a:spcBef>
              <a:buChar char="•"/>
              <a:tabLst>
                <a:tab pos="230188" algn="l"/>
              </a:tabLst>
            </a:pPr>
            <a:r>
              <a:rPr lang="en-US" sz="1600" spc="-5" dirty="0">
                <a:latin typeface="+mj-lt"/>
                <a:cs typeface="Arial"/>
              </a:rPr>
              <a:t>Remember to state your name and affiliation the FIRST TIME you speak</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rgbClr val="FF0000"/>
                </a:solidFill>
              </a:rPr>
              <a:t>Press are required (i.e., anyone reporting publicly on this meeting) to announce their presence (per IEEE-SA Standards Board Ops Manual)</a:t>
            </a:r>
            <a:endParaRPr lang="en-US" sz="1600" spc="-5" dirty="0">
              <a:solidFill>
                <a:srgbClr val="FF0000"/>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Housekeeping reminder</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dirty="0"/>
              <a:t>Moment of Silence and </a:t>
            </a:r>
            <a:r>
              <a:rPr lang="en-US" sz="1800" dirty="0" smtClean="0"/>
              <a:t>Recognition:  Peter </a:t>
            </a:r>
            <a:r>
              <a:rPr lang="en-US" sz="1800" dirty="0" err="1" smtClean="0"/>
              <a:t>Ecclesine</a:t>
            </a:r>
            <a:endParaRPr lang="en-US" sz="1800" i="1" dirty="0" smtClean="0">
              <a:solidFill>
                <a:srgbClr val="00B050"/>
              </a:solidFill>
            </a:endParaRPr>
          </a:p>
          <a:p>
            <a:pPr marL="230188" marR="117475" indent="-230188" algn="just">
              <a:buFont typeface="Times New Roman" pitchFamily="16" charset="0"/>
              <a:buChar char="•"/>
              <a:tabLst>
                <a:tab pos="230188" algn="l"/>
              </a:tabLst>
            </a:pPr>
            <a:r>
              <a:rPr lang="en-US" sz="1800" spc="-5" dirty="0" smtClean="0">
                <a:cs typeface="Arial"/>
              </a:rPr>
              <a:t>Status </a:t>
            </a:r>
            <a:r>
              <a:rPr lang="en-US" sz="1800" spc="-5" dirty="0">
                <a:cs typeface="Arial"/>
              </a:rPr>
              <a:t>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EU RSPG’s consultation on climate </a:t>
            </a:r>
            <a:r>
              <a:rPr lang="en-US" sz="1800" i="1" spc="-5" dirty="0" smtClean="0">
                <a:solidFill>
                  <a:srgbClr val="00B050"/>
                </a:solidFill>
                <a:cs typeface="Arial"/>
              </a:rPr>
              <a:t>change</a:t>
            </a:r>
            <a:endParaRPr lang="en-US" sz="1800" spc="-5" dirty="0" smtClean="0">
              <a:cs typeface="Arial"/>
            </a:endParaRPr>
          </a:p>
          <a:p>
            <a:pPr marL="230188" marR="117475" indent="-230188" algn="just">
              <a:buFont typeface="Times New Roman" pitchFamily="16" charset="0"/>
              <a:buChar char="•"/>
              <a:tabLst>
                <a:tab pos="230188" algn="l"/>
              </a:tabLst>
            </a:pPr>
            <a:r>
              <a:rPr lang="en-US" sz="1800" i="1" dirty="0">
                <a:solidFill>
                  <a:srgbClr val="00B050"/>
                </a:solidFill>
              </a:rPr>
              <a:t>Review:  ITU-R Working Party 5A </a:t>
            </a:r>
            <a:r>
              <a:rPr lang="en-US" sz="1800" i="1" dirty="0" smtClean="0">
                <a:solidFill>
                  <a:srgbClr val="00B050"/>
                </a:solidFill>
              </a:rPr>
              <a:t>submission</a:t>
            </a:r>
            <a:endParaRPr lang="en-US" sz="1800" i="1" spc="-5" dirty="0">
              <a:solidFill>
                <a:srgbClr val="00B050"/>
              </a:solidFill>
              <a:cs typeface="Arial"/>
            </a:endParaRP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in the next 8 days</a:t>
            </a:r>
          </a:p>
          <a:p>
            <a:pPr marL="230188" marR="117475" indent="-230188" algn="just">
              <a:buFont typeface="Times New Roman" pitchFamily="16" charset="0"/>
              <a:buChar char="•"/>
              <a:tabLst>
                <a:tab pos="230188" algn="l"/>
              </a:tabLst>
            </a:pPr>
            <a:r>
              <a:rPr lang="en-US" sz="1800" spc="-5" dirty="0">
                <a:cs typeface="Arial"/>
              </a:rPr>
              <a:t>Reminder:  Meeting and hotel reservation for the </a:t>
            </a:r>
            <a:r>
              <a:rPr lang="en-US" sz="1800" spc="-5" dirty="0" smtClean="0">
                <a:cs typeface="Arial"/>
              </a:rPr>
              <a:t>2023 May interim</a:t>
            </a:r>
            <a:endParaRPr lang="en-US" sz="1800" spc="-5" dirty="0">
              <a:cs typeface="Arial"/>
            </a:endParaRP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71187</TotalTime>
  <Words>2179</Words>
  <Application>Microsoft Office PowerPoint</Application>
  <PresentationFormat>Widescreen</PresentationFormat>
  <Paragraphs>387</Paragraphs>
  <Slides>22</Slides>
  <Notes>19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1" baseType="lpstr">
      <vt:lpstr>Arial Unicode MS</vt:lpstr>
      <vt:lpstr>Monotype Sorts</vt:lpstr>
      <vt:lpstr>MS Gothic</vt:lpstr>
      <vt:lpstr>MS PGothic</vt:lpstr>
      <vt:lpstr>Arial</vt:lpstr>
      <vt:lpstr>Calibri</vt:lpstr>
      <vt:lpstr>Times New Roman</vt:lpstr>
      <vt:lpstr>Office Theme</vt:lpstr>
      <vt:lpstr>Document</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Moment of Silence and Recognition:  Peter Ecclesine (1945-2023) </vt:lpstr>
      <vt:lpstr>Status of ongoing consultations</vt:lpstr>
      <vt:lpstr>EU RSPG consultation on climate change</vt:lpstr>
      <vt:lpstr>US NTIA consultation on national spectrum strategy (1)</vt:lpstr>
      <vt:lpstr>US NTIA consultation on national spectrum strategy (2)</vt:lpstr>
      <vt:lpstr>ITU-R Working Party 5A submission</vt:lpstr>
      <vt:lpstr>General discussion items (1)</vt:lpstr>
      <vt:lpstr>General discussion items (2)</vt:lpstr>
      <vt:lpstr>Meeting schedule in the next 8 days</vt:lpstr>
      <vt:lpstr>Meeting and hotel reservation for the 2023 May interim</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23/0034r1</dc:title>
  <dc:creator/>
  <cp:keywords>23 March 2023</cp:keywords>
  <cp:lastModifiedBy>Edward Au</cp:lastModifiedBy>
  <cp:revision>5228</cp:revision>
  <cp:lastPrinted>1601-01-01T00:00:00Z</cp:lastPrinted>
  <dcterms:created xsi:type="dcterms:W3CDTF">2016-03-03T14:54:45Z</dcterms:created>
  <dcterms:modified xsi:type="dcterms:W3CDTF">2023-03-23T18:34:08Z</dcterms:modified>
  <cp:category>IEEE 802.18 RR-TAG agenda</cp:category>
</cp:coreProperties>
</file>