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907" r:id="rId12"/>
    <p:sldId id="906" r:id="rId13"/>
    <p:sldId id="877" r:id="rId14"/>
    <p:sldId id="882" r:id="rId15"/>
    <p:sldId id="901" r:id="rId16"/>
    <p:sldId id="898" r:id="rId17"/>
    <p:sldId id="905"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69767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845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802.18-23/0034r0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31-00-0000-weekly-teleconference-minutes-23-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dms_pub/itu-r/md/00/sg05/cir/R00-SG05-CIR-0105!!PDF-E.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5-00-0000-proposed-modifications-to-itu-r-m-1450-5-for-may-2023-wp5a-meeting.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hyperlink" Target="https://digital-strategy.ec.europa.eu/en/consultations/future-electronic-communications-sector-and-its-infrastructure" TargetMode="External"/><Relationship Id="rId3" Type="http://schemas.openxmlformats.org/officeDocument/2006/relationships/hyperlink" Target="https://mentor.ieee.org/802.18/dcn/22/18-22-0035-64-0000-status-of-ongoing-consultations-and-tag-documents-for-approval.docx" TargetMode="External"/><Relationship Id="rId7"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cept.org/files/9522/Draft%20CEPT%20Report%2084.docx" TargetMode="External"/><Relationship Id="rId5" Type="http://schemas.openxmlformats.org/officeDocument/2006/relationships/hyperlink" Target="https://ntia.gov/issues/national-spectrum-strategy/request-comments" TargetMode="External"/><Relationship Id="rId4" Type="http://schemas.openxmlformats.org/officeDocument/2006/relationships/hyperlink" Target="https://radio-spectrum-policy-group.ec.europa.eu/system/files/2023-02/RSPG23-014final-sub-group-Climate_Change_Questionnaire-2023_0.pdf" TargetMode="External"/><Relationship Id="rId9"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3/march-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4/april-2023-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cma.gov.au/sites/default/files/2023-03/Terahertz%20use-cases%20and%20regulatory%20models_information%20paper.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23 March </a:t>
            </a:r>
            <a:r>
              <a:rPr lang="en-GB" sz="2000" b="0" dirty="0"/>
              <a:t>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076"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23 </a:t>
            </a:r>
            <a:r>
              <a:rPr lang="en-US" sz="1800" spc="-5" dirty="0">
                <a:latin typeface="+mj-lt"/>
                <a:cs typeface="Arial"/>
              </a:rPr>
              <a:t>February 2023 RR-TAG call as shown in the document </a:t>
            </a:r>
            <a:r>
              <a:rPr lang="en-US" sz="1800" spc="-5" dirty="0" smtClean="0">
                <a:solidFill>
                  <a:srgbClr val="FF0000"/>
                </a:solidFill>
                <a:latin typeface="+mj-lt"/>
                <a:cs typeface="Arial"/>
                <a:hlinkClick r:id="rId3"/>
              </a:rPr>
              <a:t>18-23/0031r0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a:cs typeface="Arial"/>
              </a:rPr>
              <a:t>9~ 18 May, 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UTC, 2 May, </a:t>
            </a:r>
            <a:r>
              <a:rPr lang="en-US" sz="1600" spc="-5" dirty="0" smtClean="0">
                <a:cs typeface="Arial"/>
              </a:rPr>
              <a:t>2022</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https://www.itu.int/dms_pub/itu-r/md/00/sg05/cir/R00-SG05-CIR-0105!!PDF-E.pdf</a:t>
            </a:r>
            <a:r>
              <a:rPr lang="en-US" sz="1600" spc="-5" dirty="0">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4"/>
              </a:rPr>
              <a:t>18-23/0035r0</a:t>
            </a:r>
            <a:r>
              <a:rPr lang="en-US" sz="1600" spc="-5" dirty="0" smtClean="0">
                <a:cs typeface="Arial"/>
              </a:rPr>
              <a:t>:  </a:t>
            </a:r>
            <a:r>
              <a:rPr lang="en-US" sz="1600" dirty="0"/>
              <a:t>Proposed modifications to ITU-R M.1450-5 for </a:t>
            </a:r>
            <a:r>
              <a:rPr lang="en-US" sz="1600" dirty="0" smtClean="0"/>
              <a:t>May 2023 WP5A meeting</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6727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800" spc="-5" dirty="0">
              <a:cs typeface="Arial"/>
            </a:endParaRPr>
          </a:p>
          <a:p>
            <a:pPr marL="630238" marR="117475" lvl="1" indent="-230188" algn="just">
              <a:buChar char="•"/>
              <a:tabLst>
                <a:tab pos="230188" algn="l"/>
              </a:tabLst>
            </a:pPr>
            <a:r>
              <a:rPr lang="en-US" sz="1600" spc="-5" dirty="0" smtClean="0">
                <a:cs typeface="Arial"/>
              </a:rPr>
              <a:t>18-23/00XXr0 [Placeholder]</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201152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a:t>
            </a:r>
            <a:r>
              <a:rPr lang="en-US" sz="1400" spc="-5" dirty="0" smtClean="0">
                <a:solidFill>
                  <a:schemeClr val="tx1"/>
                </a:solidFill>
                <a:cs typeface="Arial"/>
                <a:hlinkClick r:id="rId4"/>
              </a:rPr>
              <a:t>Change</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4 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NTIA:  </a:t>
            </a:r>
            <a:r>
              <a:rPr lang="en-GB" sz="1400" u="sng" dirty="0">
                <a:hlinkClick r:id="rId5"/>
              </a:rPr>
              <a:t>Development of a National Spectrum Strategy [Docket Number: 230308–0068]</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a:t>
            </a:r>
            <a:r>
              <a:rPr lang="en-US" sz="1400" spc="-5" dirty="0">
                <a:solidFill>
                  <a:schemeClr val="tx1"/>
                </a:solidFill>
                <a:cs typeface="Arial"/>
              </a:rPr>
              <a:t>ECC:  </a:t>
            </a:r>
            <a:r>
              <a:rPr lang="en-US" sz="1400" spc="-5" dirty="0">
                <a:solidFill>
                  <a:schemeClr val="tx1"/>
                </a:solidFill>
                <a:cs typeface="Arial"/>
                <a:hlinkClick r:id="rId6"/>
              </a:rPr>
              <a:t>CEPT Draft Report 84 (</a:t>
            </a:r>
            <a:r>
              <a:rPr lang="en-GB" sz="1400" dirty="0">
                <a:hlinkClick r:id="rId6"/>
              </a:rPr>
              <a:t>Report from CEPT to the European Commission in response to the Permanent Mandate on UWB</a:t>
            </a:r>
            <a:r>
              <a:rPr lang="en-US" sz="1400" dirty="0">
                <a:hlinkClick r:id="rId6"/>
              </a:rPr>
              <a:t>)</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7"/>
              </a:rPr>
              <a:t>RSS-247 Issue 3 – DTS FHS and LE-LAN – Draft for 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8"/>
              </a:rPr>
              <a:t>The future of the electronic communications sector and its infrastructure</a:t>
            </a: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March Open Commission Meeting</a:t>
            </a:r>
            <a:r>
              <a:rPr lang="en-US" sz="1600" dirty="0" smtClean="0">
                <a:solidFill>
                  <a:schemeClr val="tx1"/>
                </a:solidFill>
              </a:rPr>
              <a:t> was held at 10:30am ET on 16 March 2023.</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4"/>
              </a:rPr>
              <a:t>April Open Commission Meeting</a:t>
            </a:r>
            <a:r>
              <a:rPr lang="en-US" sz="1600" dirty="0" smtClean="0">
                <a:solidFill>
                  <a:schemeClr val="tx1"/>
                </a:solidFill>
              </a:rPr>
              <a:t> is scheduled at 10:30am ET on 20 April 2023.</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22 March 2023, </a:t>
            </a:r>
            <a:r>
              <a:rPr lang="en-US" sz="1600" dirty="0"/>
              <a:t>Australia ACMA published an </a:t>
            </a:r>
            <a:r>
              <a:rPr lang="en-US" sz="1600" dirty="0">
                <a:hlinkClick r:id="rId3"/>
              </a:rPr>
              <a:t>information paper</a:t>
            </a:r>
            <a:r>
              <a:rPr lang="en-US" sz="1600" dirty="0"/>
              <a:t> on THz use cases and regulatory models.  It summarizes not only the regulatory development in Australia and a few selected countries (including the US, UK, Canada, New Zealand, and Ireland), but also the possible use cases.  At the end of the information paper, it also emphasizes that Australia "welcomes approaches from any interested parties in undertaking technology trials".</a:t>
            </a:r>
            <a:r>
              <a:rPr lang="en-US" sz="1600" dirty="0">
                <a:solidFill>
                  <a:schemeClr val="tx1"/>
                </a:solidFill>
              </a:rPr>
              <a:t>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14736808"/>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20000"/>
                    </a:ext>
                  </a:extLst>
                </a:gridCol>
                <a:gridCol w="81534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24 March </a:t>
                      </a:r>
                      <a:r>
                        <a:rPr lang="en-US" sz="1500" strike="sngStrike" baseline="0" dirty="0">
                          <a:solidFill>
                            <a:schemeClr val="tx1"/>
                          </a:solidFill>
                        </a:rPr>
                        <a:t>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30 March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31 March </a:t>
                      </a:r>
                      <a:r>
                        <a:rPr lang="en-US" sz="1500" strike="sngStrike" baseline="0" dirty="0"/>
                        <a:t>2023,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a:t>
            </a:r>
            <a:r>
              <a:rPr lang="en-US" altLang="en-US" sz="1800" b="1">
                <a:solidFill>
                  <a:schemeClr val="tx1"/>
                </a:solidFill>
                <a:latin typeface="+mj-lt"/>
                <a:cs typeface="Arial" panose="020B0604020202020204" pitchFamily="34" charset="0"/>
              </a:rPr>
              <a:t>of </a:t>
            </a:r>
            <a:r>
              <a:rPr lang="en-US" altLang="en-US" sz="1800" b="1" smtClean="0">
                <a:solidFill>
                  <a:schemeClr val="tx1"/>
                </a:solidFill>
                <a:latin typeface="+mj-lt"/>
                <a:cs typeface="Arial" panose="020B0604020202020204" pitchFamily="34" charset="0"/>
              </a:rPr>
              <a:t>20 </a:t>
            </a:r>
            <a:r>
              <a:rPr lang="en-US" altLang="en-US" sz="1800" b="1" dirty="0" smtClean="0">
                <a:solidFill>
                  <a:schemeClr val="tx1"/>
                </a:solidFill>
                <a:latin typeface="+mj-lt"/>
                <a:cs typeface="Arial" panose="020B0604020202020204" pitchFamily="34" charset="0"/>
              </a:rPr>
              <a:t>March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14</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dirty="0">
                <a:solidFill>
                  <a:srgbClr val="00B050"/>
                </a:solidFill>
              </a:rPr>
              <a:t>Review:  ITU-R Working Party 5A </a:t>
            </a:r>
            <a:r>
              <a:rPr lang="en-US" sz="1800" i="1" dirty="0" smtClean="0">
                <a:solidFill>
                  <a:srgbClr val="00B050"/>
                </a:solidFill>
              </a:rPr>
              <a:t>submission</a:t>
            </a:r>
            <a:endParaRPr lang="en-US" sz="1800" spc="-5" dirty="0" smtClean="0">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EU RSPG’s consultation on climate change</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71149</TotalTime>
  <Words>1744</Words>
  <Application>Microsoft Office PowerPoint</Application>
  <PresentationFormat>Widescreen</PresentationFormat>
  <Paragraphs>341</Paragraphs>
  <Slides>19</Slides>
  <Notes>16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ITU-R Working Party 5A submission</vt:lpstr>
      <vt:lpstr>EU RSPG consultation on climate change (1)</vt:lpstr>
      <vt:lpstr>Status of ongoing consultations</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23/0034r0</dc:title>
  <dc:creator/>
  <cp:keywords>23 March 2023</cp:keywords>
  <cp:lastModifiedBy>Edward Au</cp:lastModifiedBy>
  <cp:revision>5212</cp:revision>
  <cp:lastPrinted>1601-01-01T00:00:00Z</cp:lastPrinted>
  <dcterms:created xsi:type="dcterms:W3CDTF">2016-03-03T14:54:45Z</dcterms:created>
  <dcterms:modified xsi:type="dcterms:W3CDTF">2023-03-22T11:25:15Z</dcterms:modified>
  <cp:category>IEEE 802.18 RR-TAG agenda</cp:category>
</cp:coreProperties>
</file>