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329" r:id="rId5"/>
    <p:sldId id="604" r:id="rId6"/>
    <p:sldId id="624" r:id="rId7"/>
    <p:sldId id="605" r:id="rId8"/>
    <p:sldId id="843" r:id="rId9"/>
    <p:sldId id="866" r:id="rId10"/>
    <p:sldId id="845" r:id="rId11"/>
    <p:sldId id="877" r:id="rId12"/>
    <p:sldId id="903" r:id="rId13"/>
    <p:sldId id="904" r:id="rId14"/>
    <p:sldId id="882" r:id="rId15"/>
    <p:sldId id="901" r:id="rId16"/>
    <p:sldId id="898" r:id="rId17"/>
    <p:sldId id="902" r:id="rId18"/>
    <p:sldId id="905"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95405" autoAdjust="0"/>
  </p:normalViewPr>
  <p:slideViewPr>
    <p:cSldViewPr>
      <p:cViewPr varScale="1">
        <p:scale>
          <a:sx n="82" d="100"/>
          <a:sy n="82" d="100"/>
        </p:scale>
        <p:origin x="994"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1723"/>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2/21/2023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1914045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0504820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0529919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97416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February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802.18-23/0027r0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35-59-0000-status-of-ongoing-consultations-and-tag-documents-for-approval.docx" TargetMode="External"/><Relationship Id="rId7"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rabc-cccr.ca/ised-radio-standards-specification-rss-247-issue-3-february-2023-digital-transmission-systems-dtss-frequency-hopping-systems-fhss-and-licence-exempt-local-area-network-le-lan-devic/" TargetMode="External"/><Relationship Id="rId5" Type="http://schemas.openxmlformats.org/officeDocument/2006/relationships/hyperlink" Target="https://radio-spectrum-policy-group.ec.europa.eu/system/files/2023-02/RSPG23-014final-sub-group-Climate_Change_Questionnaire-2023_0.pdf" TargetMode="External"/><Relationship Id="rId4" Type="http://schemas.openxmlformats.org/officeDocument/2006/relationships/hyperlink" Target="https://www.imda.gov.sg/Regulations-and-Licences/Regulations/consultations/Consultation-Papers/2023/Public-Consultation-on-Proposed-Allocation-of-6-GHz-Ban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mda.gov.sg/Regulations-and-Licences/Regulations/consultations/Consultation-Papers/2023/Public-Consultation-on-Proposed-Allocation-of-6-GHz-Band"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28-00-0000-proposed-response-to-singapore-imda-s-consultation.docx"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news-events/events/2023/02/february-2023-open-commission-meeti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news-events/events/2023/03/march-2023-open-commission-meeting"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apt.int/2023-APG23-5"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soumu.go.jp/menu_news/s-news/01kiban10_02000041.html" TargetMode="External"/><Relationship Id="rId4" Type="http://schemas.openxmlformats.org/officeDocument/2006/relationships/hyperlink" Target="https://www.soumu.go.jp/menu_news/s-news/01kiban10_02000043.html"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eb.cvent.com/event/732be71f-e82d-472d-bf2d-059ca6106a28/regProcessStep1"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book.passkey.com/gt/218468247?gtid=348ecbb9bead68246538a44579a39b47"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book.passkey.com/event/50361706/owner/198/home"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ocuments?is_dcn=207&amp;is_year=2021"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February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23 </a:t>
            </a:r>
            <a:r>
              <a:rPr lang="en-GB" sz="2000" b="0" dirty="0"/>
              <a:t>February 2023</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12" name="Object 11"/>
          <p:cNvGraphicFramePr>
            <a:graphicFrameLocks noChangeAspect="1"/>
          </p:cNvGraphicFramePr>
          <p:nvPr>
            <p:extLst>
              <p:ext uri="{D42A27DB-BD31-4B8C-83A1-F6EECF244321}">
                <p14:modId xmlns:p14="http://schemas.microsoft.com/office/powerpoint/2010/main" val="1695817213"/>
              </p:ext>
            </p:extLst>
          </p:nvPr>
        </p:nvGraphicFramePr>
        <p:xfrm>
          <a:off x="2971801" y="4191000"/>
          <a:ext cx="8686799" cy="5181600"/>
        </p:xfrm>
        <a:graphic>
          <a:graphicData uri="http://schemas.openxmlformats.org/presentationml/2006/ole">
            <mc:AlternateContent xmlns:mc="http://schemas.openxmlformats.org/markup-compatibility/2006">
              <mc:Choice xmlns:v="urn:schemas-microsoft-com:vml" Requires="v">
                <p:oleObj spid="_x0000_s1049"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971801" y="4191000"/>
                        <a:ext cx="8686799"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the </a:t>
            </a:r>
            <a:r>
              <a:rPr lang="en-US" sz="1800" spc="-5" dirty="0" smtClean="0">
                <a:latin typeface="+mj-lt"/>
                <a:cs typeface="Arial"/>
              </a:rPr>
              <a:t>16 </a:t>
            </a:r>
            <a:r>
              <a:rPr lang="en-US" sz="1800" spc="-5" dirty="0">
                <a:latin typeface="+mj-lt"/>
                <a:cs typeface="Arial"/>
              </a:rPr>
              <a:t>February 2023 RR-TAG call as shown in the document </a:t>
            </a:r>
            <a:r>
              <a:rPr lang="en-US" sz="1800" spc="-5" dirty="0" smtClean="0">
                <a:solidFill>
                  <a:srgbClr val="FF0000"/>
                </a:solidFill>
                <a:latin typeface="+mj-lt"/>
                <a:cs typeface="Arial"/>
              </a:rPr>
              <a:t>18-23/00XXr0 [Placeholder]</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18-22/0035r59</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rgbClr val="FF0000"/>
                </a:solidFill>
                <a:cs typeface="Arial"/>
              </a:rPr>
              <a:t>3pm ET, 23 February 2023:</a:t>
            </a:r>
          </a:p>
          <a:p>
            <a:pPr marL="1030288" marR="117475" lvl="2" indent="-230188" algn="just">
              <a:spcBef>
                <a:spcPts val="600"/>
              </a:spcBef>
              <a:buFont typeface="Times New Roman" pitchFamily="16" charset="0"/>
              <a:buChar char="•"/>
              <a:tabLst>
                <a:tab pos="230188" algn="l"/>
              </a:tabLst>
            </a:pPr>
            <a:r>
              <a:rPr lang="en-US" sz="1400" spc="-5" dirty="0">
                <a:solidFill>
                  <a:srgbClr val="FF0000"/>
                </a:solidFill>
                <a:cs typeface="Arial"/>
              </a:rPr>
              <a:t>Singapore IMDA</a:t>
            </a:r>
            <a:r>
              <a:rPr lang="en-US" sz="1400" spc="-5" dirty="0">
                <a:solidFill>
                  <a:schemeClr val="tx1"/>
                </a:solidFill>
                <a:cs typeface="Arial"/>
              </a:rPr>
              <a:t>:  </a:t>
            </a:r>
            <a:r>
              <a:rPr lang="en-GB" sz="1400" dirty="0">
                <a:hlinkClick r:id="rId4"/>
              </a:rPr>
              <a:t>Public Consultation on Proposed Allocation of 6 GHz Band in Singapore</a:t>
            </a:r>
            <a:endParaRPr lang="en-GB"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a:t>
            </a:r>
            <a:r>
              <a:rPr lang="en-US" sz="1600" spc="-5" dirty="0" smtClean="0">
                <a:solidFill>
                  <a:schemeClr val="tx1"/>
                </a:solidFill>
                <a:cs typeface="Arial"/>
              </a:rPr>
              <a:t>30 March 2023</a:t>
            </a:r>
            <a:r>
              <a:rPr lang="en-US" sz="1600" spc="-5" dirty="0">
                <a:solidFill>
                  <a:schemeClr val="tx1"/>
                </a:solidFill>
                <a:cs typeface="Arial"/>
              </a:rPr>
              <a:t>:</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EU RSPG:  </a:t>
            </a:r>
            <a:r>
              <a:rPr lang="en-US" sz="1400" spc="-5" dirty="0" smtClean="0">
                <a:solidFill>
                  <a:schemeClr val="tx1"/>
                </a:solidFill>
                <a:cs typeface="Arial"/>
                <a:hlinkClick r:id="rId5"/>
              </a:rPr>
              <a:t>Questionnaire on the Role of Radio Spectrum Policy to help combat Climate Change</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a:t>
            </a:r>
            <a:r>
              <a:rPr lang="en-US" sz="1600" spc="-5" dirty="0" smtClean="0">
                <a:solidFill>
                  <a:schemeClr val="tx1"/>
                </a:solidFill>
                <a:cs typeface="Arial"/>
              </a:rPr>
              <a:t>20 April 2023</a:t>
            </a:r>
            <a:r>
              <a:rPr lang="en-US" sz="1600" spc="-5" dirty="0">
                <a:solidFill>
                  <a:schemeClr val="tx1"/>
                </a:solidFill>
                <a:cs typeface="Arial"/>
              </a:rPr>
              <a:t>:</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Canada </a:t>
            </a:r>
            <a:r>
              <a:rPr lang="en-US" sz="1400" spc="-5" dirty="0">
                <a:solidFill>
                  <a:schemeClr val="tx1"/>
                </a:solidFill>
                <a:cs typeface="Arial"/>
              </a:rPr>
              <a:t>RABC:  </a:t>
            </a:r>
            <a:r>
              <a:rPr lang="en-US" sz="1400" spc="-5" dirty="0">
                <a:solidFill>
                  <a:schemeClr val="tx1"/>
                </a:solidFill>
                <a:cs typeface="Arial"/>
                <a:hlinkClick r:id="rId6"/>
              </a:rPr>
              <a:t>RSS-247 Issue 3 – DTS FHS and LE-LAN – Draft for consultation</a:t>
            </a:r>
            <a:endParaRPr lang="en-US" sz="1400" dirty="0">
              <a:solidFill>
                <a:schemeClr val="tx1"/>
              </a:solidFill>
            </a:endParaRPr>
          </a:p>
          <a:p>
            <a:pPr marL="1487488" marR="117475" lvl="3"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Singapore IMDA’s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GB" sz="1800" dirty="0" smtClean="0"/>
              <a:t>Consultation “Proposed Allocation of 6 GHz band in Singapore”</a:t>
            </a:r>
            <a:endParaRPr lang="en-US" sz="1800" spc="-5" dirty="0">
              <a:latin typeface="+mj-lt"/>
              <a:cs typeface="Arial"/>
            </a:endParaRPr>
          </a:p>
          <a:p>
            <a:pPr marL="630238" marR="117475" lvl="1" indent="-230188" algn="just">
              <a:buChar char="•"/>
              <a:tabLst>
                <a:tab pos="230188" algn="l"/>
              </a:tabLst>
            </a:pPr>
            <a:r>
              <a:rPr lang="en-US" sz="1600" spc="-5" dirty="0" smtClean="0">
                <a:latin typeface="+mj-lt"/>
                <a:cs typeface="Arial"/>
              </a:rPr>
              <a:t>Publication date:  14 February 2023</a:t>
            </a:r>
          </a:p>
          <a:p>
            <a:pPr marL="630238" marR="117475" lvl="1" indent="-230188" algn="just">
              <a:buChar char="•"/>
              <a:tabLst>
                <a:tab pos="230188" algn="l"/>
              </a:tabLst>
            </a:pPr>
            <a:r>
              <a:rPr lang="en-US" sz="1600" spc="-5" dirty="0" smtClean="0">
                <a:latin typeface="+mj-lt"/>
                <a:cs typeface="Arial"/>
              </a:rPr>
              <a:t>Closing date for response:  14 March 2023 </a:t>
            </a:r>
          </a:p>
          <a:p>
            <a:pPr marL="1030288" marR="117475" lvl="2" indent="-230188" algn="just">
              <a:buChar char="•"/>
              <a:tabLst>
                <a:tab pos="230188" algn="l"/>
              </a:tabLst>
            </a:pPr>
            <a:r>
              <a:rPr lang="en-US" sz="1400" spc="-5" dirty="0" smtClean="0">
                <a:solidFill>
                  <a:srgbClr val="FF0000"/>
                </a:solidFill>
                <a:latin typeface="+mj-lt"/>
                <a:cs typeface="Arial"/>
              </a:rPr>
              <a:t>Internal 802.18 deadline t</a:t>
            </a:r>
            <a:r>
              <a:rPr lang="en-US" sz="1400" spc="-5" dirty="0" smtClean="0">
                <a:solidFill>
                  <a:srgbClr val="FF0000"/>
                </a:solidFill>
                <a:cs typeface="Arial"/>
              </a:rPr>
              <a:t>o allow for 10 day EC ballot</a:t>
            </a:r>
            <a:r>
              <a:rPr lang="en-US" sz="1400" spc="-5" dirty="0" smtClean="0">
                <a:solidFill>
                  <a:srgbClr val="FF0000"/>
                </a:solidFill>
                <a:latin typeface="+mj-lt"/>
                <a:cs typeface="Arial"/>
              </a:rPr>
              <a:t>:  3pm ET, 23 February 2023 </a:t>
            </a: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www.imda.gov.sg/Regulations-and-Licences/Regulations/consultations/Consultation-Papers/2023/Public-Consultation-on-Proposed-Allocation-of-6-GHz-Band</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6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18-23/0028r0</a:t>
            </a:r>
            <a:r>
              <a:rPr lang="en-US" sz="1600" spc="-5" dirty="0" smtClean="0">
                <a:solidFill>
                  <a:srgbClr val="3333CC"/>
                </a:solidFill>
                <a:cs typeface="Arial"/>
              </a:rPr>
              <a:t> </a:t>
            </a:r>
          </a:p>
          <a:p>
            <a:endParaRPr lang="en-US" b="0" dirty="0"/>
          </a:p>
          <a:p>
            <a:r>
              <a:rPr lang="en-US" sz="2000" b="0" dirty="0"/>
              <a:t> </a:t>
            </a:r>
            <a:endParaRPr lang="en-US" sz="2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29045668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rPr>
              <a:t>18-23/0028rX [Placeholder]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Singapore IMDA’s </a:t>
            </a:r>
            <a:r>
              <a:rPr lang="en-GB" sz="1800" dirty="0" smtClean="0"/>
              <a:t>consultation on </a:t>
            </a:r>
            <a:r>
              <a:rPr lang="en-GB" sz="1800" dirty="0"/>
              <a:t>the “Proposed Allocation of 6 GHz band in Singapore” </a:t>
            </a:r>
            <a:r>
              <a:rPr lang="en-US" sz="1800" spc="-5" dirty="0" smtClean="0">
                <a:latin typeface="+mj-lt"/>
                <a:cs typeface="Arial"/>
              </a:rPr>
              <a:t>review </a:t>
            </a:r>
            <a:r>
              <a:rPr lang="en-US" sz="1800" spc="-5" dirty="0">
                <a:latin typeface="+mj-lt"/>
                <a:cs typeface="Arial"/>
              </a:rPr>
              <a:t>and approval by the IEEE </a:t>
            </a:r>
            <a:r>
              <a:rPr lang="en-US" sz="1800" spc="-5" dirty="0" smtClean="0">
                <a:latin typeface="+mj-lt"/>
                <a:cs typeface="Arial"/>
              </a:rPr>
              <a:t>802 LMSC for </a:t>
            </a:r>
            <a:r>
              <a:rPr lang="en-US" sz="1800" spc="-5" dirty="0">
                <a:latin typeface="+mj-lt"/>
                <a:cs typeface="Arial"/>
              </a:rPr>
              <a:t>submission </a:t>
            </a:r>
            <a:r>
              <a:rPr lang="en-US" sz="1800" spc="-5" dirty="0" smtClean="0">
                <a:latin typeface="+mj-lt"/>
                <a:cs typeface="Arial"/>
              </a:rPr>
              <a:t>to Singapore IMDA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   </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  </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Singapore IDMA’s consultation (2)</a:t>
            </a:r>
            <a:endParaRPr lang="en-US" sz="2800" dirty="0">
              <a:solidFill>
                <a:srgbClr val="0070C0"/>
              </a:solidFill>
            </a:endParaRPr>
          </a:p>
        </p:txBody>
      </p:sp>
      <p:sp>
        <p:nvSpPr>
          <p:cNvPr id="8"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20094580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a:t>
            </a:r>
          </a:p>
          <a:p>
            <a:pPr marL="630238" marR="117475" lvl="1" indent="-230188" algn="just">
              <a:buClrTx/>
              <a:buFont typeface="Times New Roman" pitchFamily="16" charset="0"/>
              <a:buChar char="•"/>
              <a:tabLst>
                <a:tab pos="230188" algn="l"/>
              </a:tabLst>
            </a:pPr>
            <a:r>
              <a:rPr lang="en-US" sz="1800" spc="-5" dirty="0">
                <a:cs typeface="Arial"/>
              </a:rPr>
              <a:t>ETSI BRAN</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3"/>
              </a:rPr>
              <a:t>February Open Commission Meeting</a:t>
            </a:r>
            <a:r>
              <a:rPr lang="en-US" sz="1600" dirty="0">
                <a:solidFill>
                  <a:schemeClr val="tx1"/>
                </a:solidFill>
              </a:rPr>
              <a:t> </a:t>
            </a:r>
            <a:r>
              <a:rPr lang="en-US" sz="1600" dirty="0" smtClean="0">
                <a:solidFill>
                  <a:schemeClr val="tx1"/>
                </a:solidFill>
              </a:rPr>
              <a:t>was held at </a:t>
            </a:r>
            <a:r>
              <a:rPr lang="en-US" sz="1600" dirty="0">
                <a:solidFill>
                  <a:schemeClr val="tx1"/>
                </a:solidFill>
              </a:rPr>
              <a:t>10:30am ET on 16 February 2023</a:t>
            </a:r>
            <a:r>
              <a:rPr lang="en-US" sz="1600" dirty="0" smtClean="0">
                <a:solidFill>
                  <a:schemeClr val="tx1"/>
                </a:solidFill>
              </a:rPr>
              <a:t>.</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4"/>
              </a:rPr>
              <a:t>March Open Commission Meeting</a:t>
            </a:r>
            <a:r>
              <a:rPr lang="en-US" sz="1600" dirty="0" smtClean="0">
                <a:solidFill>
                  <a:schemeClr val="tx1"/>
                </a:solidFill>
              </a:rPr>
              <a:t> is scheduled at 10:30am ET on 16 March 2023.</a:t>
            </a:r>
            <a:endParaRPr lang="en-US" sz="1600" dirty="0">
              <a:solidFill>
                <a:schemeClr val="tx1"/>
              </a:solidFil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1030288" marR="117475" lvl="2" indent="-230188" algn="just">
              <a:buClrTx/>
              <a:buFont typeface="Times New Roman" pitchFamily="16" charset="0"/>
              <a:buChar char="•"/>
              <a:tabLst>
                <a:tab pos="230188" algn="l"/>
              </a:tabLst>
            </a:pPr>
            <a:r>
              <a:rPr lang="en-US" sz="1600" kern="1200" dirty="0">
                <a:solidFill>
                  <a:schemeClr val="tx1"/>
                </a:solidFill>
              </a:rPr>
              <a:t>The 5th Meeting of the APT Conference Preparatory Group for WRC-23 (</a:t>
            </a:r>
            <a:r>
              <a:rPr lang="en-US" sz="1600" kern="1200" dirty="0">
                <a:solidFill>
                  <a:schemeClr val="tx1"/>
                </a:solidFill>
                <a:hlinkClick r:id="rId3"/>
              </a:rPr>
              <a:t>APG23-5</a:t>
            </a:r>
            <a:r>
              <a:rPr lang="en-US" sz="1600" kern="1200" dirty="0">
                <a:solidFill>
                  <a:schemeClr val="tx1"/>
                </a:solidFill>
              </a:rPr>
              <a:t>)</a:t>
            </a:r>
            <a:r>
              <a:rPr lang="en-US" sz="1600" dirty="0"/>
              <a:t> will be held in Busan, Korea, from 20 February to 25 February, 2023.  </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	</a:t>
            </a:r>
          </a:p>
          <a:p>
            <a:pPr marL="1030288" marR="117475" lvl="2" indent="-230188" algn="just">
              <a:buClrTx/>
              <a:buFont typeface="Times New Roman" pitchFamily="16" charset="0"/>
              <a:buChar char="•"/>
              <a:tabLst>
                <a:tab pos="230188" algn="l"/>
              </a:tabLst>
            </a:pPr>
            <a:r>
              <a:rPr lang="en-US" sz="1600" dirty="0">
                <a:solidFill>
                  <a:schemeClr val="tx1"/>
                </a:solidFill>
              </a:rPr>
              <a:t>On 7 February 2023, Japan MIC published its </a:t>
            </a:r>
            <a:r>
              <a:rPr lang="en-US" sz="1600" dirty="0">
                <a:solidFill>
                  <a:schemeClr val="tx1"/>
                </a:solidFill>
                <a:hlinkClick r:id="rId4"/>
              </a:rPr>
              <a:t>decision</a:t>
            </a:r>
            <a:r>
              <a:rPr lang="en-US" sz="1600" dirty="0">
                <a:solidFill>
                  <a:schemeClr val="tx1"/>
                </a:solidFill>
              </a:rPr>
              <a:t> about its positions on WRC-23, following the recent </a:t>
            </a:r>
            <a:r>
              <a:rPr lang="en-US" sz="1600" dirty="0">
                <a:solidFill>
                  <a:schemeClr val="tx1"/>
                </a:solidFill>
                <a:hlinkClick r:id="rId5"/>
              </a:rPr>
              <a:t>consultation</a:t>
            </a:r>
            <a:r>
              <a:rPr lang="en-US" sz="1600" dirty="0">
                <a:solidFill>
                  <a:schemeClr val="tx1"/>
                </a:solidFill>
              </a:rPr>
              <a:t> from 15 November to 15 December 2022.</a:t>
            </a: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8 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768838541"/>
              </p:ext>
            </p:extLst>
          </p:nvPr>
        </p:nvGraphicFramePr>
        <p:xfrm>
          <a:off x="914400" y="1705690"/>
          <a:ext cx="10287000" cy="1838960"/>
        </p:xfrm>
        <a:graphic>
          <a:graphicData uri="http://schemas.openxmlformats.org/drawingml/2006/table">
            <a:tbl>
              <a:tblPr firstRow="1" bandRow="1">
                <a:tableStyleId>{21E4AEA4-8DFA-4A89-87EB-49C32662AFE0}</a:tableStyleId>
              </a:tblPr>
              <a:tblGrid>
                <a:gridCol w="2133600">
                  <a:extLst>
                    <a:ext uri="{9D8B030D-6E8A-4147-A177-3AD203B41FA5}">
                      <a16:colId xmlns:a16="http://schemas.microsoft.com/office/drawing/2014/main" xmlns="" val="20000"/>
                    </a:ext>
                  </a:extLst>
                </a:gridCol>
                <a:gridCol w="81534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r>
                        <a:rPr lang="en-US" sz="1500" strike="sngStrike" dirty="0">
                          <a:solidFill>
                            <a:schemeClr val="tx1"/>
                          </a:solidFill>
                        </a:rPr>
                        <a:t>ISUS</a:t>
                      </a:r>
                      <a:r>
                        <a:rPr lang="en-US" sz="1500" strike="sngStrike" baseline="0" dirty="0">
                          <a:solidFill>
                            <a:schemeClr val="tx1"/>
                          </a:solidFill>
                        </a:rPr>
                        <a:t> ad-hoc </a:t>
                      </a:r>
                      <a:r>
                        <a:rPr lang="en-US" sz="1500" strike="noStrike" baseline="0" dirty="0" smtClean="0">
                          <a:solidFill>
                            <a:schemeClr val="tx1"/>
                          </a:solidFill>
                        </a:rPr>
                        <a:t>[CANCELLED]</a:t>
                      </a:r>
                      <a:endParaRPr lang="en-US" sz="1500" strike="noStrike" dirty="0">
                        <a:solidFill>
                          <a:schemeClr val="tx1"/>
                        </a:solidFill>
                      </a:endParaRPr>
                    </a:p>
                  </a:txBody>
                  <a:tcPr/>
                </a:tc>
                <a:tc>
                  <a:txBody>
                    <a:bodyPr/>
                    <a:lstStyle/>
                    <a:p>
                      <a:r>
                        <a:rPr lang="en-US" sz="1500" strike="sngStrike" baseline="0" dirty="0">
                          <a:solidFill>
                            <a:schemeClr val="tx1"/>
                          </a:solidFill>
                        </a:rPr>
                        <a:t>Friday, </a:t>
                      </a:r>
                      <a:r>
                        <a:rPr lang="en-US" sz="1500" strike="sngStrike" baseline="0" dirty="0" smtClean="0">
                          <a:solidFill>
                            <a:schemeClr val="tx1"/>
                          </a:solidFill>
                        </a:rPr>
                        <a:t>24 </a:t>
                      </a:r>
                      <a:r>
                        <a:rPr lang="en-US" sz="1500" strike="sngStrike" baseline="0" dirty="0">
                          <a:solidFill>
                            <a:schemeClr val="tx1"/>
                          </a:solidFill>
                        </a:rPr>
                        <a:t>February 2023, 12:00pm ET to 1:00pm ET</a:t>
                      </a:r>
                    </a:p>
                  </a:txBody>
                  <a:tcPr/>
                </a:tc>
                <a:extLst>
                  <a:ext uri="{0D108BD9-81ED-4DB2-BD59-A6C34878D82A}">
                    <a16:rowId xmlns:a16="http://schemas.microsoft.com/office/drawing/2014/main" xmlns=""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a:t>
                      </a:r>
                      <a:r>
                        <a:rPr lang="en-US" sz="1500" baseline="0" dirty="0" smtClean="0"/>
                        <a:t>2 March 2023</a:t>
                      </a:r>
                      <a:r>
                        <a:rPr lang="en-US" sz="1500" baseline="0" dirty="0"/>
                        <a:t>, 3:00pm ET to 3:55pm ET</a:t>
                      </a:r>
                      <a:endParaRPr lang="en-US" sz="1500" dirty="0"/>
                    </a:p>
                  </a:txBody>
                  <a:tcPr/>
                </a:tc>
                <a:extLst>
                  <a:ext uri="{0D108BD9-81ED-4DB2-BD59-A6C34878D82A}">
                    <a16:rowId xmlns:a16="http://schemas.microsoft.com/office/drawing/2014/main" xmlns="" val="10002"/>
                  </a:ext>
                </a:extLst>
              </a:tr>
              <a:tr h="370840">
                <a:tc>
                  <a:txBody>
                    <a:bodyPr/>
                    <a:lstStyle/>
                    <a:p>
                      <a:r>
                        <a:rPr lang="en-US" sz="1500" strike="sngStrike" dirty="0"/>
                        <a:t>ISUS</a:t>
                      </a:r>
                      <a:r>
                        <a:rPr lang="en-US" sz="1500" strike="sngStrike" baseline="0" dirty="0"/>
                        <a:t> ad-hoc </a:t>
                      </a:r>
                      <a:endParaRPr lang="en-US" sz="1500" strike="sngStrike" baseline="0" dirty="0" smtClean="0"/>
                    </a:p>
                    <a:p>
                      <a:r>
                        <a:rPr lang="en-US" sz="1500" strike="noStrike" baseline="0" dirty="0" smtClean="0">
                          <a:solidFill>
                            <a:schemeClr val="tx1"/>
                          </a:solidFill>
                        </a:rPr>
                        <a:t>[CANCELLED]</a:t>
                      </a:r>
                      <a:endParaRPr lang="en-US" sz="1500" strike="noStrike" dirty="0">
                        <a:solidFill>
                          <a:schemeClr val="tx1"/>
                        </a:solidFill>
                      </a:endParaRPr>
                    </a:p>
                  </a:txBody>
                  <a:tcPr/>
                </a:tc>
                <a:tc>
                  <a:txBody>
                    <a:bodyPr/>
                    <a:lstStyle/>
                    <a:p>
                      <a:r>
                        <a:rPr lang="en-US" sz="1500" strike="sngStrike" baseline="0" dirty="0"/>
                        <a:t>Friday, </a:t>
                      </a:r>
                      <a:r>
                        <a:rPr lang="en-US" sz="1500" strike="sngStrike" baseline="0" dirty="0" smtClean="0"/>
                        <a:t>3 March </a:t>
                      </a:r>
                      <a:r>
                        <a:rPr lang="en-US" sz="1500" strike="sngStrike" baseline="0" dirty="0"/>
                        <a:t>2023, 12:00pm ET to 1:00pm ET</a:t>
                      </a:r>
                    </a:p>
                  </a:txBody>
                  <a:tcPr/>
                </a:tc>
                <a:extLst>
                  <a:ext uri="{0D108BD9-81ED-4DB2-BD59-A6C34878D82A}">
                    <a16:rowId xmlns:a16="http://schemas.microsoft.com/office/drawing/2014/main" xmlns=""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March plenary</a:t>
            </a: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hlinkClick r:id="rId3"/>
              </a:rPr>
              <a:t>Meeting reservation</a:t>
            </a:r>
            <a:r>
              <a:rPr lang="en-US" sz="1800" spc="-5" dirty="0">
                <a:cs typeface="Arial"/>
              </a:rPr>
              <a:t> begins on 16 December 2022</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Registration until 27 January 2023</a:t>
            </a: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US$ 600.00</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3 March 2023</a:t>
            </a: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US$ 800.00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3 March 2023</a:t>
            </a: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US$ 1000.00</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27 January 2023, cancellations will not incur a cancellation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After 27 January 2023 until 3 March 2023,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3 March 2023,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dirty="0"/>
              <a:t>Hilton Atlanta, Atlanta, GA, United States) </a:t>
            </a:r>
            <a:r>
              <a:rPr lang="en-US" sz="1800" spc="-5" dirty="0">
                <a:cs typeface="Arial"/>
              </a:rPr>
              <a:t>begins on 28 November 2022</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rate: $US199.00 per night until the room block is sold out or 5pm ET, Friday, 17 February, 2023, whichever comes first.</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24879482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May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rPr>
              <a:t>An credited interim session</a:t>
            </a:r>
          </a:p>
          <a:p>
            <a:pPr marL="630238" marR="117475" lvl="1" indent="-230188" algn="just">
              <a:buFont typeface="Times New Roman" pitchFamily="16" charset="0"/>
              <a:buChar char="•"/>
              <a:tabLst>
                <a:tab pos="230188" algn="l"/>
              </a:tabLst>
            </a:pPr>
            <a:r>
              <a:rPr lang="en-US" sz="1400" smtClean="0"/>
              <a:t>Attendance </a:t>
            </a:r>
            <a:r>
              <a:rPr lang="en-US" sz="1400" dirty="0"/>
              <a:t>at the session will count towards voting right</a:t>
            </a:r>
            <a:endParaRPr lang="en-US" sz="14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18 February 2023</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Early Registration until </a:t>
            </a:r>
            <a:r>
              <a:rPr lang="en-US" sz="1400" dirty="0" smtClean="0">
                <a:solidFill>
                  <a:schemeClr val="tx1"/>
                </a:solidFill>
                <a:latin typeface="Times New Roman" panose="02020603050405020304" pitchFamily="18" charset="0"/>
                <a:ea typeface="Times New Roman" panose="02020603050405020304" pitchFamily="18" charset="0"/>
              </a:rPr>
              <a:t>31 March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US$ 600.00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US$ 800.00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US$ 1000.00</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31 March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31 March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a:t>Hilton Orlando Lake Buena Vista</a:t>
            </a:r>
            <a:r>
              <a:rPr lang="en-US" sz="1800" dirty="0" smtClean="0"/>
              <a:t>, Orlando, FL, </a:t>
            </a:r>
            <a:r>
              <a:rPr lang="en-US" sz="1800" dirty="0"/>
              <a:t>United States) </a:t>
            </a:r>
            <a:r>
              <a:rPr lang="en-US" sz="1800" spc="-5" dirty="0">
                <a:cs typeface="Arial"/>
              </a:rPr>
              <a:t>begins on </a:t>
            </a:r>
            <a:r>
              <a:rPr lang="en-US" sz="1800" spc="-5" dirty="0" smtClean="0">
                <a:cs typeface="Arial"/>
              </a:rPr>
              <a:t>18 February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rate: $US199.00 per night until the room block is sold out or 5pm ET, Friday, 17 February, 2023, whichever comes first.</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35212574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16 February </a:t>
            </a:r>
            <a:r>
              <a:rPr lang="en-US" altLang="en-US" sz="1800" b="1" dirty="0">
                <a:solidFill>
                  <a:schemeClr val="tx1"/>
                </a:solidFill>
                <a:latin typeface="+mj-lt"/>
                <a:cs typeface="Arial" panose="020B0604020202020204" pitchFamily="34" charset="0"/>
              </a:rPr>
              <a:t>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49 (8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4</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12</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 </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plenary from 12 March 2023 to 17 March 2023</a:t>
            </a: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IEEE-SA Standards Board Ops 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consultations</a:t>
            </a: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and Motion:  </a:t>
            </a:r>
            <a:r>
              <a:rPr lang="en-US" sz="1800" i="1" spc="-5" dirty="0" smtClean="0">
                <a:solidFill>
                  <a:srgbClr val="00B050"/>
                </a:solidFill>
                <a:cs typeface="Arial"/>
              </a:rPr>
              <a:t>Singapore IMDA’s consultation</a:t>
            </a:r>
            <a:endParaRPr lang="en-US" sz="1800" i="1" spc="-5" dirty="0">
              <a:solidFill>
                <a:srgbClr val="00B050"/>
              </a:solidFill>
              <a:cs typeface="Arial"/>
            </a:endParaRP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in the next 8 days</a:t>
            </a:r>
          </a:p>
          <a:p>
            <a:pPr marL="230188" marR="117475" indent="-230188" algn="just">
              <a:buFont typeface="Times New Roman" pitchFamily="16" charset="0"/>
              <a:buChar char="•"/>
              <a:tabLst>
                <a:tab pos="230188" algn="l"/>
              </a:tabLst>
            </a:pPr>
            <a:r>
              <a:rPr lang="en-US" sz="1800" spc="-5" dirty="0">
                <a:cs typeface="Arial"/>
              </a:rPr>
              <a:t>Reminder:  Meeting and hotel reservation for the 2023 March </a:t>
            </a:r>
            <a:r>
              <a:rPr lang="en-US" sz="1800" spc="-5" dirty="0" smtClean="0">
                <a:cs typeface="Arial"/>
              </a:rPr>
              <a:t>plenary and 2023 </a:t>
            </a:r>
            <a:r>
              <a:rPr lang="en-US" sz="1800" spc="-5" smtClean="0">
                <a:cs typeface="Arial"/>
              </a:rPr>
              <a:t>May interim</a:t>
            </a:r>
            <a:endParaRPr lang="en-US" sz="1800" spc="-5" dirty="0">
              <a:cs typeface="Arial"/>
            </a:endParaRP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71006</TotalTime>
  <Words>1864</Words>
  <Application>Microsoft Office PowerPoint</Application>
  <PresentationFormat>Widescreen</PresentationFormat>
  <Paragraphs>363</Paragraphs>
  <Slides>20</Slides>
  <Notes>17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9" baseType="lpstr">
      <vt:lpstr>Arial Unicode MS</vt:lpstr>
      <vt:lpstr>Monotype Sorts</vt:lpstr>
      <vt:lpstr>MS Gothic</vt:lpstr>
      <vt:lpstr>MS PGothic</vt:lpstr>
      <vt:lpstr>Arial</vt:lpstr>
      <vt:lpstr>Calibri</vt:lpstr>
      <vt:lpstr>Times New Roman</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Singapore IMDA’s consultation (1)</vt:lpstr>
      <vt:lpstr>Singapore IDMA’s consultation (2)</vt:lpstr>
      <vt:lpstr>General discussion items (1)</vt:lpstr>
      <vt:lpstr>General discussion items (2)</vt:lpstr>
      <vt:lpstr>Meeting schedule in the next 8 days</vt:lpstr>
      <vt:lpstr>Meeting and hotel reservation for the 2023 March plenary</vt:lpstr>
      <vt:lpstr>Meeting and hotel reservation for the 2023 May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23/0027r0</dc:title>
  <dc:creator/>
  <cp:keywords>23 February 2023</cp:keywords>
  <cp:lastModifiedBy>Edward Au</cp:lastModifiedBy>
  <cp:revision>5185</cp:revision>
  <cp:lastPrinted>1601-01-01T00:00:00Z</cp:lastPrinted>
  <dcterms:created xsi:type="dcterms:W3CDTF">2016-03-03T14:54:45Z</dcterms:created>
  <dcterms:modified xsi:type="dcterms:W3CDTF">2023-02-21T17:20:45Z</dcterms:modified>
  <cp:category>IEEE 802.18 RR-TAG agenda</cp:category>
</cp:coreProperties>
</file>