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2"/>
  </p:notesMasterIdLst>
  <p:handoutMasterIdLst>
    <p:handoutMasterId r:id="rId23"/>
  </p:handoutMasterIdLst>
  <p:sldIdLst>
    <p:sldId id="256" r:id="rId2"/>
    <p:sldId id="876" r:id="rId3"/>
    <p:sldId id="857" r:id="rId4"/>
    <p:sldId id="329" r:id="rId5"/>
    <p:sldId id="604" r:id="rId6"/>
    <p:sldId id="624" r:id="rId7"/>
    <p:sldId id="605" r:id="rId8"/>
    <p:sldId id="843" r:id="rId9"/>
    <p:sldId id="866" r:id="rId10"/>
    <p:sldId id="845" r:id="rId11"/>
    <p:sldId id="877" r:id="rId12"/>
    <p:sldId id="903" r:id="rId13"/>
    <p:sldId id="905" r:id="rId14"/>
    <p:sldId id="904" r:id="rId15"/>
    <p:sldId id="882" r:id="rId16"/>
    <p:sldId id="901" r:id="rId17"/>
    <p:sldId id="898" r:id="rId18"/>
    <p:sldId id="902" r:id="rId19"/>
    <p:sldId id="856" r:id="rId20"/>
    <p:sldId id="864"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419" autoAdjust="0"/>
    <p:restoredTop sz="95405" autoAdjust="0"/>
  </p:normalViewPr>
  <p:slideViewPr>
    <p:cSldViewPr>
      <p:cViewPr varScale="1">
        <p:scale>
          <a:sx n="108" d="100"/>
          <a:sy n="108" d="100"/>
        </p:scale>
        <p:origin x="1134" y="39"/>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2/16/2023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4628288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2087934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8944978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41161728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30504820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40199936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3178227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February 2023</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a:t>February 2023</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February 2023</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802.18-23/0025r5</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23/18-23-0026-01-0000-teleconference-minutes-9-february-2023.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cn/22/18-22-0035-57-0000-status-of-ongoing-consultations-and-tag-documents-for-approval.doc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www.imda.gov.sg/Regulations-and-Licences/Regulations/consultations/Consultation-Papers/2023/Public-Consultation-on-Proposed-Allocation-of-6-GHz-Band"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globalpolicy.ieee.org/wp-content/uploads/2018/09/IEEE18014.pdf"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www.ieee.org/content/dam/ieee-org/ieee/web/org/about/whatis/global_public_policy_opsman.pdf"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hyperlink" Target="https://mentor.ieee.org/802.18/dcn/23/18-23-0017-01-ISUS-27-january-2023-isus-ad-hoc-agenda.ppt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fcc.gov/news-events/events/2023/02/february-2023-open-commission-meeting"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hyperlink" Target="https://www.apt.int/2023-APG23-5"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www.soumu.go.jp/menu_news/s-news/01kiban10_02000041.html" TargetMode="External"/><Relationship Id="rId4" Type="http://schemas.openxmlformats.org/officeDocument/2006/relationships/hyperlink" Target="https://www.soumu.go.jp/menu_news/s-news/01kiban10_02000043.html"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hyperlink" Target="https://calendar.google.com/calendar/u/0/embed?src=c2gedttabtbj4bps23j4847004@group.calendar.google.com&amp;ctz=America/New_York" TargetMode="External"/><Relationship Id="rId4" Type="http://schemas.openxmlformats.org/officeDocument/2006/relationships/hyperlink" Target="https://mentor.ieee.org/802.18/documents?is_dcn=38&amp;is_group=0000&amp;is_year=2016"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eb.cvent.com/event/732be71f-e82d-472d-bf2d-059ca6106a28/regProcessStep1"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book.passkey.com/gt/218468247?gtid=348ecbb9bead68246538a44579a39b47"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_Voters.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s://mentor.ieee.org/802-ec/documents?is_dcn=207&amp;is_year=2021"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standards.ieee.org/wp-content/uploads/2022/02/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a:t>February 2023</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16 February 2023</a:t>
            </a:r>
          </a:p>
        </p:txBody>
      </p:sp>
      <p:pic>
        <p:nvPicPr>
          <p:cNvPr id="10" name="Picture 9"/>
          <p:cNvPicPr>
            <a:picLocks noChangeAspect="1"/>
          </p:cNvPicPr>
          <p:nvPr/>
        </p:nvPicPr>
        <p:blipFill>
          <a:blip r:embed="rId3"/>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12" name="Object 11"/>
          <p:cNvGraphicFramePr>
            <a:graphicFrameLocks noChangeAspect="1"/>
          </p:cNvGraphicFramePr>
          <p:nvPr>
            <p:extLst>
              <p:ext uri="{D42A27DB-BD31-4B8C-83A1-F6EECF244321}">
                <p14:modId xmlns:p14="http://schemas.microsoft.com/office/powerpoint/2010/main" val="1695817213"/>
              </p:ext>
            </p:extLst>
          </p:nvPr>
        </p:nvGraphicFramePr>
        <p:xfrm>
          <a:off x="2971801" y="4191000"/>
          <a:ext cx="8686799" cy="5181600"/>
        </p:xfrm>
        <a:graphic>
          <a:graphicData uri="http://schemas.openxmlformats.org/presentationml/2006/ole">
            <mc:AlternateContent xmlns:mc="http://schemas.openxmlformats.org/markup-compatibility/2006">
              <mc:Choice xmlns:v="urn:schemas-microsoft-com:vml" Requires="v">
                <p:oleObj name="Document" r:id="rId4" imgW="8284803" imgH="4499241" progId="Word.Document.8">
                  <p:embed/>
                </p:oleObj>
              </mc:Choice>
              <mc:Fallback>
                <p:oleObj name="Document" r:id="rId4" imgW="8284803" imgH="4499241" progId="Word.Document.8">
                  <p:embed/>
                  <p:pic>
                    <p:nvPicPr>
                      <p:cNvPr id="0" name=""/>
                      <p:cNvPicPr>
                        <a:picLocks noChangeAspect="1" noChangeArrowheads="1"/>
                      </p:cNvPicPr>
                      <p:nvPr/>
                    </p:nvPicPr>
                    <p:blipFill>
                      <a:blip r:embed="rId5"/>
                      <a:srcRect/>
                      <a:stretch>
                        <a:fillRect/>
                      </a:stretch>
                    </p:blipFill>
                    <p:spPr bwMode="auto">
                      <a:xfrm>
                        <a:off x="2971801" y="4191000"/>
                        <a:ext cx="8686799" cy="51816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(Internal):  To approve the agenda as presented on the previous slide.</a:t>
            </a:r>
          </a:p>
          <a:p>
            <a:pPr marL="630238" marR="117475" lvl="1" indent="-230188" algn="just">
              <a:buChar char="•"/>
              <a:tabLst>
                <a:tab pos="230188" algn="l"/>
              </a:tabLst>
            </a:pPr>
            <a:r>
              <a:rPr lang="en-US" sz="1600" spc="-5" dirty="0">
                <a:latin typeface="+mj-lt"/>
                <a:cs typeface="Arial"/>
              </a:rPr>
              <a:t>Moved: Stuart	 Kerry</a:t>
            </a:r>
          </a:p>
          <a:p>
            <a:pPr marL="630238" marR="117475" lvl="1" indent="-230188" algn="just">
              <a:buChar char="•"/>
              <a:tabLst>
                <a:tab pos="230188" algn="l"/>
              </a:tabLst>
            </a:pPr>
            <a:r>
              <a:rPr lang="en-US" sz="1600" spc="-5" dirty="0">
                <a:latin typeface="+mj-lt"/>
                <a:cs typeface="Arial"/>
              </a:rPr>
              <a:t>Seconded: Hassan </a:t>
            </a:r>
            <a:r>
              <a:rPr lang="en-US" sz="1600" spc="-5" dirty="0" err="1">
                <a:latin typeface="+mj-lt"/>
                <a:cs typeface="Arial"/>
              </a:rPr>
              <a:t>Yaghoobhi</a:t>
            </a:r>
            <a:r>
              <a:rPr lang="en-US" sz="1600" spc="-5" dirty="0">
                <a:latin typeface="+mj-lt"/>
                <a:cs typeface="Arial"/>
              </a:rPr>
              <a:t> </a:t>
            </a:r>
          </a:p>
          <a:p>
            <a:pPr marL="630238" marR="117475" lvl="1" indent="-230188" algn="just">
              <a:buChar char="•"/>
              <a:tabLst>
                <a:tab pos="230188" algn="l"/>
              </a:tabLst>
            </a:pPr>
            <a:r>
              <a:rPr lang="en-US" sz="1600" spc="-5" dirty="0">
                <a:latin typeface="+mj-lt"/>
                <a:cs typeface="Arial"/>
              </a:rPr>
              <a:t>Discussion: No discussion</a:t>
            </a:r>
          </a:p>
          <a:p>
            <a:pPr marL="630238" marR="117475" lvl="1" indent="-230188" algn="just">
              <a:buChar char="•"/>
              <a:tabLst>
                <a:tab pos="230188" algn="l"/>
              </a:tabLst>
            </a:pPr>
            <a:r>
              <a:rPr lang="en-US" sz="1600" spc="-5" dirty="0">
                <a:latin typeface="+mj-lt"/>
                <a:cs typeface="Arial"/>
              </a:rPr>
              <a:t>Vote: Approved by unanimous consent</a:t>
            </a:r>
          </a:p>
          <a:p>
            <a:pPr marL="400050" marR="117475" lvl="1" indent="0" algn="just">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#2 (Internal):  To approve the weekly meeting minutes of the 9 February 2023 RR-TAG call as shown in the document </a:t>
            </a:r>
            <a:r>
              <a:rPr lang="en-US" sz="1800" spc="-5" dirty="0">
                <a:solidFill>
                  <a:srgbClr val="FF0000"/>
                </a:solidFill>
                <a:latin typeface="+mj-lt"/>
                <a:cs typeface="Arial"/>
                <a:hlinkClick r:id="rId3"/>
              </a:rPr>
              <a:t>18-23/0026r1</a:t>
            </a:r>
            <a:r>
              <a:rPr lang="en-US" sz="1800" spc="-5" dirty="0">
                <a:latin typeface="+mj-lt"/>
                <a:cs typeface="Arial"/>
              </a:rPr>
              <a:t>, with editorial privilege for the 802.18 Chair. </a:t>
            </a:r>
          </a:p>
          <a:p>
            <a:pPr marL="630238" marR="117475" lvl="1" indent="-230188" algn="just">
              <a:buChar char="•"/>
              <a:tabLst>
                <a:tab pos="230188" algn="l"/>
              </a:tabLst>
            </a:pPr>
            <a:r>
              <a:rPr lang="en-US" sz="1600" spc="-5" dirty="0">
                <a:latin typeface="+mj-lt"/>
                <a:cs typeface="Arial"/>
              </a:rPr>
              <a:t>Moved: Amelia Andersdotter</a:t>
            </a:r>
          </a:p>
          <a:p>
            <a:pPr marL="630238" marR="117475" lvl="1" indent="-230188" algn="just">
              <a:buChar char="•"/>
              <a:tabLst>
                <a:tab pos="230188" algn="l"/>
              </a:tabLst>
            </a:pPr>
            <a:r>
              <a:rPr lang="en-US" sz="1600" spc="-5" dirty="0">
                <a:latin typeface="+mj-lt"/>
                <a:cs typeface="Arial"/>
              </a:rPr>
              <a:t>Seconded: Stuart Kerry</a:t>
            </a:r>
          </a:p>
          <a:p>
            <a:pPr marL="630238" marR="117475" lvl="1" indent="-230188" algn="just">
              <a:buChar char="•"/>
              <a:tabLst>
                <a:tab pos="230188" algn="l"/>
              </a:tabLst>
            </a:pPr>
            <a:r>
              <a:rPr lang="en-US" sz="1600" spc="-5" dirty="0">
                <a:latin typeface="+mj-lt"/>
                <a:cs typeface="Arial"/>
              </a:rPr>
              <a:t>Discussion: No discussion</a:t>
            </a:r>
          </a:p>
          <a:p>
            <a:pPr marL="630238" marR="117475" lvl="1" indent="-230188" algn="just">
              <a:buFont typeface="Times New Roman" pitchFamily="16" charset="0"/>
              <a:buChar char="•"/>
              <a:tabLst>
                <a:tab pos="230188" algn="l"/>
              </a:tabLst>
            </a:pPr>
            <a:r>
              <a:rPr lang="en-US" sz="1600" spc="-5" dirty="0">
                <a:latin typeface="+mj-lt"/>
                <a:cs typeface="Arial"/>
              </a:rPr>
              <a:t>Vote: Approved by unanimous consent</a:t>
            </a: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a:solidFill>
                  <a:srgbClr val="FF0000"/>
                </a:solidFill>
                <a:latin typeface="+mj-lt"/>
                <a:cs typeface="Arial"/>
                <a:hlinkClick r:id="rId3"/>
              </a:rPr>
              <a:t>18-22/0035r57</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a:latin typeface="+mj-lt"/>
                <a:cs typeface="Arial"/>
              </a:rPr>
              <a:t>Pending </a:t>
            </a:r>
            <a:r>
              <a:rPr lang="en-US" sz="1800" spc="-5" dirty="0">
                <a:cs typeface="Arial"/>
              </a:rPr>
              <a:t>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23 February 2023:</a:t>
            </a:r>
          </a:p>
          <a:p>
            <a:pPr marL="1030288" marR="117475" lvl="2" indent="-230188" algn="just">
              <a:spcBef>
                <a:spcPts val="600"/>
              </a:spcBef>
              <a:buFont typeface="Times New Roman" pitchFamily="16" charset="0"/>
              <a:buChar char="•"/>
              <a:tabLst>
                <a:tab pos="230188" algn="l"/>
              </a:tabLst>
            </a:pPr>
            <a:r>
              <a:rPr lang="en-US" sz="1400" spc="-5" dirty="0">
                <a:solidFill>
                  <a:srgbClr val="FF0000"/>
                </a:solidFill>
                <a:cs typeface="Arial"/>
              </a:rPr>
              <a:t>Singapore IMDA</a:t>
            </a:r>
            <a:r>
              <a:rPr lang="en-US" sz="1400" spc="-5" dirty="0">
                <a:solidFill>
                  <a:schemeClr val="tx1"/>
                </a:solidFill>
                <a:cs typeface="Arial"/>
              </a:rPr>
              <a:t>:  </a:t>
            </a:r>
            <a:r>
              <a:rPr lang="en-GB" sz="1400" dirty="0">
                <a:hlinkClick r:id="rId4"/>
              </a:rPr>
              <a:t>Public Consultation on Proposed Allocation of 6 GHz Band in Singapore</a:t>
            </a:r>
            <a:endParaRPr lang="en-GB" sz="1400" dirty="0"/>
          </a:p>
          <a:p>
            <a:pPr marL="1030288" marR="117475" lvl="2" indent="-230188" algn="just">
              <a:spcBef>
                <a:spcPts val="600"/>
              </a:spcBef>
              <a:buFont typeface="Times New Roman" pitchFamily="16" charset="0"/>
              <a:buChar char="•"/>
              <a:tabLst>
                <a:tab pos="230188" algn="l"/>
              </a:tabLst>
            </a:pPr>
            <a:endParaRPr lang="en-US" sz="1400" dirty="0"/>
          </a:p>
          <a:p>
            <a:pPr marL="1487488" marR="117475" lvl="3"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spTree>
    <p:extLst>
      <p:ext uri="{BB962C8B-B14F-4D97-AF65-F5344CB8AC3E}">
        <p14:creationId xmlns:p14="http://schemas.microsoft.com/office/powerpoint/2010/main" val="9072205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SA Position Statement on IEEE 802 wireless (1)</a:t>
            </a:r>
          </a:p>
        </p:txBody>
      </p:sp>
      <p:sp>
        <p:nvSpPr>
          <p:cNvPr id="10" name="Content Placeholder 2"/>
          <p:cNvSpPr>
            <a:spLocks noGrp="1"/>
          </p:cNvSpPr>
          <p:nvPr>
            <p:ph idx="1"/>
          </p:nvPr>
        </p:nvSpPr>
        <p:spPr>
          <a:xfrm>
            <a:off x="914400" y="1524000"/>
            <a:ext cx="10475384" cy="41148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Background</a:t>
            </a:r>
          </a:p>
          <a:p>
            <a:pPr marL="630238" marR="117475" lvl="1" indent="-230188" algn="just">
              <a:buClrTx/>
              <a:buFont typeface="Times New Roman" pitchFamily="16" charset="0"/>
              <a:buChar char="•"/>
              <a:tabLst>
                <a:tab pos="230188" algn="l"/>
              </a:tabLst>
            </a:pPr>
            <a:r>
              <a:rPr lang="en-US" sz="1600" dirty="0">
                <a:latin typeface="+mj-lt"/>
              </a:rPr>
              <a:t>On 5 September 2018, IEEE SA developed (and was approved by the Board of Governor (</a:t>
            </a:r>
            <a:r>
              <a:rPr lang="en-US" sz="1600" dirty="0" err="1">
                <a:latin typeface="+mj-lt"/>
              </a:rPr>
              <a:t>BoG</a:t>
            </a:r>
            <a:r>
              <a:rPr lang="en-US" sz="1600" dirty="0">
                <a:latin typeface="+mj-lt"/>
              </a:rPr>
              <a:t>)) an IEEE SA (OU) Policy Position statement on </a:t>
            </a:r>
            <a:r>
              <a:rPr lang="en-US" sz="1600" dirty="0">
                <a:latin typeface="+mj-lt"/>
                <a:hlinkClick r:id="rId3"/>
              </a:rPr>
              <a:t>Intelligent Spectrum Allocation and Management</a:t>
            </a:r>
            <a:r>
              <a:rPr lang="en-US" sz="1600" dirty="0">
                <a:latin typeface="+mj-lt"/>
              </a:rPr>
              <a:t>.</a:t>
            </a:r>
          </a:p>
          <a:p>
            <a:pPr marL="630238" marR="117475" lvl="1" indent="-230188" algn="just">
              <a:buClrTx/>
              <a:buFont typeface="Times New Roman" pitchFamily="16" charset="0"/>
              <a:buChar char="•"/>
              <a:tabLst>
                <a:tab pos="230188" algn="l"/>
              </a:tabLst>
            </a:pPr>
            <a:r>
              <a:rPr lang="en-US" sz="1600" dirty="0">
                <a:latin typeface="+mj-lt"/>
              </a:rPr>
              <a:t>Per the </a:t>
            </a:r>
            <a:r>
              <a:rPr lang="en-US" sz="1600" dirty="0">
                <a:latin typeface="+mj-lt"/>
                <a:hlinkClick r:id="rId4"/>
              </a:rPr>
              <a:t>IEEE Global Public Policy Committee (GPPC) procedures/process</a:t>
            </a:r>
            <a:r>
              <a:rPr lang="en-US" sz="1600" dirty="0">
                <a:latin typeface="+mj-lt"/>
              </a:rPr>
              <a:t>, after three years public policy statements need to be reviewed for renewal, update or archival. IEEE SA is at this point with the Intelligent Spectrum Allocation and Management statement.</a:t>
            </a:r>
          </a:p>
          <a:p>
            <a:pPr marL="230188" marR="117475" indent="-230188" algn="just">
              <a:buFont typeface="Times New Roman" pitchFamily="16" charset="0"/>
              <a:buChar char="•"/>
              <a:tabLst>
                <a:tab pos="230188" algn="l"/>
              </a:tabLst>
            </a:pPr>
            <a:r>
              <a:rPr lang="en-US" sz="1800" spc="-5" dirty="0">
                <a:cs typeface="Arial"/>
              </a:rPr>
              <a:t>Communications from IEEE 802 EC to IEEE 802.18 on 14 November 2022:</a:t>
            </a:r>
          </a:p>
          <a:p>
            <a:pPr marL="630238" lvl="1" indent="-230188" algn="just">
              <a:buFont typeface="Arial" panose="020B0604020202020204" pitchFamily="34" charset="0"/>
              <a:buChar char="•"/>
            </a:pPr>
            <a:r>
              <a:rPr lang="en-US" altLang="en-US" sz="1600" dirty="0">
                <a:cs typeface="Arial" panose="020B0604020202020204" pitchFamily="34" charset="0"/>
              </a:rPr>
              <a:t>Regarding the IEEE SA Policy Position statement on Intelligent Spectrum Allocation and Management.(approved on 5 September 2018), IEEE 802 EC understands that the recent development on “intelligent spectrum allocation and management” is taking place outside of the IEEE 802 and therefore, IEEE 802 EC understands IEEE 802.18’s recommendation not to prepare a revised position statement.</a:t>
            </a:r>
          </a:p>
          <a:p>
            <a:pPr marL="630238" lvl="1" indent="-230188" algn="just">
              <a:buFont typeface="Arial" panose="020B0604020202020204" pitchFamily="34" charset="0"/>
              <a:buChar char="•"/>
            </a:pPr>
            <a:r>
              <a:rPr lang="en-US" altLang="en-US" sz="1600" dirty="0">
                <a:cs typeface="Arial" panose="020B0604020202020204" pitchFamily="34" charset="0"/>
              </a:rPr>
              <a:t>Nevertheless, IEEE 802 EC believes that it is of strategically importance to have an Policy Statement about IEEE 802 wireless technologies, and therefore IEEE 802 EC tasks IEEE 802.18 to prepare a new IEEE SA Policy Position statement that covers the recent development of wireless technologies being standardized in IEEE 802.</a:t>
            </a: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spTree>
    <p:extLst>
      <p:ext uri="{BB962C8B-B14F-4D97-AF65-F5344CB8AC3E}">
        <p14:creationId xmlns:p14="http://schemas.microsoft.com/office/powerpoint/2010/main" val="18619886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SA Position Statement on IEEE 802 wireless (2)</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1690494248"/>
              </p:ext>
            </p:extLst>
          </p:nvPr>
        </p:nvGraphicFramePr>
        <p:xfrm>
          <a:off x="838200" y="1420277"/>
          <a:ext cx="10665729" cy="5029200"/>
        </p:xfrm>
        <a:graphic>
          <a:graphicData uri="http://schemas.openxmlformats.org/drawingml/2006/table">
            <a:tbl>
              <a:tblPr firstRow="1" bandRow="1">
                <a:tableStyleId>{93296810-A885-4BE3-A3E7-6D5BEEA58F35}</a:tableStyleId>
              </a:tblPr>
              <a:tblGrid>
                <a:gridCol w="6119880">
                  <a:extLst>
                    <a:ext uri="{9D8B030D-6E8A-4147-A177-3AD203B41FA5}">
                      <a16:colId xmlns:a16="http://schemas.microsoft.com/office/drawing/2014/main" val="20000"/>
                    </a:ext>
                  </a:extLst>
                </a:gridCol>
                <a:gridCol w="4545849">
                  <a:extLst>
                    <a:ext uri="{9D8B030D-6E8A-4147-A177-3AD203B41FA5}">
                      <a16:colId xmlns:a16="http://schemas.microsoft.com/office/drawing/2014/main" val="20001"/>
                    </a:ext>
                  </a:extLst>
                </a:gridCol>
              </a:tblGrid>
              <a:tr h="370840">
                <a:tc>
                  <a:txBody>
                    <a:bodyPr/>
                    <a:lstStyle/>
                    <a:p>
                      <a:r>
                        <a:rPr lang="en-US" sz="1300" dirty="0"/>
                        <a:t>Milestone</a:t>
                      </a:r>
                    </a:p>
                  </a:txBody>
                  <a:tcPr/>
                </a:tc>
                <a:tc>
                  <a:txBody>
                    <a:bodyPr/>
                    <a:lstStyle/>
                    <a:p>
                      <a:r>
                        <a:rPr lang="en-US" sz="1300" dirty="0"/>
                        <a:t>Expected timeline</a:t>
                      </a:r>
                    </a:p>
                  </a:txBody>
                  <a:tcPr/>
                </a:tc>
                <a:extLst>
                  <a:ext uri="{0D108BD9-81ED-4DB2-BD59-A6C34878D82A}">
                    <a16:rowId xmlns:a16="http://schemas.microsoft.com/office/drawing/2014/main" val="10000"/>
                  </a:ext>
                </a:extLst>
              </a:tr>
              <a:tr h="370840">
                <a:tc>
                  <a:txBody>
                    <a:bodyPr/>
                    <a:lstStyle/>
                    <a:p>
                      <a:r>
                        <a:rPr lang="en-US" sz="1300" dirty="0"/>
                        <a:t>IEEE 802.18 approves the position statement</a:t>
                      </a:r>
                    </a:p>
                  </a:txBody>
                  <a:tcPr/>
                </a:tc>
                <a:tc>
                  <a:txBody>
                    <a:bodyPr/>
                    <a:lstStyle/>
                    <a:p>
                      <a:r>
                        <a:rPr lang="en-US" sz="1300" dirty="0"/>
                        <a:t>Tentatively today (16 February 2023)</a:t>
                      </a:r>
                    </a:p>
                  </a:txBody>
                  <a:tcPr/>
                </a:tc>
                <a:extLst>
                  <a:ext uri="{0D108BD9-81ED-4DB2-BD59-A6C34878D82A}">
                    <a16:rowId xmlns:a16="http://schemas.microsoft.com/office/drawing/2014/main" val="10001"/>
                  </a:ext>
                </a:extLst>
              </a:tr>
              <a:tr h="370840">
                <a:tc>
                  <a:txBody>
                    <a:bodyPr/>
                    <a:lstStyle/>
                    <a:p>
                      <a:r>
                        <a:rPr lang="en-US" sz="1300" dirty="0"/>
                        <a:t>IEEE 802 LMSC reviews</a:t>
                      </a:r>
                      <a:r>
                        <a:rPr lang="en-US" sz="1300" baseline="0" dirty="0"/>
                        <a:t> the position statement</a:t>
                      </a:r>
                      <a:endParaRPr lang="en-US" sz="1300" dirty="0"/>
                    </a:p>
                  </a:txBody>
                  <a:tcPr/>
                </a:tc>
                <a:tc>
                  <a:txBody>
                    <a:bodyPr/>
                    <a:lstStyle/>
                    <a:p>
                      <a:r>
                        <a:rPr lang="en-US" sz="1300" dirty="0"/>
                        <a:t>A</a:t>
                      </a:r>
                      <a:r>
                        <a:rPr lang="en-US" sz="1300" baseline="0" dirty="0"/>
                        <a:t>fter the statement is approved by IEEE 802.18 till Wednesday, 15 March 2023</a:t>
                      </a:r>
                      <a:endParaRPr lang="en-US" sz="1300" dirty="0"/>
                    </a:p>
                  </a:txBody>
                  <a:tcPr/>
                </a:tc>
                <a:extLst>
                  <a:ext uri="{0D108BD9-81ED-4DB2-BD59-A6C34878D82A}">
                    <a16:rowId xmlns:a16="http://schemas.microsoft.com/office/drawing/2014/main" val="10002"/>
                  </a:ext>
                </a:extLst>
              </a:tr>
              <a:tr h="370840">
                <a:tc>
                  <a:txBody>
                    <a:bodyPr/>
                    <a:lstStyle/>
                    <a:p>
                      <a:r>
                        <a:rPr lang="en-US" sz="1300" dirty="0"/>
                        <a:t>IEEE 802.18 addresses comments from</a:t>
                      </a:r>
                      <a:r>
                        <a:rPr lang="en-US" sz="1300" baseline="0" dirty="0"/>
                        <a:t> IEEE 802 LMSC</a:t>
                      </a:r>
                      <a:endParaRPr lang="en-US" sz="13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a:t>Ongoing, </a:t>
                      </a:r>
                      <a:r>
                        <a:rPr lang="en-US" sz="1300" baseline="0" dirty="0"/>
                        <a:t>till Thursday, 16 March 2023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300" baseline="0" dirty="0"/>
                        <a:t>(IEEE 802.18 closing meeting in the IEEE 802 plenary)</a:t>
                      </a:r>
                      <a:endParaRPr lang="en-US" sz="1300" dirty="0"/>
                    </a:p>
                  </a:txBody>
                  <a:tcPr/>
                </a:tc>
                <a:extLst>
                  <a:ext uri="{0D108BD9-81ED-4DB2-BD59-A6C34878D82A}">
                    <a16:rowId xmlns:a16="http://schemas.microsoft.com/office/drawing/2014/main" val="10003"/>
                  </a:ext>
                </a:extLst>
              </a:tr>
              <a:tr h="370840">
                <a:tc>
                  <a:txBody>
                    <a:bodyPr/>
                    <a:lstStyle/>
                    <a:p>
                      <a:r>
                        <a:rPr lang="en-US" sz="1300" b="1" dirty="0"/>
                        <a:t>IEEE 802 LMSC</a:t>
                      </a:r>
                      <a:r>
                        <a:rPr lang="en-US" sz="1300" dirty="0"/>
                        <a:t> considers a motion to approve the position statement</a:t>
                      </a:r>
                    </a:p>
                  </a:txBody>
                  <a:tcPr/>
                </a:tc>
                <a:tc>
                  <a:txBody>
                    <a:bodyPr/>
                    <a:lstStyle/>
                    <a:p>
                      <a:r>
                        <a:rPr lang="en-US" sz="1300" b="1" dirty="0"/>
                        <a:t>Friday, 17 March 2023</a:t>
                      </a:r>
                    </a:p>
                    <a:p>
                      <a:r>
                        <a:rPr lang="en-US" sz="1300" dirty="0"/>
                        <a:t>(IEEE 802 </a:t>
                      </a:r>
                      <a:r>
                        <a:rPr lang="en-US" sz="1300" baseline="0" dirty="0"/>
                        <a:t>EC closing meeting in the IEEE 802 plenary)</a:t>
                      </a:r>
                      <a:endParaRPr lang="en-US" sz="1300" dirty="0"/>
                    </a:p>
                  </a:txBody>
                  <a:tcPr/>
                </a:tc>
                <a:extLst>
                  <a:ext uri="{0D108BD9-81ED-4DB2-BD59-A6C34878D82A}">
                    <a16:rowId xmlns:a16="http://schemas.microsoft.com/office/drawing/2014/main" val="10004"/>
                  </a:ext>
                </a:extLst>
              </a:tr>
              <a:tr h="370840">
                <a:tc>
                  <a:txBody>
                    <a:bodyPr/>
                    <a:lstStyle/>
                    <a:p>
                      <a:r>
                        <a:rPr lang="en-US" sz="1300" dirty="0"/>
                        <a:t>IEEE 802 LMSC submits the position </a:t>
                      </a:r>
                      <a:r>
                        <a:rPr lang="en-US" sz="1300" baseline="0" dirty="0"/>
                        <a:t>to the </a:t>
                      </a:r>
                      <a:r>
                        <a:rPr lang="en-US" sz="1300" b="1" baseline="0" dirty="0"/>
                        <a:t>IEEE SA Public Affairs (PA)</a:t>
                      </a:r>
                      <a:r>
                        <a:rPr lang="en-US" sz="1300" baseline="0" dirty="0"/>
                        <a:t> team</a:t>
                      </a:r>
                      <a:endParaRPr lang="en-US" sz="1300" dirty="0"/>
                    </a:p>
                  </a:txBody>
                  <a:tcPr/>
                </a:tc>
                <a:tc>
                  <a:txBody>
                    <a:bodyPr/>
                    <a:lstStyle/>
                    <a:p>
                      <a:r>
                        <a:rPr lang="en-US" sz="1300" dirty="0"/>
                        <a:t>After the</a:t>
                      </a:r>
                      <a:r>
                        <a:rPr lang="en-US" sz="1300" baseline="0" dirty="0"/>
                        <a:t> statement is approved by IEEE 802 LMSC</a:t>
                      </a:r>
                      <a:endParaRPr lang="en-US" sz="1300" dirty="0"/>
                    </a:p>
                  </a:txBody>
                  <a:tcPr/>
                </a:tc>
                <a:extLst>
                  <a:ext uri="{0D108BD9-81ED-4DB2-BD59-A6C34878D82A}">
                    <a16:rowId xmlns:a16="http://schemas.microsoft.com/office/drawing/2014/main" val="10005"/>
                  </a:ext>
                </a:extLst>
              </a:tr>
              <a:tr h="370840">
                <a:tc>
                  <a:txBody>
                    <a:bodyPr/>
                    <a:lstStyle/>
                    <a:p>
                      <a:r>
                        <a:rPr lang="en-US" sz="1300" b="1" i="0" kern="1200" dirty="0">
                          <a:solidFill>
                            <a:schemeClr val="dk1"/>
                          </a:solidFill>
                          <a:effectLst/>
                          <a:latin typeface="+mn-lt"/>
                          <a:ea typeface="+mn-ea"/>
                          <a:cs typeface="+mn-cs"/>
                        </a:rPr>
                        <a:t>SA PA </a:t>
                      </a:r>
                      <a:r>
                        <a:rPr lang="en-US" sz="1300" b="0" i="0" kern="1200" dirty="0">
                          <a:solidFill>
                            <a:schemeClr val="dk1"/>
                          </a:solidFill>
                          <a:effectLst/>
                          <a:latin typeface="+mn-lt"/>
                          <a:ea typeface="+mn-ea"/>
                          <a:cs typeface="+mn-cs"/>
                        </a:rPr>
                        <a:t>staff will alert the </a:t>
                      </a:r>
                      <a:r>
                        <a:rPr lang="en-US" sz="1300" b="1" i="0" kern="1200" dirty="0">
                          <a:solidFill>
                            <a:schemeClr val="dk1"/>
                          </a:solidFill>
                          <a:effectLst/>
                          <a:latin typeface="+mn-lt"/>
                          <a:ea typeface="+mn-ea"/>
                          <a:cs typeface="+mn-cs"/>
                        </a:rPr>
                        <a:t>Global Public Policy Committee (GPPC) </a:t>
                      </a:r>
                      <a:r>
                        <a:rPr lang="en-US" sz="1300" b="0" i="0" kern="1200" dirty="0">
                          <a:solidFill>
                            <a:schemeClr val="dk1"/>
                          </a:solidFill>
                          <a:effectLst/>
                          <a:latin typeface="+mn-lt"/>
                          <a:ea typeface="+mn-ea"/>
                          <a:cs typeface="+mn-cs"/>
                        </a:rPr>
                        <a:t>and begin the process of sharing it with IEEE stakeholder groups (other standards committees, societies, initiatives) for awareness and input</a:t>
                      </a:r>
                      <a:endParaRPr lang="en-US" sz="1300" dirty="0"/>
                    </a:p>
                  </a:txBody>
                  <a:tcPr/>
                </a:tc>
                <a:tc>
                  <a:txBody>
                    <a:bodyPr/>
                    <a:lstStyle/>
                    <a:p>
                      <a:r>
                        <a:rPr lang="en-US" sz="1300" dirty="0"/>
                        <a:t>It is a 2-week process.</a:t>
                      </a:r>
                      <a:r>
                        <a:rPr lang="en-US" sz="1300" baseline="0" dirty="0"/>
                        <a:t> </a:t>
                      </a:r>
                      <a:r>
                        <a:rPr lang="en-US" sz="1300" dirty="0"/>
                        <a:t>Exact</a:t>
                      </a:r>
                      <a:r>
                        <a:rPr lang="en-US" sz="1300" baseline="0" dirty="0"/>
                        <a:t> date to be communicated by the IEEE SA PA staff.  As of now, let’s presume it is the last two weeks of March 2023.</a:t>
                      </a:r>
                    </a:p>
                  </a:txBody>
                  <a:tcPr/>
                </a:tc>
                <a:extLst>
                  <a:ext uri="{0D108BD9-81ED-4DB2-BD59-A6C34878D82A}">
                    <a16:rowId xmlns:a16="http://schemas.microsoft.com/office/drawing/2014/main" val="1000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b="0" i="0" kern="1200" dirty="0">
                          <a:solidFill>
                            <a:schemeClr val="dk1"/>
                          </a:solidFill>
                          <a:effectLst/>
                          <a:latin typeface="+mn-lt"/>
                          <a:ea typeface="+mn-ea"/>
                          <a:cs typeface="+mn-cs"/>
                        </a:rPr>
                        <a:t>Inputs </a:t>
                      </a:r>
                      <a:r>
                        <a:rPr lang="en-US" sz="1300" b="0" i="0" kern="1200" baseline="0" dirty="0">
                          <a:solidFill>
                            <a:schemeClr val="dk1"/>
                          </a:solidFill>
                          <a:effectLst/>
                          <a:latin typeface="+mn-lt"/>
                          <a:ea typeface="+mn-ea"/>
                          <a:cs typeface="+mn-cs"/>
                        </a:rPr>
                        <a:t>received from any IEEE stakeholder groups</a:t>
                      </a:r>
                      <a:r>
                        <a:rPr lang="en-US" sz="1300" b="0" i="0" kern="1200" dirty="0">
                          <a:solidFill>
                            <a:schemeClr val="dk1"/>
                          </a:solidFill>
                          <a:effectLst/>
                          <a:latin typeface="+mn-lt"/>
                          <a:ea typeface="+mn-ea"/>
                          <a:cs typeface="+mn-cs"/>
                        </a:rPr>
                        <a:t> will be shared with IEEE 802 LMSC</a:t>
                      </a:r>
                      <a:r>
                        <a:rPr lang="en-US" sz="1300" b="0" i="0" kern="1200" baseline="0" dirty="0">
                          <a:solidFill>
                            <a:schemeClr val="dk1"/>
                          </a:solidFill>
                          <a:effectLst/>
                          <a:latin typeface="+mn-lt"/>
                          <a:ea typeface="+mn-ea"/>
                          <a:cs typeface="+mn-cs"/>
                        </a:rPr>
                        <a:t> </a:t>
                      </a:r>
                      <a:r>
                        <a:rPr lang="en-US" sz="1300" b="0" i="0" kern="1200" dirty="0">
                          <a:solidFill>
                            <a:schemeClr val="dk1"/>
                          </a:solidFill>
                          <a:effectLst/>
                          <a:latin typeface="+mn-lt"/>
                          <a:ea typeface="+mn-ea"/>
                          <a:cs typeface="+mn-cs"/>
                        </a:rPr>
                        <a:t>for review and possible edits/another possible iteration, as deemed necessary.  The </a:t>
                      </a:r>
                      <a:r>
                        <a:rPr lang="en-US" sz="1300" b="1" i="0" kern="1200" dirty="0">
                          <a:solidFill>
                            <a:schemeClr val="dk1"/>
                          </a:solidFill>
                          <a:effectLst/>
                          <a:latin typeface="+mn-lt"/>
                          <a:ea typeface="+mn-ea"/>
                          <a:cs typeface="+mn-cs"/>
                        </a:rPr>
                        <a:t>SA PA staff</a:t>
                      </a:r>
                      <a:r>
                        <a:rPr lang="en-US" sz="1300" b="0" i="0" kern="1200" dirty="0">
                          <a:solidFill>
                            <a:schemeClr val="dk1"/>
                          </a:solidFill>
                          <a:effectLst/>
                          <a:latin typeface="+mn-lt"/>
                          <a:ea typeface="+mn-ea"/>
                          <a:cs typeface="+mn-cs"/>
                        </a:rPr>
                        <a:t> will also inform the </a:t>
                      </a:r>
                      <a:r>
                        <a:rPr lang="en-US" sz="1300" b="1" i="0" kern="1200" dirty="0">
                          <a:solidFill>
                            <a:schemeClr val="dk1"/>
                          </a:solidFill>
                          <a:effectLst/>
                          <a:latin typeface="+mn-lt"/>
                          <a:ea typeface="+mn-ea"/>
                          <a:cs typeface="+mn-cs"/>
                        </a:rPr>
                        <a:t>GPPC</a:t>
                      </a:r>
                      <a:r>
                        <a:rPr lang="en-US" sz="1300" b="0" i="0" kern="1200" dirty="0">
                          <a:solidFill>
                            <a:schemeClr val="dk1"/>
                          </a:solidFill>
                          <a:effectLst/>
                          <a:latin typeface="+mn-lt"/>
                          <a:ea typeface="+mn-ea"/>
                          <a:cs typeface="+mn-cs"/>
                        </a:rPr>
                        <a:t> that this process was completed and note input incorporated, as needed.</a:t>
                      </a:r>
                    </a:p>
                  </a:txBody>
                  <a:tcPr/>
                </a:tc>
                <a:tc>
                  <a:txBody>
                    <a:bodyPr/>
                    <a:lstStyle/>
                    <a:p>
                      <a:r>
                        <a:rPr lang="en-US" sz="1300"/>
                        <a:t>April 2023</a:t>
                      </a:r>
                      <a:endParaRPr lang="en-US" sz="1300" dirty="0"/>
                    </a:p>
                  </a:txBody>
                  <a:tcPr/>
                </a:tc>
                <a:extLst>
                  <a:ext uri="{0D108BD9-81ED-4DB2-BD59-A6C34878D82A}">
                    <a16:rowId xmlns:a16="http://schemas.microsoft.com/office/drawing/2014/main" val="1000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b="0" i="0" kern="1200" dirty="0">
                          <a:solidFill>
                            <a:schemeClr val="dk1"/>
                          </a:solidFill>
                          <a:effectLst/>
                          <a:latin typeface="+mn-lt"/>
                          <a:ea typeface="+mn-ea"/>
                          <a:cs typeface="+mn-cs"/>
                        </a:rPr>
                        <a:t>The SA PA staff will get the updated draft statement from IEEE 802 LMSC to the IEEE SA </a:t>
                      </a:r>
                      <a:r>
                        <a:rPr lang="en-US" sz="1300" b="1" i="0" kern="1200" dirty="0">
                          <a:solidFill>
                            <a:schemeClr val="dk1"/>
                          </a:solidFill>
                          <a:effectLst/>
                          <a:latin typeface="+mn-lt"/>
                          <a:ea typeface="+mn-ea"/>
                          <a:cs typeface="+mn-cs"/>
                        </a:rPr>
                        <a:t>Strategic Planning Coordination Committee (SPCC) </a:t>
                      </a:r>
                      <a:r>
                        <a:rPr lang="en-US" sz="1300" b="0" i="0" kern="1200" dirty="0">
                          <a:solidFill>
                            <a:schemeClr val="dk1"/>
                          </a:solidFill>
                          <a:effectLst/>
                          <a:latin typeface="+mn-lt"/>
                          <a:ea typeface="+mn-ea"/>
                          <a:cs typeface="+mn-cs"/>
                        </a:rPr>
                        <a:t>for its next meeting,</a:t>
                      </a:r>
                      <a:r>
                        <a:rPr lang="en-US" sz="1300" b="0" i="0" kern="1200" baseline="0" dirty="0">
                          <a:solidFill>
                            <a:schemeClr val="dk1"/>
                          </a:solidFill>
                          <a:effectLst/>
                          <a:latin typeface="+mn-lt"/>
                          <a:ea typeface="+mn-ea"/>
                          <a:cs typeface="+mn-cs"/>
                        </a:rPr>
                        <a:t> </a:t>
                      </a:r>
                      <a:r>
                        <a:rPr lang="en-US" sz="1300" b="0" i="0" kern="1200" dirty="0">
                          <a:solidFill>
                            <a:schemeClr val="dk1"/>
                          </a:solidFill>
                          <a:effectLst/>
                          <a:latin typeface="+mn-lt"/>
                          <a:ea typeface="+mn-ea"/>
                          <a:cs typeface="+mn-cs"/>
                        </a:rPr>
                        <a:t>where it will be reviewed with a motion for recommendation to the </a:t>
                      </a:r>
                      <a:r>
                        <a:rPr lang="en-US" sz="1300" b="1" i="0" kern="1200" dirty="0" err="1">
                          <a:solidFill>
                            <a:schemeClr val="dk1"/>
                          </a:solidFill>
                          <a:effectLst/>
                          <a:latin typeface="+mn-lt"/>
                          <a:ea typeface="+mn-ea"/>
                          <a:cs typeface="+mn-cs"/>
                        </a:rPr>
                        <a:t>BoG</a:t>
                      </a:r>
                      <a:r>
                        <a:rPr lang="en-US" sz="1300" b="1" i="0" kern="1200" dirty="0">
                          <a:solidFill>
                            <a:schemeClr val="dk1"/>
                          </a:solidFill>
                          <a:effectLst/>
                          <a:latin typeface="+mn-lt"/>
                          <a:ea typeface="+mn-ea"/>
                          <a:cs typeface="+mn-cs"/>
                        </a:rPr>
                        <a:t> </a:t>
                      </a:r>
                      <a:r>
                        <a:rPr lang="en-US" sz="1300" b="0" i="0" kern="1200" dirty="0">
                          <a:solidFill>
                            <a:schemeClr val="dk1"/>
                          </a:solidFill>
                          <a:effectLst/>
                          <a:latin typeface="+mn-lt"/>
                          <a:ea typeface="+mn-ea"/>
                          <a:cs typeface="+mn-cs"/>
                        </a:rPr>
                        <a:t>for review/approval at its 3-4 May meeting</a:t>
                      </a:r>
                    </a:p>
                  </a:txBody>
                  <a:tcPr/>
                </a:tc>
                <a:tc>
                  <a:txBody>
                    <a:bodyPr/>
                    <a:lstStyle/>
                    <a:p>
                      <a:r>
                        <a:rPr lang="en-US" sz="1300" dirty="0"/>
                        <a:t>28 April, 2023</a:t>
                      </a:r>
                    </a:p>
                  </a:txBody>
                  <a:tcPr/>
                </a:tc>
                <a:extLst>
                  <a:ext uri="{0D108BD9-81ED-4DB2-BD59-A6C34878D82A}">
                    <a16:rowId xmlns:a16="http://schemas.microsoft.com/office/drawing/2014/main" val="10008"/>
                  </a:ext>
                </a:extLst>
              </a:tr>
            </a:tbl>
          </a:graphicData>
        </a:graphic>
      </p:graphicFrame>
      <p:sp>
        <p:nvSpPr>
          <p:cNvPr id="2" name="Rectangle 1">
            <a:extLst>
              <a:ext uri="{FF2B5EF4-FFF2-40B4-BE49-F238E27FC236}">
                <a16:creationId xmlns:a16="http://schemas.microsoft.com/office/drawing/2014/main" id="{E78A2E47-044B-D95C-5C51-93E11C3BC3EA}"/>
              </a:ext>
            </a:extLst>
          </p:cNvPr>
          <p:cNvSpPr/>
          <p:nvPr/>
        </p:nvSpPr>
        <p:spPr bwMode="auto">
          <a:xfrm>
            <a:off x="762000" y="3124200"/>
            <a:ext cx="10896600" cy="914400"/>
          </a:xfrm>
          <a:prstGeom prst="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20745991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#3 (External):  Move to approve the draft position statement on IEEE 802 wireless, </a:t>
            </a:r>
            <a:br>
              <a:rPr lang="en-US" sz="1800" spc="-5" dirty="0">
                <a:latin typeface="+mj-lt"/>
                <a:cs typeface="Arial"/>
              </a:rPr>
            </a:br>
            <a:r>
              <a:rPr lang="en-US" sz="1800" spc="-5" dirty="0">
                <a:solidFill>
                  <a:srgbClr val="3333CC"/>
                </a:solidFill>
                <a:latin typeface="+mj-lt"/>
                <a:cs typeface="Arial"/>
              </a:rPr>
              <a:t>18-23/0015r1</a:t>
            </a:r>
            <a:r>
              <a:rPr lang="en-US" sz="1800" spc="-5" dirty="0">
                <a:solidFill>
                  <a:srgbClr val="FF0000"/>
                </a:solidFill>
                <a:latin typeface="+mj-lt"/>
                <a:cs typeface="Arial"/>
              </a:rPr>
              <a:t>4</a:t>
            </a:r>
            <a:r>
              <a:rPr lang="en-US" sz="1800" spc="-5" dirty="0">
                <a:solidFill>
                  <a:srgbClr val="3333CC"/>
                </a:solidFill>
                <a:latin typeface="+mj-lt"/>
                <a:cs typeface="Arial"/>
              </a:rPr>
              <a:t>, </a:t>
            </a:r>
            <a:r>
              <a:rPr lang="en-US" sz="1800" spc="-5" dirty="0">
                <a:latin typeface="+mj-lt"/>
                <a:cs typeface="Arial"/>
              </a:rPr>
              <a:t>for review and approval by the IEEE 802 LMSC for submission to IEEE SA Public Affairs team</a:t>
            </a:r>
            <a:r>
              <a:rPr lang="en-US" sz="1800" spc="-1" dirty="0">
                <a:latin typeface="+mj-lt"/>
              </a:rPr>
              <a:t> </a:t>
            </a:r>
            <a:r>
              <a:rPr lang="en-US" sz="1800" spc="-5" dirty="0">
                <a:latin typeface="+mj-lt"/>
                <a:cs typeface="Arial"/>
              </a:rPr>
              <a:t>by the response deadline. The IEEE 802.18 Chair / Vice-Chair are authorized to make editorial changes as necessary.</a:t>
            </a:r>
          </a:p>
          <a:p>
            <a:pPr marL="630238" marR="117475" lvl="1" indent="-230188" algn="just">
              <a:buChar char="•"/>
              <a:tabLst>
                <a:tab pos="230188" algn="l"/>
              </a:tabLst>
            </a:pPr>
            <a:r>
              <a:rPr lang="en-US" sz="1600" spc="-5" dirty="0">
                <a:latin typeface="+mj-lt"/>
                <a:cs typeface="Arial"/>
              </a:rPr>
              <a:t>Moved: Stuart Kerry</a:t>
            </a:r>
          </a:p>
          <a:p>
            <a:pPr marL="630238" marR="117475" lvl="1" indent="-230188" algn="just">
              <a:buChar char="•"/>
              <a:tabLst>
                <a:tab pos="230188" algn="l"/>
              </a:tabLst>
            </a:pPr>
            <a:r>
              <a:rPr lang="en-US" sz="1600" spc="-5" dirty="0">
                <a:latin typeface="+mj-lt"/>
                <a:cs typeface="Arial"/>
              </a:rPr>
              <a:t>Seconded: Amelia Andersdotter</a:t>
            </a:r>
          </a:p>
          <a:p>
            <a:pPr marL="630238" marR="117475" lvl="1" indent="-230188" algn="just">
              <a:buChar char="•"/>
              <a:tabLst>
                <a:tab pos="230188" algn="l"/>
              </a:tabLst>
            </a:pPr>
            <a:r>
              <a:rPr lang="en-US" sz="1600" spc="-5" dirty="0">
                <a:latin typeface="+mj-lt"/>
                <a:cs typeface="Arial"/>
              </a:rPr>
              <a:t>Discussion: no discussion</a:t>
            </a:r>
          </a:p>
          <a:p>
            <a:pPr marL="630238" marR="117475" lvl="1" indent="-230188" algn="just">
              <a:buChar char="•"/>
              <a:tabLst>
                <a:tab pos="230188" algn="l"/>
              </a:tabLst>
            </a:pPr>
            <a:r>
              <a:rPr lang="en-US" sz="1600" spc="-5" dirty="0">
                <a:latin typeface="+mj-lt"/>
                <a:cs typeface="Arial"/>
              </a:rPr>
              <a:t>Attendees:16</a:t>
            </a:r>
            <a:endParaRPr lang="en-US" sz="1600" spc="-5" dirty="0">
              <a:solidFill>
                <a:srgbClr val="FF0000"/>
              </a:solidFill>
              <a:latin typeface="+mj-lt"/>
              <a:cs typeface="Arial"/>
            </a:endParaRPr>
          </a:p>
          <a:p>
            <a:pPr marL="630238" marR="117475" lvl="1" indent="-230188" algn="just">
              <a:buChar char="•"/>
              <a:tabLst>
                <a:tab pos="230188" algn="l"/>
              </a:tabLst>
            </a:pPr>
            <a:r>
              <a:rPr lang="en-US" sz="1600" spc="-5" dirty="0">
                <a:latin typeface="+mj-lt"/>
                <a:cs typeface="Arial"/>
              </a:rPr>
              <a:t>Voters (present): 15</a:t>
            </a:r>
          </a:p>
          <a:p>
            <a:pPr marL="630238" marR="117475" lvl="1" indent="-230188" algn="just">
              <a:buFont typeface="Times New Roman" pitchFamily="16" charset="0"/>
              <a:buChar char="•"/>
              <a:tabLst>
                <a:tab pos="230188" algn="l"/>
              </a:tabLst>
            </a:pPr>
            <a:r>
              <a:rPr lang="en-US" sz="1600" spc="-5" dirty="0">
                <a:latin typeface="+mj-lt"/>
                <a:cs typeface="Arial"/>
              </a:rPr>
              <a:t>Result: 12/0/2</a:t>
            </a:r>
          </a:p>
          <a:p>
            <a:pPr marL="630238" marR="117475" lvl="1" indent="-230188" algn="just">
              <a:buFont typeface="Times New Roman" pitchFamily="16" charset="0"/>
              <a:buChar char="•"/>
              <a:tabLst>
                <a:tab pos="230188" algn="l"/>
              </a:tabLst>
            </a:pPr>
            <a:r>
              <a:rPr lang="en-US" sz="1600" spc="-5" dirty="0">
                <a:latin typeface="+mj-lt"/>
                <a:cs typeface="Arial"/>
              </a:rPr>
              <a:t>Remarks: Chair will not vote unless a tie result</a:t>
            </a:r>
          </a:p>
          <a:p>
            <a:pPr marL="400050" marR="117475" lvl="1" indent="0" algn="just">
              <a:tabLst>
                <a:tab pos="230188" algn="l"/>
              </a:tabLst>
            </a:pPr>
            <a:endParaRPr lang="en-US" sz="1400" spc="-5" dirty="0">
              <a:latin typeface="+mj-lt"/>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SA Position Statement on IEEE 802 wireless (3)</a:t>
            </a:r>
          </a:p>
        </p:txBody>
      </p:sp>
      <p:sp>
        <p:nvSpPr>
          <p:cNvPr id="11"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sp>
        <p:nvSpPr>
          <p:cNvPr id="3" name="Rectangle 2"/>
          <p:cNvSpPr/>
          <p:nvPr/>
        </p:nvSpPr>
        <p:spPr>
          <a:xfrm>
            <a:off x="838200" y="6019800"/>
            <a:ext cx="6324600" cy="369332"/>
          </a:xfrm>
          <a:prstGeom prst="rect">
            <a:avLst/>
          </a:prstGeom>
        </p:spPr>
        <p:txBody>
          <a:bodyPr wrap="square">
            <a:spAutoFit/>
          </a:bodyPr>
          <a:lstStyle/>
          <a:p>
            <a:r>
              <a:rPr lang="en-US" sz="1800" b="1" dirty="0">
                <a:solidFill>
                  <a:schemeClr val="tx1"/>
                </a:solidFill>
              </a:rPr>
              <a:t>NOTE - Motion result in </a:t>
            </a:r>
            <a:r>
              <a:rPr lang="en-US" sz="1800" b="1" dirty="0">
                <a:solidFill>
                  <a:schemeClr val="tx1"/>
                </a:solidFill>
                <a:hlinkClick r:id="rId4"/>
              </a:rPr>
              <a:t>ISUS ad-hoc</a:t>
            </a:r>
            <a:r>
              <a:rPr lang="en-US" sz="1800" b="1" dirty="0">
                <a:solidFill>
                  <a:schemeClr val="tx1"/>
                </a:solidFill>
              </a:rPr>
              <a:t>: 7 Yes, 0 No, 1 Abstain.</a:t>
            </a:r>
          </a:p>
        </p:txBody>
      </p:sp>
    </p:spTree>
    <p:extLst>
      <p:ext uri="{BB962C8B-B14F-4D97-AF65-F5344CB8AC3E}">
        <p14:creationId xmlns:p14="http://schemas.microsoft.com/office/powerpoint/2010/main" val="31163001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800" spc="-5" dirty="0">
                <a:cs typeface="Arial"/>
              </a:rPr>
              <a:t>EU</a:t>
            </a:r>
          </a:p>
          <a:p>
            <a:pPr marL="630238" marR="117475" lvl="1" indent="-230188" algn="just">
              <a:buClrTx/>
              <a:buFont typeface="Times New Roman" pitchFamily="16" charset="0"/>
              <a:buChar char="•"/>
              <a:tabLst>
                <a:tab pos="230188" algn="l"/>
              </a:tabLst>
            </a:pPr>
            <a:r>
              <a:rPr lang="en-US" sz="1800" spc="-5" dirty="0">
                <a:cs typeface="Arial"/>
              </a:rPr>
              <a:t>ETSI BRAN</a:t>
            </a:r>
            <a:endParaRPr lang="en-US" sz="1600" spc="-5" dirty="0">
              <a:cs typeface="Arial"/>
            </a:endParaRPr>
          </a:p>
          <a:p>
            <a:pPr marL="630238" marR="117475" lvl="1" indent="-230188" algn="just">
              <a:buClrTx/>
              <a:buFont typeface="Times New Roman" pitchFamily="16" charset="0"/>
              <a:buChar char="•"/>
              <a:tabLst>
                <a:tab pos="230188" algn="l"/>
              </a:tabLst>
            </a:pPr>
            <a:r>
              <a:rPr lang="en-US" sz="1800" spc="-5" dirty="0">
                <a:cs typeface="Arial"/>
              </a:rPr>
              <a:t>CEPT</a:t>
            </a:r>
          </a:p>
          <a:p>
            <a:pPr marL="630238" marR="117475" lvl="1" indent="-230188" algn="just">
              <a:buClrTx/>
              <a:buFont typeface="Times New Roman" pitchFamily="16" charset="0"/>
              <a:buChar char="•"/>
              <a:tabLst>
                <a:tab pos="230188" algn="l"/>
              </a:tabLst>
            </a:pPr>
            <a:r>
              <a:rPr lang="en-US" sz="1800" spc="-5" dirty="0">
                <a:solidFill>
                  <a:schemeClr val="tx1"/>
                </a:solidFill>
                <a:latin typeface="+mj-lt"/>
                <a:cs typeface="Arial"/>
              </a:rPr>
              <a:t>UK </a:t>
            </a:r>
            <a:r>
              <a:rPr lang="en-US" sz="1800" spc="-5" dirty="0" err="1">
                <a:solidFill>
                  <a:schemeClr val="tx1"/>
                </a:solidFill>
                <a:latin typeface="+mj-lt"/>
                <a:cs typeface="Arial"/>
              </a:rPr>
              <a:t>Ofcom</a:t>
            </a:r>
            <a:endParaRPr lang="en-US" sz="18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latin typeface="+mj-lt"/>
                <a:cs typeface="Arial"/>
              </a:rPr>
              <a:t>Other countries/regions</a:t>
            </a: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FCC</a:t>
            </a:r>
          </a:p>
          <a:p>
            <a:pPr marL="1030288" marR="117475" lvl="2" indent="-230188" algn="just">
              <a:buClrTx/>
              <a:buFont typeface="Times New Roman" pitchFamily="16" charset="0"/>
              <a:buChar char="•"/>
              <a:tabLst>
                <a:tab pos="230188" algn="l"/>
              </a:tabLst>
            </a:pPr>
            <a:r>
              <a:rPr lang="en-US" sz="1600" dirty="0"/>
              <a:t>The </a:t>
            </a:r>
            <a:r>
              <a:rPr lang="en-US" sz="1600" dirty="0">
                <a:hlinkClick r:id="rId3"/>
              </a:rPr>
              <a:t>February Open Commission Meeting</a:t>
            </a:r>
            <a:r>
              <a:rPr lang="en-US" sz="1600" dirty="0"/>
              <a:t> is scheduled at </a:t>
            </a:r>
            <a:r>
              <a:rPr lang="en-US" sz="1600" dirty="0">
                <a:solidFill>
                  <a:srgbClr val="FF0000"/>
                </a:solidFill>
              </a:rPr>
              <a:t>10:30am ET on 16 February 2023.</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Canada ISED and Canada RABC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countries/regions</a:t>
            </a: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879872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(2)</a:t>
            </a:r>
          </a:p>
        </p:txBody>
      </p:sp>
      <p:sp>
        <p:nvSpPr>
          <p:cNvPr id="10" name="Content Placeholder 2"/>
          <p:cNvSpPr>
            <a:spLocks noGrp="1"/>
          </p:cNvSpPr>
          <p:nvPr>
            <p:ph idx="1"/>
          </p:nvPr>
        </p:nvSpPr>
        <p:spPr>
          <a:xfrm>
            <a:off x="914400" y="15240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APT</a:t>
            </a:r>
          </a:p>
          <a:p>
            <a:pPr marL="1030288" marR="117475" lvl="2" indent="-230188" algn="just">
              <a:buClrTx/>
              <a:buFont typeface="Times New Roman" pitchFamily="16" charset="0"/>
              <a:buChar char="•"/>
              <a:tabLst>
                <a:tab pos="230188" algn="l"/>
              </a:tabLst>
            </a:pPr>
            <a:r>
              <a:rPr lang="en-US" sz="1600" kern="1200" dirty="0">
                <a:solidFill>
                  <a:schemeClr val="tx1"/>
                </a:solidFill>
              </a:rPr>
              <a:t>The 5th Meeting of the APT Conference Preparatory Group for WRC-23 (</a:t>
            </a:r>
            <a:r>
              <a:rPr lang="en-US" sz="1600" kern="1200" dirty="0">
                <a:solidFill>
                  <a:schemeClr val="tx1"/>
                </a:solidFill>
                <a:hlinkClick r:id="rId3"/>
              </a:rPr>
              <a:t>APG23-5</a:t>
            </a:r>
            <a:r>
              <a:rPr lang="en-US" sz="1600" kern="1200" dirty="0">
                <a:solidFill>
                  <a:schemeClr val="tx1"/>
                </a:solidFill>
              </a:rPr>
              <a:t>)</a:t>
            </a:r>
            <a:r>
              <a:rPr lang="en-US" sz="1600" dirty="0"/>
              <a:t> will be held in Busan, Korea, from 20 February to 25 February, 2023.  </a:t>
            </a:r>
            <a:endParaRPr lang="en-US" sz="1600" spc="-5" dirty="0">
              <a:solidFill>
                <a:schemeClr val="tx1"/>
              </a:solidFill>
              <a:cs typeface="Arial"/>
            </a:endParaRPr>
          </a:p>
          <a:p>
            <a:pPr marL="630238" marR="117475" lvl="1" indent="-230188" algn="just">
              <a:buClrTx/>
              <a:buFont typeface="Times New Roman" pitchFamily="16" charset="0"/>
              <a:buChar char="•"/>
              <a:tabLst>
                <a:tab pos="230188" algn="l"/>
              </a:tabLst>
            </a:pPr>
            <a:r>
              <a:rPr lang="en-US" sz="1800" dirty="0">
                <a:solidFill>
                  <a:schemeClr val="tx1"/>
                </a:solidFill>
              </a:rPr>
              <a:t>Other countries/regions	</a:t>
            </a:r>
          </a:p>
          <a:p>
            <a:pPr marL="1030288" marR="117475" lvl="2" indent="-230188" algn="just">
              <a:buClrTx/>
              <a:buFont typeface="Times New Roman" pitchFamily="16" charset="0"/>
              <a:buChar char="•"/>
              <a:tabLst>
                <a:tab pos="230188" algn="l"/>
              </a:tabLst>
            </a:pPr>
            <a:r>
              <a:rPr lang="en-US" sz="1600" dirty="0">
                <a:solidFill>
                  <a:schemeClr val="tx1"/>
                </a:solidFill>
              </a:rPr>
              <a:t>On 7 February 2023, Japan MIC published its </a:t>
            </a:r>
            <a:r>
              <a:rPr lang="en-US" sz="1600" dirty="0">
                <a:solidFill>
                  <a:schemeClr val="tx1"/>
                </a:solidFill>
                <a:hlinkClick r:id="rId4"/>
              </a:rPr>
              <a:t>decision</a:t>
            </a:r>
            <a:r>
              <a:rPr lang="en-US" sz="1600" dirty="0">
                <a:solidFill>
                  <a:schemeClr val="tx1"/>
                </a:solidFill>
              </a:rPr>
              <a:t> about its positions on WRC-23, following the recent </a:t>
            </a:r>
            <a:r>
              <a:rPr lang="en-US" sz="1600" dirty="0">
                <a:solidFill>
                  <a:schemeClr val="tx1"/>
                </a:solidFill>
                <a:hlinkClick r:id="rId5"/>
              </a:rPr>
              <a:t>consultation</a:t>
            </a:r>
            <a:r>
              <a:rPr lang="en-US" sz="1600" dirty="0">
                <a:solidFill>
                  <a:schemeClr val="tx1"/>
                </a:solidFill>
              </a:rPr>
              <a:t> from 15 November to 15 December 2022.</a:t>
            </a:r>
          </a:p>
          <a:p>
            <a:pPr marL="230188" marR="117475" indent="-230188" algn="just">
              <a:buFont typeface="Times New Roman" pitchFamily="16" charset="0"/>
              <a:buChar char="•"/>
              <a:tabLst>
                <a:tab pos="230188" algn="l"/>
              </a:tabLst>
            </a:pPr>
            <a:r>
              <a:rPr lang="en-US" sz="1800" spc="-5" dirty="0">
                <a:solidFill>
                  <a:schemeClr val="tx1"/>
                </a:solidFill>
                <a:cs typeface="Arial"/>
              </a:rPr>
              <a:t>ITU-R</a:t>
            </a: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4850927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schedule in the next 8 days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1844229297"/>
              </p:ext>
            </p:extLst>
          </p:nvPr>
        </p:nvGraphicFramePr>
        <p:xfrm>
          <a:off x="914400" y="1705690"/>
          <a:ext cx="10287000" cy="1483360"/>
        </p:xfrm>
        <a:graphic>
          <a:graphicData uri="http://schemas.openxmlformats.org/drawingml/2006/table">
            <a:tbl>
              <a:tblPr firstRow="1" bandRow="1">
                <a:tableStyleId>{21E4AEA4-8DFA-4A89-87EB-49C32662AFE0}</a:tableStyleId>
              </a:tblPr>
              <a:tblGrid>
                <a:gridCol w="2133600">
                  <a:extLst>
                    <a:ext uri="{9D8B030D-6E8A-4147-A177-3AD203B41FA5}">
                      <a16:colId xmlns:a16="http://schemas.microsoft.com/office/drawing/2014/main" val="20000"/>
                    </a:ext>
                  </a:extLst>
                </a:gridCol>
                <a:gridCol w="8153400">
                  <a:extLst>
                    <a:ext uri="{9D8B030D-6E8A-4147-A177-3AD203B41FA5}">
                      <a16:colId xmlns:a16="http://schemas.microsoft.com/office/drawing/2014/main"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a16="http://schemas.microsoft.com/office/drawing/2014/main" val="10000"/>
                  </a:ext>
                </a:extLst>
              </a:tr>
              <a:tr h="370840">
                <a:tc>
                  <a:txBody>
                    <a:bodyPr/>
                    <a:lstStyle/>
                    <a:p>
                      <a:r>
                        <a:rPr lang="en-US" sz="1500" strike="noStrike" dirty="0">
                          <a:solidFill>
                            <a:schemeClr val="tx1"/>
                          </a:solidFill>
                        </a:rPr>
                        <a:t>ISUS</a:t>
                      </a:r>
                      <a:r>
                        <a:rPr lang="en-US" sz="1500" strike="noStrike" baseline="0" dirty="0">
                          <a:solidFill>
                            <a:schemeClr val="tx1"/>
                          </a:solidFill>
                        </a:rPr>
                        <a:t> ad-hoc </a:t>
                      </a:r>
                      <a:endParaRPr lang="en-US" sz="1500" strike="noStrike" dirty="0">
                        <a:solidFill>
                          <a:schemeClr val="tx1"/>
                        </a:solidFill>
                      </a:endParaRPr>
                    </a:p>
                  </a:txBody>
                  <a:tcPr/>
                </a:tc>
                <a:tc>
                  <a:txBody>
                    <a:bodyPr/>
                    <a:lstStyle/>
                    <a:p>
                      <a:r>
                        <a:rPr lang="en-US" sz="1500" strike="noStrike" baseline="0" dirty="0">
                          <a:solidFill>
                            <a:schemeClr val="tx1"/>
                          </a:solidFill>
                        </a:rPr>
                        <a:t>Friday, 17 February 2023, 12:00pm ET to 1:00pm ET</a:t>
                      </a:r>
                    </a:p>
                  </a:txBody>
                  <a:tcPr/>
                </a:tc>
                <a:extLst>
                  <a:ext uri="{0D108BD9-81ED-4DB2-BD59-A6C34878D82A}">
                    <a16:rowId xmlns:a16="http://schemas.microsoft.com/office/drawing/2014/main" val="1000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a:t>
                      </a:r>
                      <a:r>
                        <a:rPr lang="en-US" sz="1500" baseline="0" dirty="0"/>
                        <a:t> 23 February 2023, 3:00pm ET to 3:55pm ET</a:t>
                      </a:r>
                      <a:endParaRPr lang="en-US" sz="1500" dirty="0"/>
                    </a:p>
                  </a:txBody>
                  <a:tcPr/>
                </a:tc>
                <a:extLst>
                  <a:ext uri="{0D108BD9-81ED-4DB2-BD59-A6C34878D82A}">
                    <a16:rowId xmlns:a16="http://schemas.microsoft.com/office/drawing/2014/main" val="10002"/>
                  </a:ext>
                </a:extLst>
              </a:tr>
              <a:tr h="370840">
                <a:tc>
                  <a:txBody>
                    <a:bodyPr/>
                    <a:lstStyle/>
                    <a:p>
                      <a:r>
                        <a:rPr lang="en-US" sz="1500" dirty="0"/>
                        <a:t>ISUS</a:t>
                      </a:r>
                      <a:r>
                        <a:rPr lang="en-US" sz="1500" baseline="0" dirty="0"/>
                        <a:t> ad-hoc </a:t>
                      </a:r>
                      <a:endParaRPr lang="en-US" sz="1500" dirty="0">
                        <a:solidFill>
                          <a:srgbClr val="FF0000"/>
                        </a:solidFill>
                      </a:endParaRPr>
                    </a:p>
                  </a:txBody>
                  <a:tcPr/>
                </a:tc>
                <a:tc>
                  <a:txBody>
                    <a:bodyPr/>
                    <a:lstStyle/>
                    <a:p>
                      <a:r>
                        <a:rPr lang="en-US" sz="1500" baseline="0" dirty="0"/>
                        <a:t>Friday, 24 February 2023, 12:00pm ET to 1:00pm ET</a:t>
                      </a:r>
                    </a:p>
                  </a:txBody>
                  <a:tcPr/>
                </a:tc>
                <a:extLst>
                  <a:ext uri="{0D108BD9-81ED-4DB2-BD59-A6C34878D82A}">
                    <a16:rowId xmlns:a16="http://schemas.microsoft.com/office/drawing/2014/main" val="10003"/>
                  </a:ext>
                </a:extLst>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a:t>
            </a:r>
            <a:r>
              <a:rPr lang="en-US" sz="1500" b="1" dirty="0">
                <a:solidFill>
                  <a:schemeClr val="tx1"/>
                </a:solidFill>
                <a:cs typeface="Arial" panose="020B0604020202020204" pitchFamily="34" charset="0"/>
                <a:hlinkClick r:id="rId4"/>
              </a:rPr>
              <a:t>18-16/0038</a:t>
            </a:r>
            <a:r>
              <a:rPr lang="en-US" sz="1500" b="1" dirty="0">
                <a:solidFill>
                  <a:schemeClr val="tx1"/>
                </a:solidFill>
                <a:cs typeface="Arial" panose="020B0604020202020204" pitchFamily="34" charset="0"/>
              </a:rPr>
              <a:t> and the 802.18 </a:t>
            </a:r>
            <a:r>
              <a:rPr lang="en-US" sz="1500" b="1" dirty="0">
                <a:solidFill>
                  <a:schemeClr val="tx1"/>
                </a:solidFill>
                <a:cs typeface="Arial" panose="020B0604020202020204" pitchFamily="34" charset="0"/>
                <a:hlinkClick r:id="rId5"/>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spTree>
    <p:extLst>
      <p:ext uri="{BB962C8B-B14F-4D97-AF65-F5344CB8AC3E}">
        <p14:creationId xmlns:p14="http://schemas.microsoft.com/office/powerpoint/2010/main" val="11959920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and hotel reservation for the 2023 March plenary</a:t>
            </a:r>
          </a:p>
        </p:txBody>
      </p:sp>
      <p:sp>
        <p:nvSpPr>
          <p:cNvPr id="10" name="Content Placeholder 2"/>
          <p:cNvSpPr>
            <a:spLocks noGrp="1"/>
          </p:cNvSpPr>
          <p:nvPr>
            <p:ph idx="1"/>
          </p:nvPr>
        </p:nvSpPr>
        <p:spPr>
          <a:xfrm>
            <a:off x="914400" y="1523999"/>
            <a:ext cx="10322984" cy="4928587"/>
          </a:xfrm>
        </p:spPr>
        <p:txBody>
          <a:bodyPr/>
          <a:lstStyle/>
          <a:p>
            <a:pPr marL="230188" marR="117475" indent="-230188" algn="just">
              <a:buFont typeface="Times New Roman" pitchFamily="16" charset="0"/>
              <a:buChar char="•"/>
              <a:tabLst>
                <a:tab pos="230188" algn="l"/>
              </a:tabLst>
            </a:pPr>
            <a:r>
              <a:rPr lang="en-US" sz="1800" spc="-5" dirty="0">
                <a:cs typeface="Arial"/>
                <a:hlinkClick r:id="rId3"/>
              </a:rPr>
              <a:t>Meeting reservation</a:t>
            </a:r>
            <a:r>
              <a:rPr lang="en-US" sz="1800" spc="-5" dirty="0">
                <a:cs typeface="Arial"/>
              </a:rPr>
              <a:t> begins on 16 December 2022</a:t>
            </a: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strike="sngStrike" dirty="0">
                <a:solidFill>
                  <a:schemeClr val="tx1"/>
                </a:solidFill>
                <a:latin typeface="Times New Roman" panose="02020603050405020304" pitchFamily="18" charset="0"/>
                <a:ea typeface="Times New Roman" panose="02020603050405020304" pitchFamily="18" charset="0"/>
              </a:rPr>
              <a:t>Early Registration until 27 January 2023</a:t>
            </a:r>
          </a:p>
          <a:p>
            <a:pPr marL="1487488" marR="117475" lvl="3" indent="-230188" algn="just">
              <a:buFont typeface="Times New Roman" pitchFamily="16" charset="0"/>
              <a:buChar char="•"/>
              <a:tabLst>
                <a:tab pos="230188" algn="l"/>
              </a:tabLst>
            </a:pPr>
            <a:r>
              <a:rPr lang="en-US" sz="1400" strike="sngStrike" dirty="0">
                <a:solidFill>
                  <a:schemeClr val="tx1"/>
                </a:solidFill>
                <a:latin typeface="Times New Roman" panose="02020603050405020304" pitchFamily="18" charset="0"/>
                <a:ea typeface="Times New Roman" panose="02020603050405020304" pitchFamily="18" charset="0"/>
              </a:rPr>
              <a:t>US$ 600.00</a:t>
            </a:r>
          </a:p>
          <a:p>
            <a:pPr marL="1030288" marR="117475" lvl="2"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Standard Registration until 3 March 2023</a:t>
            </a:r>
          </a:p>
          <a:p>
            <a:pPr marL="1487488" marR="117475" lvl="3"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US$ 800.00</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Registration after 3 March 2023</a:t>
            </a: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US$ 1000.00</a:t>
            </a: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Cancellation policy</a:t>
            </a:r>
          </a:p>
          <a:p>
            <a:pPr marL="1030288" marR="117475" lvl="2" indent="-230188" algn="just">
              <a:buFont typeface="Times New Roman" pitchFamily="16" charset="0"/>
              <a:buChar char="•"/>
              <a:tabLst>
                <a:tab pos="230188" algn="l"/>
              </a:tabLst>
            </a:pPr>
            <a:r>
              <a:rPr lang="en-US" sz="1400" strike="sngStrike" dirty="0">
                <a:solidFill>
                  <a:schemeClr val="tx1"/>
                </a:solidFill>
                <a:latin typeface="Times New Roman" panose="02020603050405020304" pitchFamily="18" charset="0"/>
                <a:ea typeface="Times New Roman" panose="02020603050405020304" pitchFamily="18" charset="0"/>
              </a:rPr>
              <a:t>Until 27 January 2023, cancellations will not incur a cancellation fee</a:t>
            </a:r>
          </a:p>
          <a:p>
            <a:pPr marL="1030288" marR="117475" lvl="2"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After 27 January 2023 until 3 March 2023, cancellations will incur a US$ 150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3 March 2023, cancellations will not receive any refund </a:t>
            </a:r>
          </a:p>
          <a:p>
            <a:pPr marL="230188" marR="117475" indent="-230188" algn="just">
              <a:buFont typeface="Times New Roman" pitchFamily="16" charset="0"/>
              <a:buChar char="•"/>
              <a:tabLst>
                <a:tab pos="230188" algn="l"/>
              </a:tabLst>
            </a:pPr>
            <a:r>
              <a:rPr lang="en-US" sz="1800" spc="-5" dirty="0">
                <a:cs typeface="Arial"/>
                <a:hlinkClick r:id="rId4"/>
              </a:rPr>
              <a:t>Hotel reservation</a:t>
            </a:r>
            <a:r>
              <a:rPr lang="en-US" sz="1800" spc="-5" dirty="0">
                <a:cs typeface="Arial"/>
              </a:rPr>
              <a:t> (</a:t>
            </a:r>
            <a:r>
              <a:rPr lang="en-US" sz="1800" dirty="0"/>
              <a:t>Hilton Atlanta, Atlanta, GA, United States) </a:t>
            </a:r>
            <a:r>
              <a:rPr lang="en-US" sz="1800" spc="-5" dirty="0">
                <a:cs typeface="Arial"/>
              </a:rPr>
              <a:t>begins on 28 November 2022</a:t>
            </a: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IEEE 802 rate: $US199.00 per night until the room block is sold out or 5pm ET, Friday, 17 February, 2023, whichever comes first.</a:t>
            </a:r>
          </a:p>
          <a:p>
            <a:pPr marL="630238" marR="117475" lvl="1" indent="-230188" algn="just">
              <a:buFont typeface="Times New Roman" pitchFamily="16" charset="0"/>
              <a:buChar char="•"/>
              <a:tabLst>
                <a:tab pos="230188" algn="l"/>
              </a:tabLst>
            </a:pPr>
            <a:endParaRPr lang="en-GB"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spTree>
    <p:extLst>
      <p:ext uri="{BB962C8B-B14F-4D97-AF65-F5344CB8AC3E}">
        <p14:creationId xmlns:p14="http://schemas.microsoft.com/office/powerpoint/2010/main" val="24879482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a:t>February 2023</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Al Petrick (Skyworks Solutions) and Stuart Kerry (OK-Brit; Self)</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Secretary:  Amelia </a:t>
            </a:r>
            <a:r>
              <a:rPr lang="en-US" altLang="en-US" sz="1600" dirty="0" err="1">
                <a:solidFill>
                  <a:schemeClr val="tx1"/>
                </a:solidFill>
                <a:latin typeface="+mj-lt"/>
                <a:cs typeface="Arial" panose="020B0604020202020204" pitchFamily="34" charset="0"/>
              </a:rPr>
              <a:t>Andersdotter</a:t>
            </a:r>
            <a:r>
              <a:rPr lang="en-US" altLang="en-US" sz="1600" dirty="0">
                <a:solidFill>
                  <a:schemeClr val="tx1"/>
                </a:solidFill>
                <a:latin typeface="+mj-lt"/>
                <a:cs typeface="Arial" panose="020B0604020202020204" pitchFamily="34" charset="0"/>
              </a:rPr>
              <a:t> (Sky Group/Comcast)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dirty="0">
                <a:solidFill>
                  <a:schemeClr val="tx1"/>
                </a:solidFill>
                <a:cs typeface="Arial" panose="020B0604020202020204" pitchFamily="34" charset="0"/>
              </a:rPr>
              <a:t>Amelia </a:t>
            </a:r>
            <a:r>
              <a:rPr lang="en-US" altLang="en-US" sz="1600" dirty="0" err="1">
                <a:solidFill>
                  <a:schemeClr val="tx1"/>
                </a:solidFill>
                <a:cs typeface="Arial" panose="020B0604020202020204" pitchFamily="34" charset="0"/>
              </a:rPr>
              <a:t>Andersdotter</a:t>
            </a:r>
            <a:r>
              <a:rPr lang="en-US" altLang="en-US" sz="1600" dirty="0">
                <a:solidFill>
                  <a:schemeClr val="tx1"/>
                </a:solidFill>
                <a:cs typeface="Arial" panose="020B0604020202020204" pitchFamily="34" charset="0"/>
              </a:rPr>
              <a:t> (Sky Group/Comcast)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a:t>
            </a:r>
            <a:r>
              <a:rPr lang="en-US" altLang="en-US" sz="1800" b="1" dirty="0">
                <a:solidFill>
                  <a:schemeClr val="tx1"/>
                </a:solidFill>
                <a:latin typeface="+mj-lt"/>
                <a:cs typeface="Arial" panose="020B0604020202020204" pitchFamily="34" charset="0"/>
              </a:rPr>
              <a:t> as of 23 January 2023</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49 (8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4</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 members:  12</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cs typeface="Arial" panose="020B0604020202020204" pitchFamily="34" charset="0"/>
              </a:rPr>
              <a:t>RR-TAG Policies and Procedures</a:t>
            </a:r>
            <a:endParaRPr lang="en-US" altLang="en-US" sz="1800" b="1" dirty="0">
              <a:solidFill>
                <a:srgbClr val="FF0000"/>
              </a:solidFill>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800" dirty="0">
                <a:solidFill>
                  <a:schemeClr val="tx1"/>
                </a:solidFill>
                <a:cs typeface="Arial" panose="020B0604020202020204" pitchFamily="34" charset="0"/>
              </a:rPr>
              <a:t>  </a:t>
            </a:r>
            <a:r>
              <a:rPr lang="en-US" altLang="en-US" sz="1600" dirty="0">
                <a:solidFill>
                  <a:schemeClr val="tx1"/>
                </a:solidFill>
                <a:cs typeface="Arial" panose="020B0604020202020204" pitchFamily="34" charset="0"/>
                <a:hlinkClick r:id="rId4"/>
              </a:rPr>
              <a:t>802 LMSC WG P&amp;P</a:t>
            </a:r>
            <a:endParaRPr lang="en-US" altLang="en-US" sz="1600" dirty="0">
              <a:solidFill>
                <a:schemeClr val="tx1"/>
              </a:solidFill>
              <a:cs typeface="Arial" panose="020B0604020202020204" pitchFamily="34" charset="0"/>
            </a:endParaRP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Attendance today </a:t>
            </a:r>
          </a:p>
          <a:p>
            <a:pPr marL="630238" marR="117475" lvl="1" indent="-230188" algn="just">
              <a:buFont typeface="Times New Roman" pitchFamily="16" charset="0"/>
              <a:buChar char="•"/>
              <a:tabLst>
                <a:tab pos="230188" algn="l"/>
              </a:tabLst>
            </a:pPr>
            <a:r>
              <a:rPr lang="en-US" sz="1600" spc="-5" dirty="0">
                <a:solidFill>
                  <a:schemeClr val="tx1"/>
                </a:solidFill>
                <a:latin typeface="+mj-lt"/>
                <a:cs typeface="Arial"/>
              </a:rPr>
              <a:t>On-line:  17</a:t>
            </a:r>
          </a:p>
          <a:p>
            <a:pPr marL="630238" marR="117475" lvl="1" indent="-230188" algn="just">
              <a:buFont typeface="Times New Roman" pitchFamily="16" charset="0"/>
              <a:buChar char="•"/>
              <a:tabLst>
                <a:tab pos="230188" algn="l"/>
              </a:tabLst>
            </a:pPr>
            <a:r>
              <a:rPr lang="en-US" sz="1600" spc="-5" dirty="0">
                <a:solidFill>
                  <a:schemeClr val="tx1"/>
                </a:solidFill>
                <a:latin typeface="+mj-lt"/>
                <a:cs typeface="Arial"/>
              </a:rPr>
              <a:t>Voters: 16</a:t>
            </a:r>
          </a:p>
          <a:p>
            <a:pPr marL="230188" marR="117475" indent="-230188" algn="just">
              <a:spcBef>
                <a:spcPts val="1200"/>
              </a:spcBef>
              <a:buFont typeface="Times New Roman" pitchFamily="16" charset="0"/>
              <a:buChar char="•"/>
              <a:tabLst>
                <a:tab pos="230188" algn="l"/>
              </a:tabLst>
            </a:pPr>
            <a:r>
              <a:rPr lang="en-US" sz="1800" spc="-5" dirty="0">
                <a:cs typeface="Arial"/>
              </a:rPr>
              <a:t>Next 802.18 plenary/interim</a:t>
            </a:r>
          </a:p>
          <a:p>
            <a:pPr marL="630238" marR="117475" lvl="1" indent="-230188" algn="just">
              <a:buFont typeface="Times New Roman" pitchFamily="16" charset="0"/>
              <a:buChar char="•"/>
              <a:tabLst>
                <a:tab pos="230188" algn="l"/>
              </a:tabLst>
            </a:pPr>
            <a:r>
              <a:rPr lang="en-US" sz="1600" spc="-5" dirty="0">
                <a:cs typeface="Arial"/>
              </a:rPr>
              <a:t>IEEE 802 plenary from 12 March 2023 to 17 March 2023</a:t>
            </a: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  </a:t>
            </a:r>
          </a:p>
          <a:p>
            <a:pPr marL="630238" marR="117475" lvl="1" indent="-230188" algn="just">
              <a:buFont typeface="Times New Roman" pitchFamily="16" charset="0"/>
              <a:buChar char="•"/>
              <a:tabLst>
                <a:tab pos="230188" algn="l"/>
              </a:tabLst>
            </a:pPr>
            <a:r>
              <a:rPr lang="en-US" sz="1600" spc="-5" dirty="0">
                <a:latin typeface="+mj-lt"/>
                <a:cs typeface="Arial"/>
              </a:rPr>
              <a:t>Adjourned at 3:38PM</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February 2023</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February 2023</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Other Guidelines for IEEE WG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a:t>
            </a:r>
            <a:r>
              <a:rPr lang="en-US" altLang="en-US" sz="1600" b="1" u="sng" dirty="0">
                <a:solidFill>
                  <a:schemeClr val="tx1"/>
                </a:solidFill>
                <a:latin typeface="+mj-lt"/>
                <a:cs typeface="Arial" panose="020B0604020202020204" pitchFamily="34" charset="0"/>
              </a:rPr>
              <a:t>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https://standards.ieee.org/wp-content/uploads/2022/02/antitrust.pdf</a:t>
            </a:r>
            <a:r>
              <a:rPr lang="en-US" altLang="en-US" sz="1600" b="1" dirty="0">
                <a:solidFill>
                  <a:schemeClr val="tx1"/>
                </a:solidFill>
                <a:latin typeface="+mj-lt"/>
                <a:cs typeface="Arial" panose="020B0604020202020204" pitchFamily="34" charset="0"/>
              </a:rPr>
              <a:t>   </a:t>
            </a: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February 2023</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a:latin typeface="+mj-lt"/>
                <a:cs typeface="Arial"/>
              </a:rPr>
              <a:t>participation </a:t>
            </a:r>
            <a:r>
              <a:rPr lang="en-US" sz="1800" dirty="0">
                <a:solidFill>
                  <a:schemeClr val="accent1">
                    <a:lumMod val="50000"/>
                  </a:schemeClr>
                </a:solidFill>
                <a:latin typeface="+mj-lt"/>
                <a:cs typeface="Arial" panose="020B0604020202020204" pitchFamily="34" charset="0"/>
              </a:rPr>
              <a:t>(and would ask you to please leave the call or meeting.)</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February 2023</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February 2023</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Housekeeping reminder</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latin typeface="+mj-lt"/>
                <a:cs typeface="Arial"/>
              </a:rPr>
              <a:t>IMAT is NOT being used for this session</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when joining the call: “FIRST NAME LAST NAME, Affiliation” (e.g., Stuart Kerry, OK-Brit; Self)</a:t>
            </a:r>
          </a:p>
          <a:p>
            <a:pPr marL="630238" marR="117475" lvl="1" indent="-230188" algn="just">
              <a:spcBef>
                <a:spcPts val="600"/>
              </a:spcBef>
              <a:buChar char="•"/>
              <a:tabLst>
                <a:tab pos="230188" algn="l"/>
              </a:tabLst>
            </a:pPr>
            <a:r>
              <a:rPr lang="en-US" sz="1600" spc="-5" dirty="0">
                <a:latin typeface="+mj-lt"/>
                <a:cs typeface="Arial"/>
              </a:rPr>
              <a:t>Remember to state your name and affiliation the FIRST TIME you speak</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solidFill>
                  <a:srgbClr val="FF0000"/>
                </a:solidFill>
              </a:rPr>
              <a:t>Press are required (i.e., anyone reporting publicly on this meeting) to announce their presence (per IEEE-SA Standards Board Ops Manual)</a:t>
            </a:r>
            <a:endParaRPr lang="en-US" sz="1600" spc="-5" dirty="0">
              <a:solidFill>
                <a:srgbClr val="FF0000"/>
              </a:solidFill>
              <a:latin typeface="+mj-lt"/>
              <a:cs typeface="Arial"/>
            </a:endParaRPr>
          </a:p>
          <a:p>
            <a:pPr marL="230188" marR="117475" indent="-230188" algn="just">
              <a:buChar char="•"/>
              <a:tabLst>
                <a:tab pos="230188" algn="l"/>
              </a:tabLst>
            </a:pPr>
            <a:endParaRPr lang="en-US" sz="1800" spc="-5" dirty="0">
              <a:solidFill>
                <a:srgbClr val="FF0000"/>
              </a:solidFill>
              <a:latin typeface="+mj-lt"/>
              <a:cs typeface="Arial"/>
            </a:endParaRP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583032"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Housekeeping reminder</a:t>
            </a: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and approve the weekly meeting minutes</a:t>
            </a:r>
          </a:p>
          <a:p>
            <a:pPr marL="230188" marR="117475" indent="-230188" algn="just">
              <a:buFont typeface="Times New Roman" pitchFamily="16" charset="0"/>
              <a:buChar char="•"/>
              <a:tabLst>
                <a:tab pos="230188" algn="l"/>
              </a:tabLst>
            </a:pPr>
            <a:r>
              <a:rPr lang="en-US" sz="1800" spc="-5" dirty="0">
                <a:cs typeface="Arial"/>
              </a:rPr>
              <a:t>Status of ongoing consultations</a:t>
            </a:r>
            <a:endParaRPr lang="en-US" sz="1800" spc="-5" dirty="0">
              <a:latin typeface="+mj-lt"/>
              <a:cs typeface="Arial"/>
            </a:endParaRPr>
          </a:p>
          <a:p>
            <a:pPr marL="230188" marR="117475" indent="-230188" algn="just">
              <a:buFont typeface="Times New Roman" pitchFamily="16" charset="0"/>
              <a:buChar char="•"/>
              <a:tabLst>
                <a:tab pos="230188" algn="l"/>
              </a:tabLst>
            </a:pPr>
            <a:r>
              <a:rPr lang="en-US" sz="1800" i="1" spc="-5" dirty="0">
                <a:solidFill>
                  <a:srgbClr val="00B050"/>
                </a:solidFill>
                <a:cs typeface="Arial"/>
              </a:rPr>
              <a:t>Review and Motion:  IEEE SA position statement on IEEE 802 wireless</a:t>
            </a:r>
          </a:p>
          <a:p>
            <a:pPr marL="230188" marR="117475" indent="-230188" algn="just">
              <a:buFont typeface="Times New Roman" pitchFamily="16" charset="0"/>
              <a:buChar char="•"/>
              <a:tabLst>
                <a:tab pos="230188" algn="l"/>
              </a:tabLst>
            </a:pPr>
            <a:r>
              <a:rPr lang="en-US" sz="1800" spc="-5" dirty="0">
                <a:cs typeface="Arial"/>
              </a:rPr>
              <a:t>General discussion items</a:t>
            </a:r>
          </a:p>
          <a:p>
            <a:pPr marL="230188" marR="117475" indent="-230188" algn="just">
              <a:buFont typeface="Times New Roman" pitchFamily="16" charset="0"/>
              <a:buChar char="•"/>
              <a:tabLst>
                <a:tab pos="230188" algn="l"/>
              </a:tabLst>
            </a:pPr>
            <a:r>
              <a:rPr lang="en-US" sz="1800" spc="-5" dirty="0">
                <a:cs typeface="Arial"/>
              </a:rPr>
              <a:t>Reminder:  Meeting schedule in the next 8 days</a:t>
            </a:r>
          </a:p>
          <a:p>
            <a:pPr marL="230188" marR="117475" indent="-230188" algn="just">
              <a:buFont typeface="Times New Roman" pitchFamily="16" charset="0"/>
              <a:buChar char="•"/>
              <a:tabLst>
                <a:tab pos="230188" algn="l"/>
              </a:tabLst>
            </a:pPr>
            <a:r>
              <a:rPr lang="en-US" sz="1800" spc="-5" dirty="0">
                <a:cs typeface="Arial"/>
              </a:rPr>
              <a:t>Reminder:  Meeting and hotel reservation for the 2023 March plenary</a:t>
            </a:r>
          </a:p>
          <a:p>
            <a:pPr marL="230188" marR="117475" indent="-230188" algn="just">
              <a:buFont typeface="Times New Roman" pitchFamily="16" charset="0"/>
              <a:buChar char="•"/>
              <a:tabLst>
                <a:tab pos="230188" algn="l"/>
              </a:tabLst>
            </a:pPr>
            <a:r>
              <a:rPr lang="en-US" sz="1800" spc="-5" dirty="0">
                <a:latin typeface="+mj-lt"/>
                <a:cs typeface="Arial"/>
              </a:rPr>
              <a:t>Any other business</a:t>
            </a:r>
          </a:p>
          <a:p>
            <a:pPr marL="230188" marR="117475" indent="-230188" algn="just">
              <a:buChar char="•"/>
              <a:tabLst>
                <a:tab pos="230188" algn="l"/>
              </a:tabLst>
            </a:pPr>
            <a:r>
              <a:rPr lang="en-US" sz="1800" spc="-5" dirty="0">
                <a:latin typeface="+mj-lt"/>
                <a:cs typeface="Arial"/>
              </a:rPr>
              <a:t>Adjourn</a:t>
            </a: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70941</TotalTime>
  <Words>2620</Words>
  <Application>Microsoft Office PowerPoint</Application>
  <PresentationFormat>Widescreen</PresentationFormat>
  <Paragraphs>356</Paragraphs>
  <Slides>20</Slides>
  <Notes>17</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6" baseType="lpstr">
      <vt:lpstr>Arial</vt:lpstr>
      <vt:lpstr>Calibri</vt:lpstr>
      <vt:lpstr>Monotype Sorts</vt:lpstr>
      <vt:lpstr>Times New Roman</vt:lpstr>
      <vt:lpstr>Office Theme</vt:lpstr>
      <vt:lpstr>Document</vt:lpstr>
      <vt:lpstr>IEEE 802.18 RR-TAG Weekly Teleconference Agenda</vt:lpstr>
      <vt:lpstr>Meeting called to order</vt:lpstr>
      <vt:lpstr>IEEE 802 required notices</vt:lpstr>
      <vt:lpstr>Other Guidelines for IEEE WG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Housekeeping reminder</vt:lpstr>
      <vt:lpstr>Agenda</vt:lpstr>
      <vt:lpstr>Administrative motions</vt:lpstr>
      <vt:lpstr>Status of ongoing consultations</vt:lpstr>
      <vt:lpstr>IEEE SA Position Statement on IEEE 802 wireless (1)</vt:lpstr>
      <vt:lpstr>IEEE SA Position Statement on IEEE 802 wireless (2)</vt:lpstr>
      <vt:lpstr>IEEE SA Position Statement on IEEE 802 wireless (3)</vt:lpstr>
      <vt:lpstr>General discussion items (1)</vt:lpstr>
      <vt:lpstr>General discussion items (2)</vt:lpstr>
      <vt:lpstr>Meeting schedule in the next 8 days</vt:lpstr>
      <vt:lpstr>Meeting and hotel reservation for the 2023 March plenary</vt:lpstr>
      <vt:lpstr>Any other business</vt:lpstr>
      <vt:lpstr>Adjourn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23/0025r1</dc:title>
  <dc:creator>Al Petrick</dc:creator>
  <cp:keywords>16 February 2023</cp:keywords>
  <cp:lastModifiedBy>Stuart Kerry</cp:lastModifiedBy>
  <cp:revision>5162</cp:revision>
  <cp:lastPrinted>1601-01-01T00:00:00Z</cp:lastPrinted>
  <dcterms:created xsi:type="dcterms:W3CDTF">2016-03-03T14:54:45Z</dcterms:created>
  <dcterms:modified xsi:type="dcterms:W3CDTF">2023-02-17T00:56:47Z</dcterms:modified>
  <cp:category>IEEE 802.18 RR-TAG agenda</cp:category>
</cp:coreProperties>
</file>