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71" d="100"/>
          <a:sy n="71" d="100"/>
        </p:scale>
        <p:origin x="780" y="1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27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802.18-23/0025r3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6-01-0000-teleconference-minutes-9-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7-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3/18-23-0017-01-ISUS-27-january-2023-isus-ad-hoc-agenda.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 February 2023</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9 February 2023 RR-TAG call as shown in the document </a:t>
            </a:r>
            <a:r>
              <a:rPr lang="en-US" sz="1800" spc="-5" dirty="0">
                <a:solidFill>
                  <a:srgbClr val="FF0000"/>
                </a:solidFill>
                <a:latin typeface="+mj-lt"/>
                <a:cs typeface="Arial"/>
                <a:hlinkClick r:id="rId3"/>
              </a:rPr>
              <a:t>18-23/0026r1</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18-22/0035r57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(1)</a:t>
            </a: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86198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690494248"/>
              </p:ext>
            </p:extLst>
          </p:nvPr>
        </p:nvGraphicFramePr>
        <p:xfrm>
          <a:off x="838200" y="1420277"/>
          <a:ext cx="10665729" cy="5029200"/>
        </p:xfrm>
        <a:graphic>
          <a:graphicData uri="http://schemas.openxmlformats.org/drawingml/2006/table">
            <a:tbl>
              <a:tblPr firstRow="1" bandRow="1">
                <a:tableStyleId>{93296810-A885-4BE3-A3E7-6D5BEEA58F35}</a:tableStyleId>
              </a:tblPr>
              <a:tblGrid>
                <a:gridCol w="6119880">
                  <a:extLst>
                    <a:ext uri="{9D8B030D-6E8A-4147-A177-3AD203B41FA5}">
                      <a16:colId xmlns:a16="http://schemas.microsoft.com/office/drawing/2014/main" val="20000"/>
                    </a:ext>
                  </a:extLst>
                </a:gridCol>
                <a:gridCol w="4545849">
                  <a:extLst>
                    <a:ext uri="{9D8B030D-6E8A-4147-A177-3AD203B41FA5}">
                      <a16:colId xmlns:a16="http://schemas.microsoft.com/office/drawing/2014/main" val="20001"/>
                    </a:ext>
                  </a:extLst>
                </a:gridCol>
              </a:tblGrid>
              <a:tr h="370840">
                <a:tc>
                  <a:txBody>
                    <a:bodyPr/>
                    <a:lstStyle/>
                    <a:p>
                      <a:r>
                        <a:rPr lang="en-US" sz="1300" dirty="0"/>
                        <a:t>Milestone</a:t>
                      </a:r>
                    </a:p>
                  </a:txBody>
                  <a:tcPr/>
                </a:tc>
                <a:tc>
                  <a:txBody>
                    <a:bodyPr/>
                    <a:lstStyle/>
                    <a:p>
                      <a:r>
                        <a:rPr lang="en-US" sz="1300" dirty="0"/>
                        <a:t>Expected timeline</a:t>
                      </a:r>
                    </a:p>
                  </a:txBody>
                  <a:tcPr/>
                </a:tc>
                <a:extLst>
                  <a:ext uri="{0D108BD9-81ED-4DB2-BD59-A6C34878D82A}">
                    <a16:rowId xmlns:a16="http://schemas.microsoft.com/office/drawing/2014/main" val="10000"/>
                  </a:ext>
                </a:extLst>
              </a:tr>
              <a:tr h="370840">
                <a:tc>
                  <a:txBody>
                    <a:bodyPr/>
                    <a:lstStyle/>
                    <a:p>
                      <a:r>
                        <a:rPr lang="en-US" sz="1300" dirty="0"/>
                        <a:t>IEEE 802.18 approves the position statement</a:t>
                      </a:r>
                    </a:p>
                  </a:txBody>
                  <a:tcPr/>
                </a:tc>
                <a:tc>
                  <a:txBody>
                    <a:bodyPr/>
                    <a:lstStyle/>
                    <a:p>
                      <a:r>
                        <a:rPr lang="en-US" sz="1300" dirty="0"/>
                        <a:t>Tentatively today (16 February 2023)</a:t>
                      </a:r>
                    </a:p>
                  </a:txBody>
                  <a:tcPr/>
                </a:tc>
                <a:extLst>
                  <a:ext uri="{0D108BD9-81ED-4DB2-BD59-A6C34878D82A}">
                    <a16:rowId xmlns:a16="http://schemas.microsoft.com/office/drawing/2014/main" val="10001"/>
                  </a:ext>
                </a:extLst>
              </a:tr>
              <a:tr h="370840">
                <a:tc>
                  <a:txBody>
                    <a:bodyPr/>
                    <a:lstStyle/>
                    <a:p>
                      <a:r>
                        <a:rPr lang="en-US" sz="1300" dirty="0"/>
                        <a:t>IEEE 802 LMSC reviews</a:t>
                      </a:r>
                      <a:r>
                        <a:rPr lang="en-US" sz="1300" baseline="0" dirty="0"/>
                        <a:t> the position statement</a:t>
                      </a:r>
                      <a:endParaRPr lang="en-US" sz="1300" dirty="0"/>
                    </a:p>
                  </a:txBody>
                  <a:tcPr/>
                </a:tc>
                <a:tc>
                  <a:txBody>
                    <a:bodyPr/>
                    <a:lstStyle/>
                    <a:p>
                      <a:r>
                        <a:rPr lang="en-US" sz="1300" dirty="0"/>
                        <a:t>A</a:t>
                      </a:r>
                      <a:r>
                        <a:rPr lang="en-US" sz="1300" baseline="0" dirty="0"/>
                        <a:t>fter the statement is approved by IEEE 802.18 till Wednesday, 15 March 2023</a:t>
                      </a:r>
                      <a:endParaRPr lang="en-US" sz="1300" dirty="0"/>
                    </a:p>
                  </a:txBody>
                  <a:tcPr/>
                </a:tc>
                <a:extLst>
                  <a:ext uri="{0D108BD9-81ED-4DB2-BD59-A6C34878D82A}">
                    <a16:rowId xmlns:a16="http://schemas.microsoft.com/office/drawing/2014/main" val="10002"/>
                  </a:ext>
                </a:extLst>
              </a:tr>
              <a:tr h="370840">
                <a:tc>
                  <a:txBody>
                    <a:bodyPr/>
                    <a:lstStyle/>
                    <a:p>
                      <a:r>
                        <a:rPr lang="en-US" sz="1300" dirty="0"/>
                        <a:t>IEEE 802.18 addresses comments from</a:t>
                      </a:r>
                      <a:r>
                        <a:rPr lang="en-US" sz="1300" baseline="0" dirty="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Ongoing, </a:t>
                      </a:r>
                      <a:r>
                        <a:rPr lang="en-US" sz="1300" baseline="0" dirty="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a:t>(IEEE 802.18 closing meeting in the IEEE 802 plenary)</a:t>
                      </a:r>
                      <a:endParaRPr lang="en-US" sz="1300" dirty="0"/>
                    </a:p>
                  </a:txBody>
                  <a:tcPr/>
                </a:tc>
                <a:extLst>
                  <a:ext uri="{0D108BD9-81ED-4DB2-BD59-A6C34878D82A}">
                    <a16:rowId xmlns:a16="http://schemas.microsoft.com/office/drawing/2014/main" val="10003"/>
                  </a:ext>
                </a:extLst>
              </a:tr>
              <a:tr h="370840">
                <a:tc>
                  <a:txBody>
                    <a:bodyPr/>
                    <a:lstStyle/>
                    <a:p>
                      <a:r>
                        <a:rPr lang="en-US" sz="1300" b="1" dirty="0"/>
                        <a:t>IEEE 802 LMSC</a:t>
                      </a:r>
                      <a:r>
                        <a:rPr lang="en-US" sz="1300" dirty="0"/>
                        <a:t> considers a motion to approve the position statement</a:t>
                      </a:r>
                    </a:p>
                  </a:txBody>
                  <a:tcPr/>
                </a:tc>
                <a:tc>
                  <a:txBody>
                    <a:bodyPr/>
                    <a:lstStyle/>
                    <a:p>
                      <a:r>
                        <a:rPr lang="en-US" sz="1300" b="1" dirty="0"/>
                        <a:t>Friday, 17 March 2023</a:t>
                      </a:r>
                    </a:p>
                    <a:p>
                      <a:r>
                        <a:rPr lang="en-US" sz="1300" dirty="0"/>
                        <a:t>(IEEE 802 </a:t>
                      </a:r>
                      <a:r>
                        <a:rPr lang="en-US" sz="1300" baseline="0" dirty="0"/>
                        <a:t>EC closing meeting in the IEEE 802 plenary)</a:t>
                      </a:r>
                      <a:endParaRPr lang="en-US" sz="1300" dirty="0"/>
                    </a:p>
                  </a:txBody>
                  <a:tcPr/>
                </a:tc>
                <a:extLst>
                  <a:ext uri="{0D108BD9-81ED-4DB2-BD59-A6C34878D82A}">
                    <a16:rowId xmlns:a16="http://schemas.microsoft.com/office/drawing/2014/main" val="10004"/>
                  </a:ext>
                </a:extLst>
              </a:tr>
              <a:tr h="370840">
                <a:tc>
                  <a:txBody>
                    <a:bodyPr/>
                    <a:lstStyle/>
                    <a:p>
                      <a:r>
                        <a:rPr lang="en-US" sz="1300" dirty="0"/>
                        <a:t>IEEE 802 LMSC submits the position </a:t>
                      </a:r>
                      <a:r>
                        <a:rPr lang="en-US" sz="1300" baseline="0" dirty="0"/>
                        <a:t>to the </a:t>
                      </a:r>
                      <a:r>
                        <a:rPr lang="en-US" sz="1300" b="1" baseline="0" dirty="0"/>
                        <a:t>IEEE SA Public Affairs (PA)</a:t>
                      </a:r>
                      <a:r>
                        <a:rPr lang="en-US" sz="1300" baseline="0" dirty="0"/>
                        <a:t> team</a:t>
                      </a:r>
                      <a:endParaRPr lang="en-US" sz="1300" dirty="0"/>
                    </a:p>
                  </a:txBody>
                  <a:tcPr/>
                </a:tc>
                <a:tc>
                  <a:txBody>
                    <a:bodyPr/>
                    <a:lstStyle/>
                    <a:p>
                      <a:r>
                        <a:rPr lang="en-US" sz="1300" dirty="0"/>
                        <a:t>After the</a:t>
                      </a:r>
                      <a:r>
                        <a:rPr lang="en-US" sz="1300" baseline="0" dirty="0"/>
                        <a:t> statement is approved by IEEE 802 LMSC</a:t>
                      </a:r>
                      <a:endParaRPr lang="en-US" sz="1300" dirty="0"/>
                    </a:p>
                  </a:txBody>
                  <a:tcPr/>
                </a:tc>
                <a:extLst>
                  <a:ext uri="{0D108BD9-81ED-4DB2-BD59-A6C34878D82A}">
                    <a16:rowId xmlns:a16="http://schemas.microsoft.com/office/drawing/2014/main" val="10005"/>
                  </a:ext>
                </a:extLst>
              </a:tr>
              <a:tr h="370840">
                <a:tc>
                  <a:txBody>
                    <a:bodyPr/>
                    <a:lstStyle/>
                    <a:p>
                      <a:r>
                        <a:rPr lang="en-US" sz="1300" b="1" i="0" kern="1200" dirty="0">
                          <a:solidFill>
                            <a:schemeClr val="dk1"/>
                          </a:solidFill>
                          <a:effectLst/>
                          <a:latin typeface="+mn-lt"/>
                          <a:ea typeface="+mn-ea"/>
                          <a:cs typeface="+mn-cs"/>
                        </a:rPr>
                        <a:t>SA PA </a:t>
                      </a:r>
                      <a:r>
                        <a:rPr lang="en-US" sz="1300" b="0" i="0" kern="1200" dirty="0">
                          <a:solidFill>
                            <a:schemeClr val="dk1"/>
                          </a:solidFill>
                          <a:effectLst/>
                          <a:latin typeface="+mn-lt"/>
                          <a:ea typeface="+mn-ea"/>
                          <a:cs typeface="+mn-cs"/>
                        </a:rPr>
                        <a:t>staff will alert the </a:t>
                      </a:r>
                      <a:r>
                        <a:rPr lang="en-US" sz="1300" b="1" i="0" kern="1200" dirty="0">
                          <a:solidFill>
                            <a:schemeClr val="dk1"/>
                          </a:solidFill>
                          <a:effectLst/>
                          <a:latin typeface="+mn-lt"/>
                          <a:ea typeface="+mn-ea"/>
                          <a:cs typeface="+mn-cs"/>
                        </a:rPr>
                        <a:t>Global Public Policy Committee (GPPC) </a:t>
                      </a:r>
                      <a:r>
                        <a:rPr lang="en-US" sz="1300" b="0" i="0" kern="1200" dirty="0">
                          <a:solidFill>
                            <a:schemeClr val="dk1"/>
                          </a:solidFill>
                          <a:effectLst/>
                          <a:latin typeface="+mn-lt"/>
                          <a:ea typeface="+mn-ea"/>
                          <a:cs typeface="+mn-cs"/>
                        </a:rPr>
                        <a:t>and begin the process of sharing it with IEEE stakeholder groups (other standards committees, societies, initiatives) for awareness and input</a:t>
                      </a:r>
                      <a:endParaRPr lang="en-US" sz="1300" dirty="0"/>
                    </a:p>
                  </a:txBody>
                  <a:tcPr/>
                </a:tc>
                <a:tc>
                  <a:txBody>
                    <a:bodyPr/>
                    <a:lstStyle/>
                    <a:p>
                      <a:r>
                        <a:rPr lang="en-US" sz="1300" dirty="0"/>
                        <a:t>It is a 2-week process.</a:t>
                      </a:r>
                      <a:r>
                        <a:rPr lang="en-US" sz="1300" baseline="0" dirty="0"/>
                        <a:t> </a:t>
                      </a:r>
                      <a:r>
                        <a:rPr lang="en-US" sz="1300" dirty="0"/>
                        <a:t>Exact</a:t>
                      </a:r>
                      <a:r>
                        <a:rPr lang="en-US" sz="1300" baseline="0" dirty="0"/>
                        <a:t> date to be communicated by the IEEE SA PA staff.  As of now, let’s presume it is the last two weeks of March 2023.</a:t>
                      </a: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Inputs </a:t>
                      </a:r>
                      <a:r>
                        <a:rPr lang="en-US" sz="1300" b="0" i="0" kern="1200" baseline="0" dirty="0">
                          <a:solidFill>
                            <a:schemeClr val="dk1"/>
                          </a:solidFill>
                          <a:effectLst/>
                          <a:latin typeface="+mn-lt"/>
                          <a:ea typeface="+mn-ea"/>
                          <a:cs typeface="+mn-cs"/>
                        </a:rPr>
                        <a:t>received from any IEEE stakeholder groups</a:t>
                      </a:r>
                      <a:r>
                        <a:rPr lang="en-US" sz="1300" b="0" i="0" kern="1200" dirty="0">
                          <a:solidFill>
                            <a:schemeClr val="dk1"/>
                          </a:solidFill>
                          <a:effectLst/>
                          <a:latin typeface="+mn-lt"/>
                          <a:ea typeface="+mn-ea"/>
                          <a:cs typeface="+mn-cs"/>
                        </a:rPr>
                        <a:t> will be shared with IEEE 802 LMSC</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 and possible edits/another possible iteration, as deemed necessary.  The </a:t>
                      </a:r>
                      <a:r>
                        <a:rPr lang="en-US" sz="1300" b="1" i="0" kern="1200" dirty="0">
                          <a:solidFill>
                            <a:schemeClr val="dk1"/>
                          </a:solidFill>
                          <a:effectLst/>
                          <a:latin typeface="+mn-lt"/>
                          <a:ea typeface="+mn-ea"/>
                          <a:cs typeface="+mn-cs"/>
                        </a:rPr>
                        <a:t>SA PA staff</a:t>
                      </a:r>
                      <a:r>
                        <a:rPr lang="en-US" sz="1300" b="0" i="0" kern="1200" dirty="0">
                          <a:solidFill>
                            <a:schemeClr val="dk1"/>
                          </a:solidFill>
                          <a:effectLst/>
                          <a:latin typeface="+mn-lt"/>
                          <a:ea typeface="+mn-ea"/>
                          <a:cs typeface="+mn-cs"/>
                        </a:rPr>
                        <a:t> will also inform the </a:t>
                      </a:r>
                      <a:r>
                        <a:rPr lang="en-US" sz="1300" b="1" i="0" kern="1200" dirty="0">
                          <a:solidFill>
                            <a:schemeClr val="dk1"/>
                          </a:solidFill>
                          <a:effectLst/>
                          <a:latin typeface="+mn-lt"/>
                          <a:ea typeface="+mn-ea"/>
                          <a:cs typeface="+mn-cs"/>
                        </a:rPr>
                        <a:t>GPPC</a:t>
                      </a:r>
                      <a:r>
                        <a:rPr lang="en-US" sz="1300" b="0" i="0" kern="1200" dirty="0">
                          <a:solidFill>
                            <a:schemeClr val="dk1"/>
                          </a:solidFill>
                          <a:effectLst/>
                          <a:latin typeface="+mn-lt"/>
                          <a:ea typeface="+mn-ea"/>
                          <a:cs typeface="+mn-cs"/>
                        </a:rPr>
                        <a:t> that this process was completed and note input incorporated, as needed.</a:t>
                      </a:r>
                    </a:p>
                  </a:txBody>
                  <a:tcPr/>
                </a:tc>
                <a:tc>
                  <a:txBody>
                    <a:bodyPr/>
                    <a:lstStyle/>
                    <a:p>
                      <a:r>
                        <a:rPr lang="en-US" sz="1300"/>
                        <a:t>April 2023</a:t>
                      </a:r>
                      <a:endParaRPr lang="en-US" sz="1300"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The SA PA staff will get the updated draft statement from IEEE 802 LMSC to the IEEE SA </a:t>
                      </a:r>
                      <a:r>
                        <a:rPr lang="en-US" sz="1300" b="1" i="0" kern="1200" dirty="0">
                          <a:solidFill>
                            <a:schemeClr val="dk1"/>
                          </a:solidFill>
                          <a:effectLst/>
                          <a:latin typeface="+mn-lt"/>
                          <a:ea typeface="+mn-ea"/>
                          <a:cs typeface="+mn-cs"/>
                        </a:rPr>
                        <a:t>Strategic Planning Coordination Committee (SPCC) </a:t>
                      </a:r>
                      <a:r>
                        <a:rPr lang="en-US" sz="1300" b="0" i="0" kern="1200" dirty="0">
                          <a:solidFill>
                            <a:schemeClr val="dk1"/>
                          </a:solidFill>
                          <a:effectLst/>
                          <a:latin typeface="+mn-lt"/>
                          <a:ea typeface="+mn-ea"/>
                          <a:cs typeface="+mn-cs"/>
                        </a:rPr>
                        <a:t>for its next meeting,</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where it will be reviewed with a motion for recommendation to the </a:t>
                      </a:r>
                      <a:r>
                        <a:rPr lang="en-US" sz="1300" b="1" i="0" kern="1200" dirty="0" err="1">
                          <a:solidFill>
                            <a:schemeClr val="dk1"/>
                          </a:solidFill>
                          <a:effectLst/>
                          <a:latin typeface="+mn-lt"/>
                          <a:ea typeface="+mn-ea"/>
                          <a:cs typeface="+mn-cs"/>
                        </a:rPr>
                        <a:t>BoG</a:t>
                      </a:r>
                      <a:r>
                        <a:rPr lang="en-US" sz="1300" b="1" i="0" kern="120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review/approval at its 3-4 May meeting</a:t>
                      </a:r>
                    </a:p>
                  </a:txBody>
                  <a:tcPr/>
                </a:tc>
                <a:tc>
                  <a:txBody>
                    <a:bodyPr/>
                    <a:lstStyle/>
                    <a:p>
                      <a:r>
                        <a:rPr lang="en-US" sz="1300" dirty="0"/>
                        <a:t>28 April, 2023</a:t>
                      </a:r>
                    </a:p>
                  </a:txBody>
                  <a:tcPr/>
                </a:tc>
                <a:extLst>
                  <a:ext uri="{0D108BD9-81ED-4DB2-BD59-A6C34878D82A}">
                    <a16:rowId xmlns:a16="http://schemas.microsoft.com/office/drawing/2014/main" val="10008"/>
                  </a:ext>
                </a:extLst>
              </a:tr>
            </a:tbl>
          </a:graphicData>
        </a:graphic>
      </p:graphicFrame>
      <p:sp>
        <p:nvSpPr>
          <p:cNvPr id="2" name="Rectangle 1">
            <a:extLst>
              <a:ext uri="{FF2B5EF4-FFF2-40B4-BE49-F238E27FC236}">
                <a16:creationId xmlns:a16="http://schemas.microsoft.com/office/drawing/2014/main" id="{E78A2E47-044B-D95C-5C51-93E11C3BC3EA}"/>
              </a:ext>
            </a:extLst>
          </p:cNvPr>
          <p:cNvSpPr/>
          <p:nvPr/>
        </p:nvSpPr>
        <p:spPr bwMode="auto">
          <a:xfrm>
            <a:off x="762000" y="3124200"/>
            <a:ext cx="10896600" cy="914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7459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the draft position statement on IEEE 802 wireless, </a:t>
            </a:r>
            <a:br>
              <a:rPr lang="en-US" sz="1800" spc="-5" dirty="0">
                <a:latin typeface="+mj-lt"/>
                <a:cs typeface="Arial"/>
              </a:rPr>
            </a:br>
            <a:r>
              <a:rPr lang="en-US" sz="1800" spc="-5" dirty="0">
                <a:solidFill>
                  <a:srgbClr val="3333CC"/>
                </a:solidFill>
                <a:latin typeface="+mj-lt"/>
                <a:cs typeface="Arial"/>
              </a:rPr>
              <a:t>18-23/0015r1</a:t>
            </a:r>
            <a:r>
              <a:rPr lang="en-US" sz="1800" spc="-5" dirty="0">
                <a:solidFill>
                  <a:srgbClr val="FF0000"/>
                </a:solidFill>
                <a:latin typeface="+mj-lt"/>
                <a:cs typeface="Arial"/>
              </a:rPr>
              <a:t>4</a:t>
            </a:r>
            <a:r>
              <a:rPr lang="en-US" sz="1800" spc="-5" dirty="0">
                <a:solidFill>
                  <a:srgbClr val="3333CC"/>
                </a:solidFill>
                <a:latin typeface="+mj-lt"/>
                <a:cs typeface="Arial"/>
              </a:rPr>
              <a:t>, </a:t>
            </a:r>
            <a:r>
              <a:rPr lang="en-US" sz="1800" spc="-5" dirty="0">
                <a:latin typeface="+mj-lt"/>
                <a:cs typeface="Arial"/>
              </a:rPr>
              <a:t>for review and approval by the IEEE 802 LMSC for submission to IEEE SA Public Affairs team</a:t>
            </a:r>
            <a:r>
              <a:rPr lang="en-US" sz="1800" spc="-1" dirty="0">
                <a:latin typeface="+mj-lt"/>
              </a:rPr>
              <a:t> </a:t>
            </a:r>
            <a:r>
              <a:rPr lang="en-US" sz="1800" spc="-5" dirty="0">
                <a:latin typeface="+mj-lt"/>
                <a:cs typeface="Arial"/>
              </a:rPr>
              <a:t>by the response deadline. The IEEE 802.18 Chair is authorized to make editorial changes as necessary.</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Font typeface="Times New Roman" pitchFamily="16" charset="0"/>
              <a:buChar char="•"/>
              <a:tabLst>
                <a:tab pos="230188" algn="l"/>
              </a:tabLst>
            </a:pPr>
            <a:r>
              <a:rPr lang="en-US" sz="1600" spc="-5" dirty="0">
                <a:latin typeface="+mj-lt"/>
                <a:cs typeface="Arial"/>
              </a:rPr>
              <a:t>Result:</a:t>
            </a:r>
          </a:p>
          <a:p>
            <a:pPr marL="630238" marR="117475" lvl="1" indent="-230188" algn="just">
              <a:buFont typeface="Times New Roman" pitchFamily="16" charset="0"/>
              <a:buChar char="•"/>
              <a:tabLst>
                <a:tab pos="230188" algn="l"/>
              </a:tabLst>
            </a:pPr>
            <a:r>
              <a:rPr lang="en-US" sz="1600" spc="-5" dirty="0">
                <a:latin typeface="+mj-lt"/>
                <a:cs typeface="Arial"/>
              </a:rPr>
              <a:t>Remarks: Chair will not vote unless a tie result</a:t>
            </a: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(3)</a:t>
            </a:r>
          </a:p>
        </p:txBody>
      </p:sp>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a:solidFill>
                  <a:schemeClr val="tx1"/>
                </a:solidFill>
              </a:rPr>
              <a:t>NOTE - Motion result in </a:t>
            </a:r>
            <a:r>
              <a:rPr lang="en-US" sz="1800" b="1" dirty="0">
                <a:solidFill>
                  <a:schemeClr val="tx1"/>
                </a:solidFill>
                <a:hlinkClick r:id="rId4"/>
              </a:rPr>
              <a:t>ISUS ad-hoc</a:t>
            </a:r>
            <a:r>
              <a:rPr lang="en-US" sz="1800" b="1" dirty="0">
                <a:solidFill>
                  <a:schemeClr val="tx1"/>
                </a:solidFill>
              </a:rPr>
              <a:t>: 7 Yes, 0 No, 1 Abstain.</a:t>
            </a:r>
          </a:p>
        </p:txBody>
      </p:sp>
    </p:spTree>
    <p:extLst>
      <p:ext uri="{BB962C8B-B14F-4D97-AF65-F5344CB8AC3E}">
        <p14:creationId xmlns:p14="http://schemas.microsoft.com/office/powerpoint/2010/main" val="311630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February Open Commission Meeting</a:t>
            </a:r>
            <a:r>
              <a:rPr lang="en-US" sz="1600" dirty="0"/>
              <a:t> is scheduled at </a:t>
            </a:r>
            <a:r>
              <a:rPr lang="en-US" sz="1600" dirty="0">
                <a:solidFill>
                  <a:srgbClr val="FF0000"/>
                </a:solidFill>
              </a:rPr>
              <a:t>10:30am ET on 16 February 2023.</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4229297"/>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81534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strike="noStrike" dirty="0">
                          <a:solidFill>
                            <a:schemeClr val="tx1"/>
                          </a:solidFill>
                        </a:rPr>
                        <a:t>ISUS</a:t>
                      </a:r>
                      <a:r>
                        <a:rPr lang="en-US" sz="1500" strike="noStrike" baseline="0" dirty="0">
                          <a:solidFill>
                            <a:schemeClr val="tx1"/>
                          </a:solidFill>
                        </a:rPr>
                        <a:t> ad-hoc </a:t>
                      </a:r>
                      <a:endParaRPr lang="en-US" sz="1500" strike="noStrike" dirty="0">
                        <a:solidFill>
                          <a:schemeClr val="tx1"/>
                        </a:solidFill>
                      </a:endParaRPr>
                    </a:p>
                  </a:txBody>
                  <a:tcPr/>
                </a:tc>
                <a:tc>
                  <a:txBody>
                    <a:bodyPr/>
                    <a:lstStyle/>
                    <a:p>
                      <a:r>
                        <a:rPr lang="en-US" sz="1500" strike="noStrike" baseline="0" dirty="0">
                          <a:solidFill>
                            <a:schemeClr val="tx1"/>
                          </a:solidFill>
                        </a:rPr>
                        <a:t>Friday, 17 February 2023, 12:00pm ET to 1:00pm ET</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23 February 2023, 3:00pm ET to 3:55pm ET</a:t>
                      </a:r>
                      <a:endParaRPr lang="en-US" sz="1500" dirty="0"/>
                    </a:p>
                  </a:txBody>
                  <a:tcPr/>
                </a:tc>
                <a:extLst>
                  <a:ext uri="{0D108BD9-81ED-4DB2-BD59-A6C34878D82A}">
                    <a16:rowId xmlns:a16="http://schemas.microsoft.com/office/drawing/2014/main" val="10002"/>
                  </a:ext>
                </a:extLst>
              </a:tr>
              <a:tr h="370840">
                <a:tc>
                  <a:txBody>
                    <a:bodyPr/>
                    <a:lstStyle/>
                    <a:p>
                      <a:r>
                        <a:rPr lang="en-US" sz="1500" dirty="0"/>
                        <a:t>ISUS</a:t>
                      </a:r>
                      <a:r>
                        <a:rPr lang="en-US" sz="1500" baseline="0" dirty="0"/>
                        <a:t> ad-hoc </a:t>
                      </a:r>
                      <a:endParaRPr lang="en-US" sz="1500" dirty="0">
                        <a:solidFill>
                          <a:srgbClr val="FF0000"/>
                        </a:solidFill>
                      </a:endParaRPr>
                    </a:p>
                  </a:txBody>
                  <a:tcPr/>
                </a:tc>
                <a:tc>
                  <a:txBody>
                    <a:bodyPr/>
                    <a:lstStyle/>
                    <a:p>
                      <a:r>
                        <a:rPr lang="en-US" sz="1500" baseline="0" dirty="0"/>
                        <a:t>Friday, 24 February 2023, 12:00pm ET to 1:00pm ET</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a:t>
            </a: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70791</TotalTime>
  <Words>2584</Words>
  <Application>Microsoft Office PowerPoint</Application>
  <PresentationFormat>Widescreen</PresentationFormat>
  <Paragraphs>356</Paragraphs>
  <Slides>20</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23/0025r1</dc:title>
  <dc:creator>Al Petrick</dc:creator>
  <cp:keywords>16 February 2023</cp:keywords>
  <cp:lastModifiedBy>Al Petrick</cp:lastModifiedBy>
  <cp:revision>5151</cp:revision>
  <cp:lastPrinted>1601-01-01T00:00:00Z</cp:lastPrinted>
  <dcterms:created xsi:type="dcterms:W3CDTF">2016-03-03T14:54:45Z</dcterms:created>
  <dcterms:modified xsi:type="dcterms:W3CDTF">2023-02-16T19:36:00Z</dcterms:modified>
  <cp:category>IEEE 802.18 RR-TAG agenda</cp:category>
</cp:coreProperties>
</file>