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9"/>
  </p:notesMasterIdLst>
  <p:handoutMasterIdLst>
    <p:handoutMasterId r:id="rId60"/>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1013" r:id="rId17"/>
    <p:sldId id="1014" r:id="rId18"/>
    <p:sldId id="979" r:id="rId19"/>
    <p:sldId id="980" r:id="rId20"/>
    <p:sldId id="966" r:id="rId21"/>
    <p:sldId id="845" r:id="rId22"/>
    <p:sldId id="995" r:id="rId23"/>
    <p:sldId id="970" r:id="rId24"/>
    <p:sldId id="933" r:id="rId25"/>
    <p:sldId id="1006" r:id="rId26"/>
    <p:sldId id="1008" r:id="rId27"/>
    <p:sldId id="1007" r:id="rId28"/>
    <p:sldId id="1009" r:id="rId29"/>
    <p:sldId id="1010" r:id="rId30"/>
    <p:sldId id="1011" r:id="rId31"/>
    <p:sldId id="997" r:id="rId32"/>
    <p:sldId id="998" r:id="rId33"/>
    <p:sldId id="972" r:id="rId34"/>
    <p:sldId id="864" r:id="rId35"/>
    <p:sldId id="973" r:id="rId36"/>
    <p:sldId id="981" r:id="rId37"/>
    <p:sldId id="982" r:id="rId38"/>
    <p:sldId id="999" r:id="rId39"/>
    <p:sldId id="1000" r:id="rId40"/>
    <p:sldId id="1001" r:id="rId41"/>
    <p:sldId id="1005" r:id="rId42"/>
    <p:sldId id="1002" r:id="rId43"/>
    <p:sldId id="1003" r:id="rId44"/>
    <p:sldId id="1004" r:id="rId45"/>
    <p:sldId id="1016" r:id="rId46"/>
    <p:sldId id="1017" r:id="rId47"/>
    <p:sldId id="992" r:id="rId48"/>
    <p:sldId id="993" r:id="rId49"/>
    <p:sldId id="996" r:id="rId50"/>
    <p:sldId id="978" r:id="rId51"/>
    <p:sldId id="900" r:id="rId52"/>
    <p:sldId id="994" r:id="rId53"/>
    <p:sldId id="1012" r:id="rId54"/>
    <p:sldId id="954" r:id="rId55"/>
    <p:sldId id="1015" r:id="rId56"/>
    <p:sldId id="887" r:id="rId57"/>
    <p:sldId id="888"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32" autoAdjust="0"/>
    <p:restoredTop sz="95405" autoAdjust="0"/>
  </p:normalViewPr>
  <p:slideViewPr>
    <p:cSldViewPr>
      <p:cViewPr varScale="1">
        <p:scale>
          <a:sx n="86" d="100"/>
          <a:sy n="86" d="100"/>
        </p:scale>
        <p:origin x="82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12859"/>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3/15/2023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4381216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2587963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9049979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41068647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6107734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119194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7828539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354655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682568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6916948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3901461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6238380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23050140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12226153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8981202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4195149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5092431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8810047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15907928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218132860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51218067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57</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30788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March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802.18-23/0021r6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ocuments?is_dcn=35&amp;is_year=2022" TargetMode="External"/><Relationship Id="rId7" Type="http://schemas.openxmlformats.org/officeDocument/2006/relationships/hyperlink" Target="https://digital-strategy.ec.europa.eu/en/consultations/future-electronic-communications-sector-and-its-infrastructure"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ww.rabc-cccr.ca/ised-radio-standards-specification-rss-247-issue-3-february-2023-digital-transmission-systems-dtss-frequency-hopping-systems-fhss-and-licence-exempt-local-area-network-le-lan-devic/" TargetMode="External"/><Relationship Id="rId5" Type="http://schemas.openxmlformats.org/officeDocument/2006/relationships/hyperlink" Target="https://www.cept.org/files/9522/Draft%20CEPT%20Report%2084.docx" TargetMode="External"/><Relationship Id="rId4" Type="http://schemas.openxmlformats.org/officeDocument/2006/relationships/hyperlink" Target="https://radio-spectrum-policy-group.ec.europa.eu/system/files/2023-02/RSPG23-014final-sub-group-Climate_Change_Questionnaire-2023_0.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radio-spectrum-policy-group.ec.europa.eu/system/files/2023-02/RSPG23-014final-sub-group-Climate_Change_Questionnaire-2023_0.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hyperlink" Target="https://radio-spectrum-policy-group.ec.europa.eu/system/files/2023-01/RSPG21-026final_RSPG_Report_on_Climate_Change.pdf"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radio-spectrum-policy-group.ec.europa.eu/system/files/2023-01/RSPG21-041final-RSPG_Opinion_on_climate_change.pdf"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digital-strategy.ec.europa.eu/en/consultations/future-electronic-communications-sector-and-its-infrastructure"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732be71f-e82d-472d-bf2d-059ca6106a28/registe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5/documents?is_dcn=134&amp;is_group=0thz&amp;is_year=2023" TargetMode="Externa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32&amp;is_group=0000&amp;is_year=2023"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ieee.org/content/dam/ieee-org/ieee/web/org/about/whatis/global_public_policy_opsman.pdf"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8/dcn/23/18-23-0015-14-ISUS-isus-clean-version-of-spectrum-statement.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8/dcn/23/18-23-0015-15-ISUS-isus-clean-version-of-spectrum-statement.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8/dcn/14/18-14-0024-00-0000-rr-tag-charter-reaffirmed-2014.doc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www.ofcom.org.uk/consultations-and-statements/category-2/proposal-to-make-the-wireless-telegraphy-exemption-amendment-regulations-2023"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3/03/march-2023-open-commission-meeting"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event/50361706/owner/198/home" TargetMode="Externa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March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March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14 March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2990"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b="1" spc="-5" dirty="0" smtClean="0">
                <a:solidFill>
                  <a:srgbClr val="FF0000"/>
                </a:solidFill>
                <a:latin typeface="+mj-lt"/>
                <a:cs typeface="Arial"/>
              </a:rPr>
              <a:t>Press </a:t>
            </a:r>
            <a:r>
              <a:rPr lang="en-US" sz="1600" b="1" spc="-5" dirty="0">
                <a:solidFill>
                  <a:srgbClr val="FF0000"/>
                </a:solidFill>
                <a:latin typeface="+mj-lt"/>
                <a:cs typeface="Arial"/>
              </a:rPr>
              <a:t>are required (i.e., anyone reporting publicly on this meeting) to announce their presence (per IEEE SA Standards Board Ops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Hilton Atlanta, Georgia, Atlanta</a:t>
            </a: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a:t>
            </a:r>
            <a:r>
              <a:rPr lang="en-US" sz="1800" dirty="0" smtClean="0">
                <a:latin typeface="+mj-lt"/>
              </a:rPr>
              <a:t>IEEE 802.18 </a:t>
            </a:r>
            <a:r>
              <a:rPr lang="en-US" sz="1800" dirty="0">
                <a:latin typeface="+mj-lt"/>
              </a:rPr>
              <a:t>voters for attendance at </a:t>
            </a:r>
            <a:r>
              <a:rPr lang="en-US" sz="1800" dirty="0" smtClean="0">
                <a:latin typeface="+mj-lt"/>
              </a:rPr>
              <a:t>IEEE 802.11 </a:t>
            </a:r>
            <a:r>
              <a:rPr lang="en-US" sz="1800" dirty="0">
                <a:latin typeface="+mj-lt"/>
              </a:rPr>
              <a:t>on Tuesday AM2 and Thursday </a:t>
            </a:r>
            <a:r>
              <a:rPr lang="en-US" sz="1800" dirty="0" smtClean="0">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472396013"/>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214, 2</a:t>
                      </a:r>
                      <a:r>
                        <a:rPr kumimoji="0" lang="en-US" altLang="en-US" sz="1200" b="0" i="0" u="none" strike="noStrike" cap="none" normalizeH="0" baseline="30000" dirty="0" smtClean="0">
                          <a:ln>
                            <a:noFill/>
                          </a:ln>
                          <a:solidFill>
                            <a:srgbClr val="000000"/>
                          </a:solidFill>
                          <a:effectLst/>
                          <a:latin typeface="Times New Roman" panose="02020603050405020304" pitchFamily="18" charset="0"/>
                          <a:ea typeface="MS PGothic" panose="020B0600070205080204" pitchFamily="34" charset="-128"/>
                        </a:rPr>
                        <a:t>nd</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205-206, 2</a:t>
                      </a:r>
                      <a:r>
                        <a:rPr kumimoji="0" lang="en-US" altLang="en-US" sz="1200" b="0" i="0" u="none" strike="noStrike" cap="none" normalizeH="0" baseline="30000" dirty="0" smtClean="0">
                          <a:ln>
                            <a:noFill/>
                          </a:ln>
                          <a:solidFill>
                            <a:srgbClr val="000000"/>
                          </a:solidFill>
                          <a:effectLst/>
                          <a:latin typeface="Times New Roman" panose="02020603050405020304" pitchFamily="18" charset="0"/>
                          <a:ea typeface="MS PGothic" panose="020B0600070205080204" pitchFamily="34" charset="-128"/>
                        </a:rPr>
                        <a:t>nd</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1.5:  Voter list update</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702930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Change in membership</a:t>
            </a:r>
            <a:endParaRPr lang="en-US" sz="2800" dirty="0">
              <a:solidFill>
                <a:srgbClr val="0070C0"/>
              </a:solidFill>
            </a:endParaRPr>
          </a:p>
        </p:txBody>
      </p:sp>
      <p:sp>
        <p:nvSpPr>
          <p:cNvPr id="10" name="Content Placeholder 2"/>
          <p:cNvSpPr>
            <a:spLocks noGrp="1"/>
          </p:cNvSpPr>
          <p:nvPr>
            <p:ph idx="1"/>
          </p:nvPr>
        </p:nvSpPr>
        <p:spPr>
          <a:xfrm>
            <a:off x="914400" y="1524000"/>
            <a:ext cx="10363200" cy="4724400"/>
          </a:xfrm>
        </p:spPr>
        <p:txBody>
          <a:bodyPr/>
          <a:lstStyle/>
          <a:p>
            <a:pPr marL="230188" marR="117475" indent="-230188" algn="just">
              <a:buFont typeface="Times New Roman" pitchFamily="16" charset="0"/>
              <a:buChar char="•"/>
              <a:tabLst>
                <a:tab pos="230188" algn="l"/>
              </a:tabLst>
            </a:pPr>
            <a:r>
              <a:rPr lang="en-US" altLang="en-US" sz="1800" dirty="0" smtClean="0"/>
              <a:t>Membership </a:t>
            </a:r>
            <a:r>
              <a:rPr lang="en-US" altLang="en-US" sz="1800" dirty="0"/>
              <a:t>as of 12 February 2023</a:t>
            </a:r>
          </a:p>
          <a:p>
            <a:pPr lvl="1" algn="just">
              <a:spcBef>
                <a:spcPts val="300"/>
              </a:spcBef>
              <a:buFont typeface="Arial" panose="020B0604020202020204" pitchFamily="34" charset="0"/>
              <a:buChar char="•"/>
            </a:pPr>
            <a:r>
              <a:rPr lang="en-US" altLang="en-US" sz="1600" dirty="0"/>
              <a:t>49 voters (including 8 on LMSC)</a:t>
            </a:r>
          </a:p>
          <a:p>
            <a:pPr lvl="1" algn="just">
              <a:spcBef>
                <a:spcPts val="300"/>
              </a:spcBef>
              <a:buFont typeface="Arial" panose="020B0604020202020204" pitchFamily="34" charset="0"/>
              <a:buChar char="•"/>
            </a:pPr>
            <a:r>
              <a:rPr lang="en-US" altLang="en-US" sz="1600" dirty="0"/>
              <a:t>4 nearly voters</a:t>
            </a:r>
          </a:p>
          <a:p>
            <a:pPr lvl="1" algn="just">
              <a:spcBef>
                <a:spcPts val="300"/>
              </a:spcBef>
              <a:buFont typeface="Arial" panose="020B0604020202020204" pitchFamily="34" charset="0"/>
              <a:buChar char="•"/>
            </a:pPr>
            <a:r>
              <a:rPr lang="en-US" altLang="en-US" sz="1600" dirty="0"/>
              <a:t>12 aspirants </a:t>
            </a:r>
          </a:p>
          <a:p>
            <a:pPr marL="630238" marR="117475" lvl="1" indent="-230188" algn="just">
              <a:buFont typeface="Times New Roman" pitchFamily="16" charset="0"/>
              <a:buChar char="•"/>
              <a:tabLst>
                <a:tab pos="230188" algn="l"/>
              </a:tabLst>
            </a:pPr>
            <a:endParaRPr lang="en-US" sz="1600" spc="-5" dirty="0" smtClean="0">
              <a:latin typeface="+mj-lt"/>
              <a:cs typeface="Arial"/>
            </a:endParaRPr>
          </a:p>
          <a:p>
            <a:pPr marL="230188" marR="117475" indent="-230188" algn="just">
              <a:buFont typeface="Times New Roman" pitchFamily="16" charset="0"/>
              <a:buChar char="•"/>
              <a:tabLst>
                <a:tab pos="230188" algn="l"/>
              </a:tabLst>
            </a:pPr>
            <a:r>
              <a:rPr lang="en-US" altLang="en-US" sz="1800" dirty="0"/>
              <a:t>Membership as of </a:t>
            </a:r>
            <a:r>
              <a:rPr lang="en-US" altLang="en-US" sz="1800" dirty="0" smtClean="0"/>
              <a:t>the opening meeting on 14 March 2023</a:t>
            </a:r>
            <a:endParaRPr lang="en-US" altLang="en-US" sz="1800" dirty="0"/>
          </a:p>
          <a:p>
            <a:pPr lvl="1" algn="just">
              <a:spcBef>
                <a:spcPts val="300"/>
              </a:spcBef>
              <a:buFont typeface="Arial" panose="020B0604020202020204" pitchFamily="34" charset="0"/>
              <a:buChar char="•"/>
            </a:pPr>
            <a:r>
              <a:rPr lang="en-US" altLang="en-US" sz="1600" dirty="0" smtClean="0"/>
              <a:t>53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0 </a:t>
            </a:r>
            <a:r>
              <a:rPr lang="en-US" altLang="en-US" sz="1600" dirty="0"/>
              <a:t>nearly voters</a:t>
            </a:r>
          </a:p>
          <a:p>
            <a:pPr lvl="1" algn="just">
              <a:spcBef>
                <a:spcPts val="300"/>
              </a:spcBef>
              <a:buFont typeface="Arial" panose="020B0604020202020204" pitchFamily="34" charset="0"/>
              <a:buChar char="•"/>
            </a:pPr>
            <a:r>
              <a:rPr lang="en-US" altLang="en-US" sz="1600" dirty="0" smtClean="0"/>
              <a:t>12 </a:t>
            </a:r>
            <a:r>
              <a:rPr lang="en-US" altLang="en-US" sz="1600" dirty="0"/>
              <a:t>aspirants </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11064259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18-23/0020r3.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Ben Rolfe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January 2023 wireless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January wireless interim session as </a:t>
            </a:r>
            <a:r>
              <a:rPr lang="en-US" sz="1800" spc="-5" dirty="0">
                <a:latin typeface="+mj-lt"/>
                <a:cs typeface="Arial"/>
              </a:rPr>
              <a:t>shown in the document </a:t>
            </a:r>
            <a:r>
              <a:rPr lang="en-US" sz="1800" spc="-5" dirty="0" smtClean="0">
                <a:latin typeface="+mj-lt"/>
                <a:cs typeface="Arial"/>
              </a:rPr>
              <a:t>18-23/0010r0,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r>
              <a:rPr lang="en-US" sz="1600" spc="-5" dirty="0" err="1" smtClean="0">
                <a:latin typeface="+mj-lt"/>
                <a:cs typeface="Arial"/>
              </a:rPr>
              <a:t>kiwin</a:t>
            </a:r>
            <a:r>
              <a:rPr lang="en-US" sz="1600" spc="-5" dirty="0" smtClean="0">
                <a:latin typeface="+mj-lt"/>
                <a:cs typeface="Arial"/>
              </a:rPr>
              <a:t> Palm</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Wireless </a:t>
            </a:r>
            <a:r>
              <a:rPr lang="en-US" sz="2800" dirty="0" err="1" smtClean="0">
                <a:solidFill>
                  <a:srgbClr val="0070C0"/>
                </a:solidFill>
              </a:rPr>
              <a:t>Std</a:t>
            </a:r>
            <a:r>
              <a:rPr lang="en-US" sz="2800" dirty="0" smtClean="0">
                <a:solidFill>
                  <a:srgbClr val="0070C0"/>
                </a:solidFill>
              </a:rPr>
              <a:t> </a:t>
            </a:r>
            <a:r>
              <a:rPr lang="en-US" sz="2800" dirty="0" err="1" smtClean="0">
                <a:solidFill>
                  <a:srgbClr val="0070C0"/>
                </a:solidFill>
              </a:rPr>
              <a:t>Freq</a:t>
            </a:r>
            <a:r>
              <a:rPr lang="en-US" sz="2800" dirty="0" smtClean="0">
                <a:solidFill>
                  <a:srgbClr val="0070C0"/>
                </a:solidFill>
              </a:rPr>
              <a:t> Table ad-hoc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27 September 2022 IEEE </a:t>
            </a:r>
            <a:r>
              <a:rPr lang="en-US" sz="1800" spc="-5" dirty="0">
                <a:latin typeface="+mj-lt"/>
                <a:cs typeface="Arial"/>
              </a:rPr>
              <a:t>802 Wireless Standards Frequency Table ad </a:t>
            </a:r>
            <a:r>
              <a:rPr lang="en-US" sz="1800" spc="-5" dirty="0" smtClean="0">
                <a:latin typeface="+mj-lt"/>
                <a:cs typeface="Arial"/>
              </a:rPr>
              <a:t>hoc meeting as </a:t>
            </a:r>
            <a:r>
              <a:rPr lang="en-US" sz="1800" spc="-5" dirty="0">
                <a:latin typeface="+mj-lt"/>
                <a:cs typeface="Arial"/>
              </a:rPr>
              <a:t>shown in the document </a:t>
            </a:r>
            <a:r>
              <a:rPr lang="en-US" sz="1800" spc="-5" dirty="0" smtClean="0">
                <a:latin typeface="+mj-lt"/>
                <a:cs typeface="Arial"/>
              </a:rPr>
              <a:t>18-22/0121r0,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49683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30 March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 RSPG:  </a:t>
            </a:r>
            <a:r>
              <a:rPr lang="en-US" sz="1400" spc="-5" dirty="0">
                <a:solidFill>
                  <a:schemeClr val="tx1"/>
                </a:solidFill>
                <a:cs typeface="Arial"/>
                <a:hlinkClick r:id="rId4"/>
              </a:rPr>
              <a:t>Questionnaire on the Role of Radio Spectrum Policy to help combat Climate Change</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4 </a:t>
            </a:r>
            <a:r>
              <a:rPr lang="en-US" sz="1600" spc="-5" dirty="0">
                <a:solidFill>
                  <a:schemeClr val="tx1"/>
                </a:solidFill>
                <a:cs typeface="Arial"/>
              </a:rPr>
              <a:t>April 2023:</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CEPT ECC:  </a:t>
            </a:r>
            <a:r>
              <a:rPr lang="en-US" sz="1400" spc="-5" dirty="0" smtClean="0">
                <a:solidFill>
                  <a:schemeClr val="tx1"/>
                </a:solidFill>
                <a:cs typeface="Arial"/>
                <a:hlinkClick r:id="rId5"/>
              </a:rPr>
              <a:t>CEPT Draft Report 84 (</a:t>
            </a:r>
            <a:r>
              <a:rPr lang="en-GB" sz="1400" dirty="0">
                <a:hlinkClick r:id="rId5"/>
              </a:rPr>
              <a:t>Report from CEPT to the European Commission in response to the Permanent Mandate on </a:t>
            </a:r>
            <a:r>
              <a:rPr lang="en-GB" sz="1400" dirty="0" smtClean="0">
                <a:hlinkClick r:id="rId5"/>
              </a:rPr>
              <a:t>UWB</a:t>
            </a:r>
            <a:r>
              <a:rPr lang="en-US" sz="1400" dirty="0">
                <a:hlinkClick r:id="rId5"/>
              </a:rPr>
              <a:t>)</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20 April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6"/>
              </a:rPr>
              <a:t>RSS-247 Issue 3 – DTS FHS and LE-LAN – Draft for </a:t>
            </a:r>
            <a:r>
              <a:rPr lang="en-US" sz="1400" spc="-5" dirty="0" smtClean="0">
                <a:solidFill>
                  <a:schemeClr val="tx1"/>
                </a:solidFill>
                <a:cs typeface="Arial"/>
                <a:hlinkClick r:id="rId6"/>
              </a:rPr>
              <a:t>consultation</a:t>
            </a:r>
            <a:endParaRPr lang="en-US" sz="1400" dirty="0">
              <a:solidFill>
                <a:schemeClr val="tx1"/>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4 May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European Commission:  </a:t>
            </a:r>
            <a:r>
              <a:rPr lang="en-GB" sz="1400" u="sng" dirty="0">
                <a:hlinkClick r:id="rId7"/>
              </a:rPr>
              <a:t>The future of the electronic communications sector and its infrastructure</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Questionnaire </a:t>
            </a:r>
            <a:r>
              <a:rPr lang="en-US" sz="1800" spc="-5" dirty="0">
                <a:solidFill>
                  <a:schemeClr val="tx1"/>
                </a:solidFill>
                <a:cs typeface="Arial"/>
              </a:rPr>
              <a:t>on the Role of Radio Spectrum Policy to help combat Climate </a:t>
            </a:r>
            <a:r>
              <a:rPr lang="en-US" sz="1800" spc="-5" dirty="0" smtClean="0">
                <a:solidFill>
                  <a:schemeClr val="tx1"/>
                </a:solidFill>
                <a:cs typeface="Arial"/>
              </a:rPr>
              <a:t>Change</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15 February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12 April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30 March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radio-spectrum-policy-group.ec.europa.eu/system/files/2023-02/RSPG23-014final-sub-group-Climate_Change_Questionnaire-2023_0.pdf</a:t>
            </a:r>
            <a:r>
              <a:rPr lang="en-US" sz="1600" spc="-5" dirty="0" smtClean="0">
                <a:cs typeface="Arial"/>
              </a:rPr>
              <a:t> </a:t>
            </a:r>
            <a:endParaRPr lang="en-US" sz="1600" spc="-5" dirty="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89221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85750" marR="117475" indent="-285750" algn="just">
              <a:buFont typeface="Arial" panose="020B0604020202020204" pitchFamily="34" charset="0"/>
              <a:buChar char="•"/>
              <a:tabLst>
                <a:tab pos="230188" algn="l"/>
              </a:tabLst>
            </a:pPr>
            <a:r>
              <a:rPr lang="en-US" sz="1800" dirty="0" smtClean="0"/>
              <a:t>Background</a:t>
            </a:r>
          </a:p>
          <a:p>
            <a:pPr marL="685800" marR="117475" lvl="1" algn="just">
              <a:buFont typeface="Arial" panose="020B0604020202020204" pitchFamily="34" charset="0"/>
              <a:buChar char="•"/>
              <a:tabLst>
                <a:tab pos="230188" algn="l"/>
              </a:tabLst>
            </a:pPr>
            <a:r>
              <a:rPr lang="en-US" sz="1600" dirty="0" smtClean="0"/>
              <a:t>RSPG </a:t>
            </a:r>
            <a:r>
              <a:rPr lang="en-US" sz="1600" dirty="0"/>
              <a:t>published a </a:t>
            </a:r>
            <a:r>
              <a:rPr lang="en-US" sz="1600" dirty="0">
                <a:hlinkClick r:id="rId3"/>
              </a:rPr>
              <a:t>report</a:t>
            </a:r>
            <a:r>
              <a:rPr lang="en-US" sz="1600" dirty="0"/>
              <a:t> on the role of radio spectrum policy to help combat climate change in June 2021 that described the aspects within spectrum management that relate to climate change, and set out possible options in radio spectrum policy in order to help monitor climate change. </a:t>
            </a:r>
            <a:endParaRPr lang="en-US" sz="1600" dirty="0" smtClean="0"/>
          </a:p>
          <a:p>
            <a:pPr marL="685800" marR="117475" lvl="1" algn="just">
              <a:buFont typeface="Arial" panose="020B0604020202020204" pitchFamily="34" charset="0"/>
              <a:buChar char="•"/>
              <a:tabLst>
                <a:tab pos="230188" algn="l"/>
              </a:tabLst>
            </a:pPr>
            <a:r>
              <a:rPr lang="en-US" sz="1600" dirty="0" smtClean="0"/>
              <a:t>An </a:t>
            </a:r>
            <a:r>
              <a:rPr lang="en-US" sz="1600" dirty="0">
                <a:hlinkClick r:id="rId4"/>
              </a:rPr>
              <a:t>opinion</a:t>
            </a:r>
            <a:r>
              <a:rPr lang="en-US" sz="1600" dirty="0"/>
              <a:t> “RSPG Opinion on the role of radio spectrum policy to help combat climate change” published in November 2021, which contains recommendations as to what concrete actions can be taken at the EU level</a:t>
            </a:r>
            <a:r>
              <a:rPr lang="en-US" sz="1600" dirty="0" smtClean="0"/>
              <a:t>.  Of possible interest to us:</a:t>
            </a:r>
          </a:p>
          <a:p>
            <a:pPr marL="1085850" marR="117475" lvl="2" algn="just">
              <a:buFont typeface="Arial" panose="020B0604020202020204" pitchFamily="34" charset="0"/>
              <a:buChar char="•"/>
              <a:tabLst>
                <a:tab pos="230188" algn="l"/>
              </a:tabLst>
            </a:pPr>
            <a:r>
              <a:rPr lang="en-US" sz="1600" b="0" dirty="0" smtClean="0"/>
              <a:t>7) The </a:t>
            </a:r>
            <a:r>
              <a:rPr lang="en-US" sz="1600" b="0" dirty="0"/>
              <a:t>RSPG welcomes wireless ECS sector cooperation and coordination to develop energy efficient standards and to design services and equipment based on such standards. </a:t>
            </a:r>
            <a:endParaRPr lang="en-US" sz="1600" dirty="0"/>
          </a:p>
          <a:p>
            <a:pPr marL="1085850" marR="117475" lvl="2" algn="just">
              <a:buFont typeface="Arial" panose="020B0604020202020204" pitchFamily="34" charset="0"/>
              <a:buChar char="•"/>
              <a:tabLst>
                <a:tab pos="230188" algn="l"/>
              </a:tabLst>
            </a:pPr>
            <a:r>
              <a:rPr lang="en-US" sz="1600" b="0" dirty="0" smtClean="0"/>
              <a:t>17) RSPG </a:t>
            </a:r>
            <a:r>
              <a:rPr lang="en-US" sz="1600" b="0" dirty="0"/>
              <a:t>notes the development of Wireless Power Transfer, including the evolution of the automotive sector, and recommends to continue </a:t>
            </a:r>
            <a:r>
              <a:rPr lang="en-US" sz="1600" b="0" dirty="0" err="1"/>
              <a:t>analysing</a:t>
            </a:r>
            <a:r>
              <a:rPr lang="en-US" sz="1600" b="0" dirty="0"/>
              <a:t> the coexistence with existing </a:t>
            </a:r>
            <a:r>
              <a:rPr lang="en-US" sz="1600" b="0" dirty="0" err="1"/>
              <a:t>radiocommunication</a:t>
            </a:r>
            <a:r>
              <a:rPr lang="en-US" sz="1600" b="0" dirty="0"/>
              <a:t> services </a:t>
            </a:r>
            <a:endParaRPr lang="en-US" sz="1600" b="0" dirty="0" smtClean="0"/>
          </a:p>
          <a:p>
            <a:pPr marL="1085850" marR="117475" lvl="2" algn="just">
              <a:buFont typeface="Arial" panose="020B0604020202020204" pitchFamily="34" charset="0"/>
              <a:buChar char="•"/>
              <a:tabLst>
                <a:tab pos="230188" algn="l"/>
              </a:tabLst>
            </a:pPr>
            <a:r>
              <a:rPr lang="en-US" sz="1600" dirty="0" smtClean="0"/>
              <a:t>22) </a:t>
            </a:r>
            <a:r>
              <a:rPr lang="en-US" sz="1600" b="0" dirty="0" smtClean="0"/>
              <a:t>RSPG </a:t>
            </a:r>
            <a:r>
              <a:rPr lang="en-US" sz="1600" b="0" dirty="0"/>
              <a:t>is of the view that due to the complexity of the regulatory framework for RLAN and Met Radars in the 5.6 GHz band, </a:t>
            </a:r>
            <a:r>
              <a:rPr lang="en-US" sz="1600" b="0" dirty="0" smtClean="0"/>
              <a:t>…</a:t>
            </a:r>
          </a:p>
          <a:p>
            <a:pPr marL="1085850" marR="117475" lvl="2" algn="just">
              <a:buFont typeface="Arial" panose="020B0604020202020204" pitchFamily="34" charset="0"/>
              <a:buChar char="•"/>
              <a:tabLst>
                <a:tab pos="230188" algn="l"/>
              </a:tabLst>
            </a:pPr>
            <a:r>
              <a:rPr lang="en-US" sz="1600" dirty="0"/>
              <a:t>24) RSPG </a:t>
            </a:r>
            <a:r>
              <a:rPr lang="en-US" sz="1600" dirty="0" err="1"/>
              <a:t>recognises</a:t>
            </a:r>
            <a:r>
              <a:rPr lang="en-US" sz="1600" dirty="0"/>
              <a:t> that the availability of large contiguous frequency blocks could avoid the energy consumption associated with the support of multiple carriers and carrier </a:t>
            </a:r>
            <a:r>
              <a:rPr lang="en-US" sz="1600" dirty="0" smtClean="0"/>
              <a:t>aggregation</a:t>
            </a:r>
            <a:r>
              <a:rPr lang="en-US" sz="1600" dirty="0"/>
              <a:t> </a:t>
            </a:r>
            <a:r>
              <a:rPr lang="en-US" sz="1600" dirty="0" smtClean="0"/>
              <a:t>…</a:t>
            </a:r>
          </a:p>
          <a:p>
            <a:pPr marL="1085850" marR="117475" lvl="2" algn="just">
              <a:buFont typeface="Arial" panose="020B0604020202020204" pitchFamily="34" charset="0"/>
              <a:buChar char="•"/>
              <a:tabLst>
                <a:tab pos="230188" algn="l"/>
              </a:tabLst>
            </a:pPr>
            <a:r>
              <a:rPr lang="en-US" sz="1600" dirty="0" smtClean="0"/>
              <a:t>27) The </a:t>
            </a:r>
            <a:r>
              <a:rPr lang="en-US" sz="1600" dirty="0"/>
              <a:t>RSPG </a:t>
            </a:r>
            <a:r>
              <a:rPr lang="en-US" sz="1600" dirty="0" err="1"/>
              <a:t>recognises</a:t>
            </a:r>
            <a:r>
              <a:rPr lang="en-US" sz="1600" dirty="0"/>
              <a:t> that the current EU framework to facilitate the roll-out of indoor </a:t>
            </a:r>
            <a:r>
              <a:rPr lang="en-US" sz="1600" dirty="0" smtClean="0"/>
              <a:t>networks may </a:t>
            </a:r>
            <a:r>
              <a:rPr lang="en-US" sz="1600" dirty="0"/>
              <a:t>also contribute to combat climate change.</a:t>
            </a:r>
            <a:endParaRPr lang="en-US" sz="1600" b="0" dirty="0"/>
          </a:p>
          <a:p>
            <a:pPr marL="1085850" marR="117475" lvl="2" algn="just">
              <a:buFont typeface="Arial" panose="020B0604020202020204" pitchFamily="34" charset="0"/>
              <a:buChar char="•"/>
              <a:tabLst>
                <a:tab pos="230188" algn="l"/>
              </a:tabLst>
            </a:pPr>
            <a:endParaRPr lang="en-US" sz="1600" b="0" dirty="0"/>
          </a:p>
          <a:p>
            <a:pPr marL="685800" marR="117475" lvl="1" algn="just">
              <a:buFont typeface="Arial" panose="020B0604020202020204" pitchFamily="34" charset="0"/>
              <a:buChar char="•"/>
              <a:tabLst>
                <a:tab pos="230188" algn="l"/>
              </a:tabLst>
            </a:pPr>
            <a:endParaRPr lang="en-US" sz="1600" dirty="0"/>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655582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0" marR="117475" indent="0" algn="just">
              <a:tabLst>
                <a:tab pos="230188" algn="l"/>
              </a:tabLst>
            </a:pPr>
            <a:r>
              <a:rPr lang="en-US" sz="1800" dirty="0" smtClean="0"/>
              <a:t>The following are extracted from the consultation</a:t>
            </a:r>
          </a:p>
          <a:p>
            <a:pPr marL="230188" marR="117475" indent="-230188" algn="just">
              <a:buFont typeface="Times New Roman" pitchFamily="16" charset="0"/>
              <a:buChar char="•"/>
              <a:tabLst>
                <a:tab pos="230188" algn="l"/>
              </a:tabLst>
            </a:pPr>
            <a:r>
              <a:rPr lang="en-US" sz="1800" dirty="0" smtClean="0"/>
              <a:t>A work item since 2022</a:t>
            </a:r>
            <a:endParaRPr lang="en-US" sz="1800" spc="-5" dirty="0">
              <a:cs typeface="Arial"/>
            </a:endParaRPr>
          </a:p>
          <a:p>
            <a:pPr marL="630238" marR="117475" lvl="1" indent="-230188" algn="just">
              <a:buChar char="•"/>
              <a:tabLst>
                <a:tab pos="230188" algn="l"/>
              </a:tabLst>
            </a:pPr>
            <a:r>
              <a:rPr lang="en-US" sz="1600" dirty="0" smtClean="0"/>
              <a:t>The </a:t>
            </a:r>
            <a:r>
              <a:rPr lang="en-US" sz="1600" dirty="0"/>
              <a:t>RSPG Opinion on the Role of Radio Spectrum Policy to help combat Climate Change provides a series of recommendations to the European Commission, Member States and stakeholders to continue the path towards a more environmentally-friendly society through the use of wireless technologies. </a:t>
            </a:r>
            <a:endParaRPr lang="en-US" sz="1600" spc="-5" dirty="0">
              <a:cs typeface="Arial"/>
            </a:endParaRPr>
          </a:p>
          <a:p>
            <a:pPr marL="230188" marR="117475" indent="-230188" algn="just">
              <a:buFont typeface="Times New Roman" pitchFamily="16" charset="0"/>
              <a:buChar char="•"/>
              <a:tabLst>
                <a:tab pos="230188" algn="l"/>
              </a:tabLst>
            </a:pPr>
            <a:r>
              <a:rPr lang="en-US" sz="1800" dirty="0" smtClean="0"/>
              <a:t>Ongoing activities</a:t>
            </a:r>
            <a:endParaRPr lang="en-US" sz="1600" spc="-5" dirty="0">
              <a:cs typeface="Arial"/>
            </a:endParaRPr>
          </a:p>
          <a:p>
            <a:pPr marL="630238" marR="117475" lvl="1" indent="-230188" algn="just">
              <a:buChar char="•"/>
              <a:tabLst>
                <a:tab pos="230188" algn="l"/>
              </a:tabLst>
            </a:pPr>
            <a:r>
              <a:rPr lang="en-US" sz="1600" dirty="0" smtClean="0"/>
              <a:t>The </a:t>
            </a:r>
            <a:r>
              <a:rPr lang="en-US" sz="1600" dirty="0"/>
              <a:t>need for a common set of methodologies in order to understand and assess the impact of </a:t>
            </a:r>
            <a:r>
              <a:rPr lang="en-US" sz="1600" dirty="0" smtClean="0"/>
              <a:t>electronic communications service (ECS) </a:t>
            </a:r>
            <a:r>
              <a:rPr lang="en-US" sz="1600" dirty="0"/>
              <a:t>wireless technologies on climate change, involving ECS stakeholders and all interested parties, and with a particular focus on the ECS radio component. </a:t>
            </a:r>
          </a:p>
          <a:p>
            <a:pPr marL="630238" marR="117475" lvl="1" indent="-230188" algn="just">
              <a:buChar char="•"/>
              <a:tabLst>
                <a:tab pos="230188" algn="l"/>
              </a:tabLst>
            </a:pPr>
            <a:r>
              <a:rPr lang="en-US" sz="1600" dirty="0" smtClean="0"/>
              <a:t>The </a:t>
            </a:r>
            <a:r>
              <a:rPr lang="en-US" sz="1600" dirty="0"/>
              <a:t>importance of having accurate information on emissions and energy efficiency related to spectrum use on a national level (e.g. reports from network operators).</a:t>
            </a:r>
            <a:endParaRPr lang="en-US" sz="1600" spc="-5" dirty="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939444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28600" indent="-228600">
              <a:buFont typeface="Arial" panose="020B0604020202020204" pitchFamily="34" charset="0"/>
              <a:buChar char="•"/>
            </a:pPr>
            <a:r>
              <a:rPr lang="en-US" altLang="en-US" sz="1800" dirty="0" smtClean="0">
                <a:cs typeface="Arial" panose="020B0604020202020204" pitchFamily="34" charset="0"/>
              </a:rPr>
              <a:t>There </a:t>
            </a:r>
            <a:r>
              <a:rPr lang="en-US" altLang="en-US" sz="1800" dirty="0">
                <a:cs typeface="Arial" panose="020B0604020202020204" pitchFamily="34" charset="0"/>
              </a:rPr>
              <a:t>are a couple of questions that ask for (new) technologies for improving energy </a:t>
            </a:r>
            <a:r>
              <a:rPr lang="en-US" altLang="en-US" sz="1800" dirty="0" smtClean="0">
                <a:cs typeface="Arial" panose="020B0604020202020204" pitchFamily="34" charset="0"/>
              </a:rPr>
              <a:t>efficiency</a:t>
            </a:r>
          </a:p>
          <a:p>
            <a:pPr marL="628650" lvl="1" indent="-228600" algn="just">
              <a:buFont typeface="Arial" panose="020B0604020202020204" pitchFamily="34" charset="0"/>
              <a:buChar char="•"/>
            </a:pPr>
            <a:r>
              <a:rPr lang="en-US" altLang="en-US" sz="1600" dirty="0" smtClean="0">
                <a:cs typeface="Arial" panose="020B0604020202020204" pitchFamily="34" charset="0"/>
              </a:rPr>
              <a:t>Q11</a:t>
            </a:r>
            <a:r>
              <a:rPr lang="en-US" altLang="en-US" sz="1600" dirty="0">
                <a:cs typeface="Arial" panose="020B0604020202020204" pitchFamily="34" charset="0"/>
              </a:rPr>
              <a:t>:  Which actions is your company / the Members of your association taking to improve the energy efficient use of radio spectrum (e.g. switching to new technologies, advertisements to make energy efficient technologies more attractive, sleep mode for base stations, or other actions)? </a:t>
            </a:r>
            <a:endParaRPr lang="en-US" altLang="en-US" sz="1600" dirty="0" smtClean="0">
              <a:cs typeface="Arial" panose="020B0604020202020204" pitchFamily="34" charset="0"/>
            </a:endParaRPr>
          </a:p>
          <a:p>
            <a:pPr marL="628650" lvl="1" indent="-228600" algn="just">
              <a:buFont typeface="Arial" panose="020B0604020202020204" pitchFamily="34" charset="0"/>
              <a:buChar char="•"/>
            </a:pPr>
            <a:r>
              <a:rPr lang="en-US" altLang="en-US" sz="1600" dirty="0" smtClean="0">
                <a:cs typeface="Arial" panose="020B0604020202020204" pitchFamily="34" charset="0"/>
              </a:rPr>
              <a:t>Q12</a:t>
            </a:r>
            <a:r>
              <a:rPr lang="en-US" altLang="en-US" sz="1600" dirty="0">
                <a:cs typeface="Arial" panose="020B0604020202020204" pitchFamily="34" charset="0"/>
              </a:rPr>
              <a:t>:  What were the triggers for these actions (e.g. legal requirement, economic interests, consumer expectations, competitiveness, etc.)? </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455857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EC consultation on the future of ECS and its infrastructure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The future of the electronic communications sector and its infrastructure</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23 February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19 May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4 May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digital-strategy.ec.europa.eu/en/consultations/future-electronic-communications-sector-and-its-infrastructure</a:t>
            </a:r>
            <a:r>
              <a:rPr lang="en-US" sz="1600" spc="-5" dirty="0" smtClean="0">
                <a:cs typeface="Arial"/>
              </a:rPr>
              <a:t> </a:t>
            </a: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527835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March IEEE 802 plenary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March 2023 to 17 March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web.cvent.com/event/732be71f-e82d-472d-bf2d-059ca6106a28/register</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EC consultation on the future of ECS and its infrastructure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dirty="0" smtClean="0"/>
              <a:t>The consultation </a:t>
            </a:r>
            <a:r>
              <a:rPr lang="en-US" sz="1800" dirty="0"/>
              <a:t>is structured </a:t>
            </a:r>
            <a:r>
              <a:rPr lang="en-US" sz="1800" dirty="0" smtClean="0"/>
              <a:t>along the following </a:t>
            </a:r>
            <a:r>
              <a:rPr lang="en-US" sz="1800" dirty="0"/>
              <a:t>four </a:t>
            </a:r>
            <a:r>
              <a:rPr lang="en-US" sz="1800" dirty="0" smtClean="0"/>
              <a:t>sections:</a:t>
            </a:r>
            <a:endParaRPr lang="en-US" sz="1800" spc="-5" dirty="0">
              <a:cs typeface="Arial"/>
            </a:endParaRPr>
          </a:p>
          <a:p>
            <a:pPr marL="630238" marR="117475" lvl="1" indent="-230188" algn="just">
              <a:buChar char="•"/>
              <a:tabLst>
                <a:tab pos="230188" algn="l"/>
              </a:tabLst>
            </a:pPr>
            <a:r>
              <a:rPr lang="en-US" sz="1600" spc="-5" dirty="0" smtClean="0">
                <a:cs typeface="Arial"/>
              </a:rPr>
              <a:t>Technological </a:t>
            </a:r>
            <a:r>
              <a:rPr lang="en-US" sz="1600" spc="-5" dirty="0">
                <a:cs typeface="Arial"/>
              </a:rPr>
              <a:t>and market developments: impacts on future networks and </a:t>
            </a:r>
            <a:r>
              <a:rPr lang="en-US" sz="1600" spc="-5" dirty="0" smtClean="0">
                <a:cs typeface="Arial"/>
              </a:rPr>
              <a:t>business models </a:t>
            </a:r>
            <a:r>
              <a:rPr lang="en-US" sz="1600" spc="-5" dirty="0">
                <a:cs typeface="Arial"/>
              </a:rPr>
              <a:t>for electronic </a:t>
            </a:r>
            <a:r>
              <a:rPr lang="en-US" sz="1600" spc="-5" dirty="0" smtClean="0">
                <a:cs typeface="Arial"/>
              </a:rPr>
              <a:t>communications</a:t>
            </a:r>
            <a:endParaRPr lang="en-US" sz="1600" spc="-5" dirty="0">
              <a:cs typeface="Arial"/>
            </a:endParaRPr>
          </a:p>
          <a:p>
            <a:pPr marL="630238" marR="117475" lvl="1" indent="-230188" algn="just">
              <a:buChar char="•"/>
              <a:tabLst>
                <a:tab pos="230188" algn="l"/>
              </a:tabLst>
            </a:pPr>
            <a:r>
              <a:rPr lang="en-US" sz="1600" b="0" dirty="0" smtClean="0"/>
              <a:t>Fairness </a:t>
            </a:r>
            <a:r>
              <a:rPr lang="en-US" sz="1600" b="0" dirty="0"/>
              <a:t>for </a:t>
            </a:r>
            <a:r>
              <a:rPr lang="en-US" sz="1600" b="0" dirty="0" smtClean="0"/>
              <a:t>consumers</a:t>
            </a:r>
          </a:p>
          <a:p>
            <a:pPr marL="630238" marR="117475" lvl="1" indent="-230188" algn="just">
              <a:buChar char="•"/>
              <a:tabLst>
                <a:tab pos="230188" algn="l"/>
              </a:tabLst>
            </a:pPr>
            <a:r>
              <a:rPr lang="en-US" sz="1600" b="0" dirty="0" smtClean="0"/>
              <a:t>Barriers </a:t>
            </a:r>
            <a:r>
              <a:rPr lang="en-US" sz="1600" b="0" dirty="0"/>
              <a:t>to the Single </a:t>
            </a:r>
            <a:r>
              <a:rPr lang="en-US" sz="1600" b="0" dirty="0" smtClean="0"/>
              <a:t>Market</a:t>
            </a:r>
          </a:p>
          <a:p>
            <a:pPr marL="630238" marR="117475" lvl="1" indent="-230188" algn="just">
              <a:buChar char="•"/>
              <a:tabLst>
                <a:tab pos="230188" algn="l"/>
              </a:tabLst>
            </a:pPr>
            <a:r>
              <a:rPr lang="en-US" sz="1600" b="0" dirty="0" smtClean="0"/>
              <a:t>Fair </a:t>
            </a:r>
            <a:r>
              <a:rPr lang="en-US" sz="1600" b="0" dirty="0"/>
              <a:t>contribution by all digital players</a:t>
            </a:r>
            <a:endParaRPr lang="en-US" sz="1600" spc="-5" dirty="0" smtClean="0">
              <a:cs typeface="Arial"/>
            </a:endParaRPr>
          </a:p>
          <a:p>
            <a:pPr marL="230188" marR="117475" indent="-230188" algn="just">
              <a:spcBef>
                <a:spcPts val="1800"/>
              </a:spcBef>
              <a:buChar char="•"/>
              <a:tabLst>
                <a:tab pos="230188" algn="l"/>
              </a:tabLst>
            </a:pPr>
            <a:r>
              <a:rPr lang="en-US" sz="1800" spc="-5" dirty="0" smtClean="0">
                <a:cs typeface="Arial"/>
              </a:rPr>
              <a:t>Of possible interest to us:</a:t>
            </a:r>
            <a:endParaRPr lang="en-US" sz="1800" spc="-5" dirty="0">
              <a:cs typeface="Arial"/>
            </a:endParaRPr>
          </a:p>
          <a:p>
            <a:pPr marL="630238" marR="117475" lvl="1" indent="-230188" algn="just">
              <a:buChar char="•"/>
              <a:tabLst>
                <a:tab pos="230188" algn="l"/>
              </a:tabLst>
            </a:pPr>
            <a:r>
              <a:rPr lang="en-US" sz="1600" spc="-5" dirty="0">
                <a:cs typeface="Arial"/>
              </a:rPr>
              <a:t>Technological and market developments: impacts on future networks and </a:t>
            </a:r>
            <a:r>
              <a:rPr lang="en-US" sz="1600" spc="-5" dirty="0" smtClean="0">
                <a:cs typeface="Arial"/>
              </a:rPr>
              <a:t>business models </a:t>
            </a:r>
            <a:r>
              <a:rPr lang="en-US" sz="1600" spc="-5" dirty="0">
                <a:cs typeface="Arial"/>
              </a:rPr>
              <a:t>for electronic </a:t>
            </a:r>
            <a:r>
              <a:rPr lang="en-US" sz="1600" spc="-5" dirty="0" smtClean="0">
                <a:cs typeface="Arial"/>
              </a:rPr>
              <a:t>communications</a:t>
            </a:r>
          </a:p>
          <a:p>
            <a:pPr marL="1030288" marR="117475" lvl="2" indent="-230188" algn="just">
              <a:buChar char="•"/>
              <a:tabLst>
                <a:tab pos="230188" algn="l"/>
              </a:tabLst>
            </a:pPr>
            <a:r>
              <a:rPr lang="en-US" sz="1400" spc="-5" dirty="0" smtClean="0">
                <a:cs typeface="Arial"/>
              </a:rPr>
              <a:t>3) What </a:t>
            </a:r>
            <a:r>
              <a:rPr lang="en-US" sz="1400" spc="-5" dirty="0">
                <a:cs typeface="Arial"/>
              </a:rPr>
              <a:t>are the most urgent problems to address in terms of unleashing the </a:t>
            </a:r>
            <a:r>
              <a:rPr lang="en-US" sz="1400" spc="-5" dirty="0" smtClean="0">
                <a:cs typeface="Arial"/>
              </a:rPr>
              <a:t>full technological </a:t>
            </a:r>
            <a:r>
              <a:rPr lang="en-US" sz="1400" spc="-5" dirty="0">
                <a:cs typeface="Arial"/>
              </a:rPr>
              <a:t>potential of electronic communications and what (structural) impact </a:t>
            </a:r>
            <a:r>
              <a:rPr lang="en-US" sz="1400" spc="-5" dirty="0" smtClean="0">
                <a:cs typeface="Arial"/>
              </a:rPr>
              <a:t>will the </a:t>
            </a:r>
            <a:r>
              <a:rPr lang="en-US" sz="1400" spc="-5" dirty="0">
                <a:cs typeface="Arial"/>
              </a:rPr>
              <a:t>future developments identified in Q.1 have on electronic </a:t>
            </a:r>
            <a:r>
              <a:rPr lang="en-US" sz="1400" spc="-5" dirty="0" smtClean="0">
                <a:cs typeface="Arial"/>
              </a:rPr>
              <a:t>communications networks</a:t>
            </a:r>
            <a:r>
              <a:rPr lang="en-US" sz="1400" spc="-5" dirty="0">
                <a:cs typeface="Arial"/>
              </a:rPr>
              <a:t>? (e.g. on the type/quality of the connectivity, on the networks’ </a:t>
            </a:r>
            <a:r>
              <a:rPr lang="en-US" sz="1400" spc="-5" dirty="0" smtClean="0">
                <a:cs typeface="Arial"/>
              </a:rPr>
              <a:t>architecture /functioning</a:t>
            </a:r>
            <a:r>
              <a:rPr lang="en-US" sz="1400" spc="-5" dirty="0">
                <a:cs typeface="Arial"/>
              </a:rPr>
              <a:t>, on the provision model for </a:t>
            </a:r>
            <a:r>
              <a:rPr lang="en-US" sz="1400" spc="-5" dirty="0" smtClean="0">
                <a:cs typeface="Arial"/>
              </a:rPr>
              <a:t>connectivity, </a:t>
            </a:r>
            <a:r>
              <a:rPr lang="en-US" sz="1400" spc="-5" dirty="0">
                <a:cs typeface="Arial"/>
              </a:rPr>
              <a:t>other</a:t>
            </a:r>
            <a:r>
              <a:rPr lang="en-US" sz="1400" spc="-5" dirty="0" smtClean="0">
                <a:cs typeface="Arial"/>
              </a:rPr>
              <a:t>)</a:t>
            </a:r>
          </a:p>
          <a:p>
            <a:pPr marL="1030288" marR="117475" lvl="2" indent="-230188" algn="just">
              <a:buChar char="•"/>
              <a:tabLst>
                <a:tab pos="230188" algn="l"/>
              </a:tabLst>
            </a:pPr>
            <a:r>
              <a:rPr lang="en-US" sz="1400" spc="-5" dirty="0" smtClean="0">
                <a:cs typeface="Arial"/>
              </a:rPr>
              <a:t>6) What </a:t>
            </a:r>
            <a:r>
              <a:rPr lang="en-US" sz="1400" spc="-5" dirty="0">
                <a:cs typeface="Arial"/>
              </a:rPr>
              <a:t>are your views with regard to the evolution of the energy consumption and </a:t>
            </a:r>
            <a:r>
              <a:rPr lang="en-US" sz="1400" spc="-5" dirty="0" smtClean="0">
                <a:cs typeface="Arial"/>
              </a:rPr>
              <a:t>the respective </a:t>
            </a:r>
            <a:r>
              <a:rPr lang="en-US" sz="1400" spc="-5" dirty="0">
                <a:cs typeface="Arial"/>
              </a:rPr>
              <a:t>environmental footprint (notably CO2 emissions) of the main </a:t>
            </a:r>
            <a:r>
              <a:rPr lang="en-US" sz="1400" spc="-5" dirty="0" smtClean="0">
                <a:cs typeface="Arial"/>
              </a:rPr>
              <a:t>technological blocks </a:t>
            </a:r>
            <a:r>
              <a:rPr lang="en-US" sz="1400" spc="-5" dirty="0">
                <a:cs typeface="Arial"/>
              </a:rPr>
              <a:t>of the future networks (copper, </a:t>
            </a:r>
            <a:r>
              <a:rPr lang="en-US" sz="1400" spc="-5" dirty="0" err="1">
                <a:cs typeface="Arial"/>
              </a:rPr>
              <a:t>fibre</a:t>
            </a:r>
            <a:r>
              <a:rPr lang="en-US" sz="1400" spc="-5" dirty="0">
                <a:cs typeface="Arial"/>
              </a:rPr>
              <a:t>, 5G, 6G, edge clouds, etc.), notably </a:t>
            </a:r>
            <a:r>
              <a:rPr lang="en-US" sz="1400" spc="-5" dirty="0" smtClean="0">
                <a:cs typeface="Arial"/>
              </a:rPr>
              <a:t>in terms </a:t>
            </a:r>
            <a:r>
              <a:rPr lang="en-US" sz="1400" spc="-5" dirty="0">
                <a:cs typeface="Arial"/>
              </a:rPr>
              <a:t>of their operation? [Substantiate your answer as much as possible</a:t>
            </a:r>
            <a:r>
              <a:rPr lang="en-US" sz="1400" spc="-5" dirty="0" smtClean="0">
                <a:cs typeface="Arial"/>
              </a:rPr>
              <a:t>.]</a:t>
            </a:r>
          </a:p>
          <a:p>
            <a:pPr marL="1030288" marR="117475" lvl="2" indent="-230188" algn="just">
              <a:buChar char="•"/>
              <a:tabLst>
                <a:tab pos="230188" algn="l"/>
              </a:tabLst>
            </a:pPr>
            <a:r>
              <a:rPr lang="en-US" sz="1400" spc="-5" smtClean="0">
                <a:cs typeface="Arial"/>
              </a:rPr>
              <a:t>9) </a:t>
            </a:r>
            <a:r>
              <a:rPr lang="en-US" sz="1400" spc="-5" dirty="0">
                <a:cs typeface="Arial"/>
              </a:rPr>
              <a:t>What are in your view the key future market developments that are likely </a:t>
            </a:r>
            <a:r>
              <a:rPr lang="en-US" sz="1400" spc="-5" dirty="0" smtClean="0">
                <a:cs typeface="Arial"/>
              </a:rPr>
              <a:t>to significantly </a:t>
            </a:r>
            <a:r>
              <a:rPr lang="en-US" sz="1400" spc="-5" dirty="0">
                <a:cs typeface="Arial"/>
              </a:rPr>
              <a:t>impact the electronic communications networks, their architecture </a:t>
            </a:r>
            <a:r>
              <a:rPr lang="en-US" sz="1400" spc="-5" dirty="0" smtClean="0">
                <a:cs typeface="Arial"/>
              </a:rPr>
              <a:t>and/or their </a:t>
            </a:r>
            <a:r>
              <a:rPr lang="en-US" sz="1400" spc="-5" dirty="0">
                <a:cs typeface="Arial"/>
              </a:rPr>
              <a:t>function? [We plan to report on the top 5 developments]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189748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Reply </a:t>
            </a:r>
            <a:r>
              <a:rPr lang="en-US" kern="0" dirty="0">
                <a:latin typeface="Times New Roman" charset="0"/>
              </a:rPr>
              <a:t>to ETSI Liaison Statement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938608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on the Formation of the ETSI ISG THz</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In January 2023, a </a:t>
            </a:r>
            <a:r>
              <a:rPr lang="en-US" sz="1800" dirty="0" smtClean="0">
                <a:hlinkClick r:id="rId3"/>
              </a:rPr>
              <a:t>liaison</a:t>
            </a:r>
            <a:r>
              <a:rPr lang="en-US" sz="1800" dirty="0" smtClean="0"/>
              <a:t> was received from ETSI Industry Specification Group (ISG) for Terahertz Communications (THz) on its establishment, and other information including</a:t>
            </a:r>
          </a:p>
          <a:p>
            <a:pPr marL="630238" marR="117475" lvl="1" indent="-230188" algn="just">
              <a:buFont typeface="Times New Roman" pitchFamily="16" charset="0"/>
              <a:buChar char="•"/>
              <a:tabLst>
                <a:tab pos="230188" algn="l"/>
              </a:tabLst>
            </a:pPr>
            <a:r>
              <a:rPr lang="en-US" sz="1400" dirty="0" smtClean="0"/>
              <a:t>scope of the ISG, </a:t>
            </a:r>
          </a:p>
          <a:p>
            <a:pPr marL="630238" marR="117475" lvl="1" indent="-230188" algn="just">
              <a:buFont typeface="Times New Roman" pitchFamily="16" charset="0"/>
              <a:buChar char="•"/>
              <a:tabLst>
                <a:tab pos="230188" algn="l"/>
              </a:tabLst>
            </a:pPr>
            <a:r>
              <a:rPr lang="en-US" sz="1400" dirty="0" smtClean="0"/>
              <a:t>proposed pre-standardization activities</a:t>
            </a:r>
          </a:p>
          <a:p>
            <a:pPr marL="630238" marR="117475" lvl="1" indent="-230188" algn="just">
              <a:buFont typeface="Times New Roman" pitchFamily="16" charset="0"/>
              <a:buChar char="•"/>
              <a:tabLst>
                <a:tab pos="230188" algn="l"/>
              </a:tabLst>
            </a:pPr>
            <a:r>
              <a:rPr lang="en-US" sz="1400" dirty="0" smtClean="0"/>
              <a:t>initial work items</a:t>
            </a:r>
          </a:p>
          <a:p>
            <a:pPr marL="630238" marR="117475" lvl="1" indent="-230188" algn="just">
              <a:buFont typeface="Times New Roman" pitchFamily="16" charset="0"/>
              <a:buChar char="•"/>
              <a:tabLst>
                <a:tab pos="230188" algn="l"/>
              </a:tabLst>
            </a:pPr>
            <a:r>
              <a:rPr lang="en-US" sz="1400" spc="-5" dirty="0" smtClean="0">
                <a:latin typeface="+mj-lt"/>
                <a:cs typeface="Arial"/>
              </a:rPr>
              <a:t>expected output of the ISG</a:t>
            </a:r>
          </a:p>
          <a:p>
            <a:pPr marL="630238" marR="117475" lvl="1" indent="-230188" algn="just">
              <a:buFont typeface="Times New Roman" pitchFamily="16" charset="0"/>
              <a:buChar char="•"/>
              <a:tabLst>
                <a:tab pos="230188" algn="l"/>
              </a:tabLst>
            </a:pPr>
            <a:r>
              <a:rPr lang="en-US" sz="1400" spc="-5" dirty="0" smtClean="0">
                <a:latin typeface="+mj-lt"/>
                <a:cs typeface="Arial"/>
              </a:rPr>
              <a:t>date of the next ISG meeting</a:t>
            </a:r>
            <a:endParaRPr lang="en-US" sz="1400" spc="-5" dirty="0">
              <a:latin typeface="+mj-lt"/>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spcAft>
                <a:spcPts val="600"/>
              </a:spcAft>
              <a:buChar char="•"/>
              <a:tabLst>
                <a:tab pos="230188" algn="l"/>
              </a:tabLst>
            </a:pPr>
            <a:r>
              <a:rPr lang="en-US" sz="1600" spc="-5" dirty="0">
                <a:latin typeface="+mj-lt"/>
                <a:cs typeface="Arial"/>
                <a:hlinkClick r:id="rId3"/>
              </a:rPr>
              <a:t>https://</a:t>
            </a:r>
            <a:r>
              <a:rPr lang="en-US" sz="1600" spc="-5" dirty="0" smtClean="0">
                <a:latin typeface="+mj-lt"/>
                <a:cs typeface="Arial"/>
                <a:hlinkClick r:id="rId3"/>
              </a:rPr>
              <a:t>mentor.ieee.org/802.18/dcn/23/18-23-0024-00-0000-liaison-from-etsi-isg-thz-re-formation-of-a-new-etsi-isg-for-terahertz-communications-thz.docx</a:t>
            </a:r>
            <a:endParaRPr lang="en-US" sz="1600" spc="-5" dirty="0" smtClean="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15-23/0134</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17067157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16 March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ET, 16 March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12:11pm ET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24</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a:t>
            </a:r>
            <a:r>
              <a:rPr lang="en-US" sz="1800" spc="-5" dirty="0" smtClean="0">
                <a:latin typeface="+mj-lt"/>
                <a:cs typeface="Arial"/>
              </a:rPr>
              <a:t>18-23/0020r5.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Reply to ETSI Liaison Statement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106427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on the Formation of ETSI ISG THz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In January 2023, a </a:t>
            </a:r>
            <a:r>
              <a:rPr lang="en-US" sz="1800" dirty="0" smtClean="0">
                <a:hlinkClick r:id="rId3"/>
              </a:rPr>
              <a:t>liaison</a:t>
            </a:r>
            <a:r>
              <a:rPr lang="en-US" sz="1800" dirty="0" smtClean="0"/>
              <a:t> was received from ETSI Industry Specification Group (ISG) for Terahertz Communications (THz) on its establishment, and other information including</a:t>
            </a:r>
          </a:p>
          <a:p>
            <a:pPr marL="630238" marR="117475" lvl="1" indent="-230188" algn="just">
              <a:buFont typeface="Times New Roman" pitchFamily="16" charset="0"/>
              <a:buChar char="•"/>
              <a:tabLst>
                <a:tab pos="230188" algn="l"/>
              </a:tabLst>
            </a:pPr>
            <a:r>
              <a:rPr lang="en-US" sz="1400" dirty="0" smtClean="0"/>
              <a:t>scope of the ISG, </a:t>
            </a:r>
          </a:p>
          <a:p>
            <a:pPr marL="630238" marR="117475" lvl="1" indent="-230188" algn="just">
              <a:buFont typeface="Times New Roman" pitchFamily="16" charset="0"/>
              <a:buChar char="•"/>
              <a:tabLst>
                <a:tab pos="230188" algn="l"/>
              </a:tabLst>
            </a:pPr>
            <a:r>
              <a:rPr lang="en-US" sz="1400" dirty="0" smtClean="0"/>
              <a:t>proposed pre-standardization activities</a:t>
            </a:r>
          </a:p>
          <a:p>
            <a:pPr marL="630238" marR="117475" lvl="1" indent="-230188" algn="just">
              <a:buFont typeface="Times New Roman" pitchFamily="16" charset="0"/>
              <a:buChar char="•"/>
              <a:tabLst>
                <a:tab pos="230188" algn="l"/>
              </a:tabLst>
            </a:pPr>
            <a:r>
              <a:rPr lang="en-US" sz="1400" dirty="0" smtClean="0"/>
              <a:t>initial work items</a:t>
            </a:r>
          </a:p>
          <a:p>
            <a:pPr marL="630238" marR="117475" lvl="1" indent="-230188" algn="just">
              <a:buFont typeface="Times New Roman" pitchFamily="16" charset="0"/>
              <a:buChar char="•"/>
              <a:tabLst>
                <a:tab pos="230188" algn="l"/>
              </a:tabLst>
            </a:pPr>
            <a:r>
              <a:rPr lang="en-US" sz="1400" spc="-5" dirty="0" smtClean="0">
                <a:latin typeface="+mj-lt"/>
                <a:cs typeface="Arial"/>
              </a:rPr>
              <a:t>expected output of the ISG</a:t>
            </a:r>
          </a:p>
          <a:p>
            <a:pPr marL="630238" marR="117475" lvl="1" indent="-230188" algn="just">
              <a:buFont typeface="Times New Roman" pitchFamily="16" charset="0"/>
              <a:buChar char="•"/>
              <a:tabLst>
                <a:tab pos="230188" algn="l"/>
              </a:tabLst>
            </a:pPr>
            <a:r>
              <a:rPr lang="en-US" sz="1400" spc="-5" dirty="0" smtClean="0">
                <a:latin typeface="+mj-lt"/>
                <a:cs typeface="Arial"/>
              </a:rPr>
              <a:t>date of the next ISG meeting</a:t>
            </a:r>
            <a:endParaRPr lang="en-US" sz="1400" spc="-5" dirty="0">
              <a:latin typeface="+mj-lt"/>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spcAft>
                <a:spcPts val="600"/>
              </a:spcAft>
              <a:buChar char="•"/>
              <a:tabLst>
                <a:tab pos="230188" algn="l"/>
              </a:tabLst>
            </a:pPr>
            <a:r>
              <a:rPr lang="en-US" sz="1600" spc="-5" dirty="0">
                <a:latin typeface="+mj-lt"/>
                <a:cs typeface="Arial"/>
                <a:hlinkClick r:id="rId3"/>
              </a:rPr>
              <a:t>https://</a:t>
            </a:r>
            <a:r>
              <a:rPr lang="en-US" sz="1600" spc="-5" dirty="0" smtClean="0">
                <a:latin typeface="+mj-lt"/>
                <a:cs typeface="Arial"/>
                <a:hlinkClick r:id="rId3"/>
              </a:rPr>
              <a:t>mentor.ieee.org/802.18/dcn/23/18-23-0024-00-0000-liaison-from-etsi-isg-thz-re-formation-of-a-new-etsi-isg-for-terahertz-communications-thz.docx</a:t>
            </a:r>
            <a:endParaRPr lang="en-US" sz="1600" spc="-5" dirty="0" smtClean="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18-23/0032r0</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901613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#5 (External):  Move to approve document </a:t>
            </a:r>
            <a:r>
              <a:rPr lang="en-US" sz="1800" spc="-5" dirty="0" smtClean="0">
                <a:solidFill>
                  <a:srgbClr val="3333CC"/>
                </a:solidFill>
                <a:latin typeface="+mj-lt"/>
                <a:cs typeface="Arial"/>
              </a:rPr>
              <a:t>18-23/0032r0 </a:t>
            </a:r>
            <a:r>
              <a:rPr lang="en-US" sz="1800" spc="-5" dirty="0" smtClean="0">
                <a:latin typeface="+mj-lt"/>
                <a:cs typeface="Arial"/>
              </a:rPr>
              <a:t>in </a:t>
            </a:r>
            <a:r>
              <a:rPr lang="en-US" sz="1800" spc="-5" dirty="0" smtClean="0">
                <a:latin typeface="+mj-lt"/>
                <a:cs typeface="Arial"/>
              </a:rPr>
              <a:t>response to the liaison from ETSI on the formation of a new ETSI ISG for Terahertz Communications for review and approval by the IEEE 802 LMSC for submission to ETSI.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on the Formation of ETSI ISG THz (2)</a:t>
            </a:r>
            <a:endParaRPr lang="en-US" sz="2800" dirty="0">
              <a:solidFill>
                <a:srgbClr val="0070C0"/>
              </a:solidFill>
            </a:endParaRPr>
          </a:p>
        </p:txBody>
      </p:sp>
    </p:spTree>
    <p:extLst>
      <p:ext uri="{BB962C8B-B14F-4D97-AF65-F5344CB8AC3E}">
        <p14:creationId xmlns:p14="http://schemas.microsoft.com/office/powerpoint/2010/main" val="49258760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3.2:  Update on the IEEE position statement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933122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Background</a:t>
            </a:r>
            <a:endParaRPr lang="en-US" sz="2800" dirty="0">
              <a:solidFill>
                <a:srgbClr val="0070C0"/>
              </a:solidFill>
            </a:endParaRPr>
          </a:p>
        </p:txBody>
      </p:sp>
      <p:sp>
        <p:nvSpPr>
          <p:cNvPr id="10" name="Content Placeholder 2"/>
          <p:cNvSpPr>
            <a:spLocks noGrp="1"/>
          </p:cNvSpPr>
          <p:nvPr>
            <p:ph idx="1"/>
          </p:nvPr>
        </p:nvSpPr>
        <p:spPr>
          <a:xfrm>
            <a:off x="914400" y="1524000"/>
            <a:ext cx="10475384" cy="4114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Background</a:t>
            </a:r>
          </a:p>
          <a:p>
            <a:pPr marL="630238" marR="117475" lvl="1" indent="-230188" algn="just">
              <a:buClrTx/>
              <a:buFont typeface="Times New Roman" pitchFamily="16" charset="0"/>
              <a:buChar char="•"/>
              <a:tabLst>
                <a:tab pos="230188" algn="l"/>
              </a:tabLst>
            </a:pPr>
            <a:r>
              <a:rPr lang="en-US" sz="1600" dirty="0">
                <a:latin typeface="+mj-lt"/>
              </a:rPr>
              <a:t>On 5 September 2018, IEEE SA developed (and was approved by the Board of Governor (</a:t>
            </a:r>
            <a:r>
              <a:rPr lang="en-US" sz="1600" dirty="0" err="1">
                <a:latin typeface="+mj-lt"/>
              </a:rPr>
              <a:t>BoG</a:t>
            </a:r>
            <a:r>
              <a:rPr lang="en-US" sz="1600" dirty="0">
                <a:latin typeface="+mj-lt"/>
              </a:rPr>
              <a:t>)) an IEEE SA (OU) Policy Position statement on </a:t>
            </a:r>
            <a:r>
              <a:rPr lang="en-US" sz="1600" dirty="0">
                <a:latin typeface="+mj-lt"/>
                <a:hlinkClick r:id="rId3"/>
              </a:rPr>
              <a:t>Intelligent Spectrum Allocation and Management</a:t>
            </a:r>
            <a:r>
              <a:rPr lang="en-US" sz="1600" dirty="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a:latin typeface="+mj-lt"/>
                <a:hlinkClick r:id="rId4"/>
              </a:rPr>
              <a:t>IEEE Global Public Policy Committee (GPPC) procedures/process</a:t>
            </a:r>
            <a:r>
              <a:rPr lang="en-US" sz="1600" dirty="0">
                <a:latin typeface="+mj-lt"/>
              </a:rPr>
              <a:t>, after three years public policy statements need to be reviewed for renewal, update or archival. IEEE SA is at this point with the Intelligent Spectrum Allocation and Management statement.</a:t>
            </a:r>
          </a:p>
          <a:p>
            <a:pPr marL="230188" marR="117475" indent="-230188" algn="just">
              <a:buFont typeface="Times New Roman" pitchFamily="16" charset="0"/>
              <a:buChar char="•"/>
              <a:tabLst>
                <a:tab pos="230188" algn="l"/>
              </a:tabLst>
            </a:pPr>
            <a:r>
              <a:rPr lang="en-US" sz="1800" spc="-5" dirty="0">
                <a:cs typeface="Arial"/>
              </a:rPr>
              <a:t>Communications from IEEE 802 EC to IEEE 802.18 on 14 November 2022:</a:t>
            </a:r>
          </a:p>
          <a:p>
            <a:pPr marL="630238" lvl="1" indent="-230188" algn="just">
              <a:buFont typeface="Arial" panose="020B0604020202020204" pitchFamily="34" charset="0"/>
              <a:buChar char="•"/>
            </a:pPr>
            <a:r>
              <a:rPr lang="en-US" altLang="en-US" sz="1600" dirty="0">
                <a:cs typeface="Arial" panose="020B0604020202020204" pitchFamily="34" charset="0"/>
              </a:rPr>
              <a:t>Regarding the IEEE SA Policy Position statement on Intelligent Spectrum Allocation and Management.(approved on 5 September 2018), IEEE 802 EC understands that the recent development on “intelligent spectrum allocation and management” is taking place outside of the IEEE 802 and therefore, IEEE 802 EC understands IEEE 802.18’s recommendation not to prepare a revised position statement.</a:t>
            </a:r>
          </a:p>
          <a:p>
            <a:pPr marL="630238" lvl="1" indent="-230188" algn="just">
              <a:buFont typeface="Arial" panose="020B0604020202020204" pitchFamily="34" charset="0"/>
              <a:buChar char="•"/>
            </a:pPr>
            <a:r>
              <a:rPr lang="en-US" altLang="en-US" sz="1600" dirty="0">
                <a:cs typeface="Arial" panose="020B0604020202020204" pitchFamily="34" charset="0"/>
              </a:rPr>
              <a:t>Nevertheless, IEEE 802 EC believes that it is of strategically importance to have an Policy Statement about IEEE 802 wireless technologies, and therefore IEEE 802 EC tasks IEEE 802.18 to prepare a new IEEE SA Policy Position statement that covers the recent development of wireless technologies being standardized in IEEE 802.</a:t>
            </a: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34279377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solidFill>
                  <a:schemeClr val="tx1"/>
                </a:solidFill>
                <a:latin typeface="+mj-lt"/>
                <a:cs typeface="Arial"/>
              </a:rPr>
              <a:t>Motion </a:t>
            </a:r>
            <a:r>
              <a:rPr lang="en-US" sz="1800" spc="-5" dirty="0" smtClean="0">
                <a:solidFill>
                  <a:schemeClr val="tx1"/>
                </a:solidFill>
                <a:latin typeface="+mj-lt"/>
                <a:cs typeface="Arial"/>
              </a:rPr>
              <a:t>#6 (External): Move </a:t>
            </a:r>
            <a:r>
              <a:rPr lang="en-US" sz="1800" spc="-5" dirty="0">
                <a:solidFill>
                  <a:schemeClr val="tx1"/>
                </a:solidFill>
                <a:latin typeface="+mj-lt"/>
                <a:cs typeface="Arial"/>
              </a:rPr>
              <a:t>to approve the draft position statement on IEEE 802 wireless, </a:t>
            </a:r>
            <a:br>
              <a:rPr lang="en-US" sz="1800" spc="-5" dirty="0">
                <a:solidFill>
                  <a:schemeClr val="tx1"/>
                </a:solidFill>
                <a:latin typeface="+mj-lt"/>
                <a:cs typeface="Arial"/>
              </a:rPr>
            </a:br>
            <a:r>
              <a:rPr lang="en-US" sz="1800" spc="-5" dirty="0">
                <a:solidFill>
                  <a:schemeClr val="tx1"/>
                </a:solidFill>
                <a:latin typeface="+mj-lt"/>
                <a:cs typeface="Arial"/>
                <a:hlinkClick r:id="rId3"/>
              </a:rPr>
              <a:t>18-23/0015r14</a:t>
            </a:r>
            <a:r>
              <a:rPr lang="en-US" sz="1800" spc="-5" dirty="0">
                <a:solidFill>
                  <a:schemeClr val="tx1"/>
                </a:solidFill>
                <a:latin typeface="+mj-lt"/>
                <a:cs typeface="Arial"/>
              </a:rPr>
              <a:t>, for review and approval by the IEEE 802 LMSC for submission to IEEE SA Public Affairs team</a:t>
            </a:r>
            <a:r>
              <a:rPr lang="en-US" sz="1800" spc="-1" dirty="0">
                <a:solidFill>
                  <a:schemeClr val="tx1"/>
                </a:solidFill>
                <a:latin typeface="+mj-lt"/>
              </a:rPr>
              <a:t> </a:t>
            </a:r>
            <a:r>
              <a:rPr lang="en-US" sz="1800" spc="-5" dirty="0">
                <a:solidFill>
                  <a:schemeClr val="tx1"/>
                </a:solidFill>
                <a:latin typeface="+mj-lt"/>
                <a:cs typeface="Arial"/>
              </a:rPr>
              <a:t>by the response deadline. The IEEE 802.18 Chair / Vice-Chair are authorized to make editorial changes as necessary</a:t>
            </a:r>
            <a:r>
              <a:rPr lang="en-US" sz="1800" spc="-5" dirty="0" smtClean="0">
                <a:solidFill>
                  <a:schemeClr val="tx1"/>
                </a:solidFill>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cs typeface="Arial"/>
              </a:rPr>
              <a:t>Moved</a:t>
            </a:r>
            <a:r>
              <a:rPr lang="en-US" sz="1600" spc="-5" dirty="0" smtClean="0">
                <a:cs typeface="Arial"/>
              </a:rPr>
              <a:t>:  </a:t>
            </a:r>
            <a:r>
              <a:rPr lang="en-US" sz="1600" spc="-5" dirty="0">
                <a:cs typeface="Arial"/>
              </a:rPr>
              <a:t>Stuart Kerry</a:t>
            </a:r>
          </a:p>
          <a:p>
            <a:pPr marL="630238" marR="117475" lvl="1" indent="-230188" algn="just">
              <a:buChar char="•"/>
              <a:tabLst>
                <a:tab pos="230188" algn="l"/>
              </a:tabLst>
            </a:pPr>
            <a:r>
              <a:rPr lang="en-US" sz="1600" spc="-5" dirty="0">
                <a:cs typeface="Arial"/>
              </a:rPr>
              <a:t>Seconded</a:t>
            </a:r>
            <a:r>
              <a:rPr lang="en-US" sz="1600" spc="-5" dirty="0" smtClean="0">
                <a:cs typeface="Arial"/>
              </a:rPr>
              <a:t>:  </a:t>
            </a:r>
            <a:r>
              <a:rPr lang="en-US" sz="1600" spc="-5" dirty="0">
                <a:cs typeface="Arial"/>
              </a:rPr>
              <a:t>Amelia </a:t>
            </a:r>
            <a:r>
              <a:rPr lang="en-US" sz="1600" spc="-5" dirty="0" err="1">
                <a:cs typeface="Arial"/>
              </a:rPr>
              <a:t>Andersdotter</a:t>
            </a:r>
            <a:endParaRPr lang="en-US" sz="1600" spc="-5" dirty="0">
              <a:cs typeface="Arial"/>
            </a:endParaRPr>
          </a:p>
          <a:p>
            <a:pPr marL="630238" marR="117475" lvl="1" indent="-230188" algn="just">
              <a:buChar char="•"/>
              <a:tabLst>
                <a:tab pos="230188" algn="l"/>
              </a:tabLst>
            </a:pPr>
            <a:r>
              <a:rPr lang="en-US" sz="1600" spc="-5" dirty="0" smtClean="0">
                <a:cs typeface="Arial"/>
              </a:rPr>
              <a:t>Attendees:  16</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Voters (present): 15</a:t>
            </a:r>
          </a:p>
          <a:p>
            <a:pPr marL="630238" marR="117475" lvl="1" indent="-230188" algn="just">
              <a:buFont typeface="Times New Roman" pitchFamily="16" charset="0"/>
              <a:buChar char="•"/>
              <a:tabLst>
                <a:tab pos="230188" algn="l"/>
              </a:tabLst>
            </a:pPr>
            <a:r>
              <a:rPr lang="en-US" sz="1600" spc="-5" dirty="0">
                <a:cs typeface="Arial"/>
              </a:rPr>
              <a:t>Result: </a:t>
            </a:r>
            <a:r>
              <a:rPr lang="en-US" sz="1600" spc="-5" dirty="0" smtClean="0">
                <a:cs typeface="Arial"/>
              </a:rPr>
              <a:t> Passed (12 Yes, 0 No, 2 Abstain)</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12"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802.18 motion on 16 February 2023</a:t>
            </a:r>
            <a:endParaRPr lang="en-US" sz="2800" dirty="0">
              <a:solidFill>
                <a:srgbClr val="0070C0"/>
              </a:solidFill>
            </a:endParaRPr>
          </a:p>
        </p:txBody>
      </p:sp>
    </p:spTree>
    <p:extLst>
      <p:ext uri="{BB962C8B-B14F-4D97-AF65-F5344CB8AC3E}">
        <p14:creationId xmlns:p14="http://schemas.microsoft.com/office/powerpoint/2010/main" val="358938494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Offline review </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 offline review</a:t>
            </a:r>
            <a:r>
              <a:rPr lang="en-US" sz="1800" spc="-5" dirty="0" smtClean="0">
                <a:cs typeface="Arial"/>
              </a:rPr>
              <a:t> </a:t>
            </a:r>
            <a:r>
              <a:rPr lang="en-US" sz="1800" spc="-5" dirty="0">
                <a:cs typeface="Arial"/>
              </a:rPr>
              <a:t>on </a:t>
            </a:r>
            <a:r>
              <a:rPr lang="en-US" sz="1800" spc="-5" dirty="0">
                <a:solidFill>
                  <a:schemeClr val="tx1"/>
                </a:solidFill>
                <a:cs typeface="Arial"/>
                <a:hlinkClick r:id="rId3"/>
              </a:rPr>
              <a:t>18-23/0015r15</a:t>
            </a:r>
            <a:r>
              <a:rPr lang="en-US" sz="1800" spc="-5" dirty="0" smtClean="0">
                <a:latin typeface="+mj-lt"/>
                <a:cs typeface="Arial"/>
              </a:rPr>
              <a:t> was conducted among EC members till 15 March 2023.</a:t>
            </a:r>
          </a:p>
          <a:p>
            <a:pPr marL="230188" marR="117475" indent="-230188" algn="just">
              <a:buFont typeface="Times New Roman" pitchFamily="16" charset="0"/>
              <a:buChar char="•"/>
              <a:tabLst>
                <a:tab pos="230188" algn="l"/>
              </a:tabLst>
            </a:pPr>
            <a:r>
              <a:rPr lang="en-US" sz="1800" spc="-5" dirty="0" smtClean="0">
                <a:latin typeface="+mj-lt"/>
                <a:cs typeface="Arial"/>
              </a:rPr>
              <a:t>After taking into account comments from selected EC members, the latest version for the EC to consider approval is:</a:t>
            </a:r>
          </a:p>
          <a:p>
            <a:pPr marL="630238" marR="117475" lvl="1" indent="-230188" algn="just">
              <a:buFont typeface="Times New Roman" pitchFamily="16" charset="0"/>
              <a:buChar char="•"/>
              <a:tabLst>
                <a:tab pos="230188" algn="l"/>
              </a:tabLst>
            </a:pPr>
            <a:r>
              <a:rPr lang="en-US" sz="1600" spc="-5" dirty="0" smtClean="0">
                <a:latin typeface="+mj-lt"/>
                <a:cs typeface="Arial"/>
              </a:rPr>
              <a:t>TBD</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451376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3.3:  802.18 Radio Regulatory Charter</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9455651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RR-TAG Charter</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spcAft>
                <a:spcPts val="600"/>
              </a:spcAft>
              <a:buFont typeface="Times New Roman" pitchFamily="16" charset="0"/>
              <a:buChar char="•"/>
              <a:tabLst>
                <a:tab pos="230188" algn="l"/>
              </a:tabLst>
            </a:pPr>
            <a:r>
              <a:rPr lang="en-US" sz="1800" kern="1200" dirty="0" smtClean="0">
                <a:latin typeface="Times New Roman" pitchFamily="16" charset="0"/>
              </a:rPr>
              <a:t>The </a:t>
            </a:r>
            <a:r>
              <a:rPr lang="en-US" sz="1800" kern="1200" dirty="0">
                <a:latin typeface="Times New Roman" pitchFamily="16" charset="0"/>
              </a:rPr>
              <a:t>Radio Regulatory TAG Charter was approved by IEEE 802 LMSC in 2002 and </a:t>
            </a:r>
            <a:r>
              <a:rPr lang="en-US" sz="1800" kern="1200" dirty="0">
                <a:latin typeface="Times New Roman" pitchFamily="16" charset="0"/>
                <a:hlinkClick r:id="rId3"/>
              </a:rPr>
              <a:t>reaffirmed</a:t>
            </a:r>
            <a:r>
              <a:rPr lang="en-US" sz="1800" kern="1200" dirty="0">
                <a:latin typeface="Times New Roman" pitchFamily="16" charset="0"/>
              </a:rPr>
              <a:t> by RR-TAG in </a:t>
            </a:r>
            <a:r>
              <a:rPr lang="en-US" sz="1800" kern="1200" dirty="0" smtClean="0">
                <a:latin typeface="Times New Roman" pitchFamily="16" charset="0"/>
              </a:rPr>
              <a:t>2014.</a:t>
            </a:r>
            <a:endParaRPr lang="en-US" sz="1800" dirty="0" smtClean="0"/>
          </a:p>
          <a:p>
            <a:pPr marL="230188" marR="117475" indent="-230188" algn="just">
              <a:spcAft>
                <a:spcPts val="600"/>
              </a:spcAft>
              <a:buFont typeface="Times New Roman" pitchFamily="16" charset="0"/>
              <a:buChar char="•"/>
              <a:tabLst>
                <a:tab pos="230188" algn="l"/>
              </a:tabLst>
            </a:pPr>
            <a:r>
              <a:rPr lang="en-US" sz="1800" kern="1200" dirty="0" smtClean="0">
                <a:latin typeface="Times New Roman" pitchFamily="16" charset="0"/>
              </a:rPr>
              <a:t>There were comments on whether the </a:t>
            </a:r>
            <a:r>
              <a:rPr lang="en-US" sz="1800" kern="1200" dirty="0">
                <a:latin typeface="Times New Roman" pitchFamily="16" charset="0"/>
              </a:rPr>
              <a:t>development of the IEEE 802's Wireless Standards Table of Frequency Ranges spreadsheet and the position statement on 802 wireless are within the scope of RR-TAG given our primary mission is to support the work of 802 &amp; its wireless WGs/TAGs by actively monitoring and participating in radio regulatory matters worldwide as an advocate for 802 by contributing to regulatory proceedings and consultations worldwide.</a:t>
            </a:r>
            <a:endParaRPr lang="en-US" sz="1800" dirty="0"/>
          </a:p>
          <a:p>
            <a:pPr marL="230188" marR="117475" indent="-230188" algn="just">
              <a:spcAft>
                <a:spcPts val="600"/>
              </a:spcAft>
              <a:buFont typeface="Times New Roman" pitchFamily="16" charset="0"/>
              <a:buChar char="•"/>
              <a:tabLst>
                <a:tab pos="230188" algn="l"/>
              </a:tabLst>
            </a:pPr>
            <a:endParaRPr lang="en-US" sz="1800" spc="-5" dirty="0" smtClean="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95924062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797432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b="1" spc="-5" dirty="0">
                <a:cs typeface="Arial"/>
              </a:rPr>
              <a:t>ETSI BRAN</a:t>
            </a:r>
            <a:endParaRPr lang="en-US" sz="1600" b="1"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On 2 March 2023, a </a:t>
            </a:r>
            <a:r>
              <a:rPr lang="en-US" sz="1600" spc="-5" dirty="0" smtClean="0">
                <a:solidFill>
                  <a:schemeClr val="tx1"/>
                </a:solidFill>
                <a:cs typeface="Arial"/>
                <a:hlinkClick r:id="rId3"/>
              </a:rPr>
              <a:t>decision</a:t>
            </a:r>
            <a:r>
              <a:rPr lang="en-US" sz="1600" spc="-5" dirty="0" smtClean="0">
                <a:solidFill>
                  <a:schemeClr val="tx1"/>
                </a:solidFill>
                <a:cs typeface="Arial"/>
              </a:rPr>
              <a:t> is made to proceed with the </a:t>
            </a:r>
            <a:r>
              <a:rPr lang="en-US" sz="1600" dirty="0" smtClean="0"/>
              <a:t>Notice </a:t>
            </a:r>
            <a:r>
              <a:rPr lang="en-US" sz="1600" dirty="0"/>
              <a:t>of proposal to make the Wireless Telegraphy (Exemption) (Amendment) Regulations </a:t>
            </a:r>
            <a:r>
              <a:rPr lang="en-US" sz="1600" dirty="0" smtClean="0"/>
              <a:t>2023.  The amended regulations will come into effect on 23 March 2023.</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r>
              <a:rPr lang="en-US" sz="1800" spc="-5" dirty="0"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The March 2023 Open Commission meeting is </a:t>
            </a:r>
            <a:r>
              <a:rPr lang="en-US" sz="1600" spc="-5" dirty="0" smtClean="0">
                <a:solidFill>
                  <a:schemeClr val="tx1"/>
                </a:solidFill>
                <a:cs typeface="Arial"/>
                <a:hlinkClick r:id="rId4"/>
              </a:rPr>
              <a:t>scheduled</a:t>
            </a:r>
            <a:r>
              <a:rPr lang="en-US" sz="1600" spc="-5" dirty="0" smtClean="0">
                <a:solidFill>
                  <a:schemeClr val="tx1"/>
                </a:solidFill>
                <a:cs typeface="Arial"/>
              </a:rPr>
              <a:t> at 10:30am ET on Thursday, 16 March 2023.</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8958297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16286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 (till the 2023 May wireless interim)</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368025724"/>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2639008"/>
                <a:gridCol w="77004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23 </a:t>
                      </a:r>
                      <a:r>
                        <a:rPr lang="en-US" sz="1500" dirty="0" smtClean="0"/>
                        <a:t>March 2023 to 11 May</a:t>
                      </a:r>
                      <a:r>
                        <a:rPr lang="en-US" sz="1500" baseline="0" dirty="0" smtClean="0"/>
                        <a:t> 2023</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24 </a:t>
                      </a:r>
                      <a:r>
                        <a:rPr lang="en-US" sz="1500" dirty="0" smtClean="0"/>
                        <a:t>March 2023 to 12 May</a:t>
                      </a:r>
                      <a:r>
                        <a:rPr lang="en-US" sz="1500" baseline="0" dirty="0" smtClean="0"/>
                        <a:t> 2023</a:t>
                      </a:r>
                      <a:endParaRPr lang="en-US" sz="1500" dirty="0"/>
                    </a:p>
                  </a:txBody>
                  <a:tcPr/>
                </a:tc>
              </a:tr>
              <a:tr h="370840">
                <a:tc>
                  <a:txBody>
                    <a:bodyPr/>
                    <a:lstStyle/>
                    <a:p>
                      <a:r>
                        <a:rPr lang="en-US" sz="1500" dirty="0" smtClean="0"/>
                        <a:t>2023</a:t>
                      </a:r>
                      <a:r>
                        <a:rPr lang="en-US" sz="1500" baseline="0" dirty="0" smtClean="0"/>
                        <a:t> May wireless interim</a:t>
                      </a:r>
                      <a:endParaRPr lang="en-US" sz="1500" dirty="0"/>
                    </a:p>
                  </a:txBody>
                  <a:tcPr/>
                </a:tc>
                <a:tc>
                  <a:txBody>
                    <a:bodyPr/>
                    <a:lstStyle/>
                    <a:p>
                      <a:r>
                        <a:rPr lang="en-US" sz="1500" dirty="0" smtClean="0"/>
                        <a:t>Tuesday AM2 on 16 May</a:t>
                      </a:r>
                      <a:r>
                        <a:rPr lang="en-US" sz="1500" baseline="0" dirty="0" smtClean="0"/>
                        <a:t> 2023</a:t>
                      </a:r>
                      <a:r>
                        <a:rPr lang="en-US" sz="1500" dirty="0" smtClean="0"/>
                        <a:t>, </a:t>
                      </a:r>
                    </a:p>
                    <a:p>
                      <a:r>
                        <a:rPr lang="en-US" sz="1500" dirty="0" smtClean="0"/>
                        <a:t>Thursday AM1 on 18</a:t>
                      </a:r>
                      <a:r>
                        <a:rPr lang="en-US" sz="1500" baseline="0" dirty="0" smtClean="0"/>
                        <a:t> May</a:t>
                      </a:r>
                      <a:r>
                        <a:rPr lang="en-US" sz="1500" dirty="0" smtClean="0"/>
                        <a:t> 2023</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a:latin typeface="+mj-lt"/>
                <a:cs typeface="Arial"/>
              </a:rPr>
              <a:t>Motion </a:t>
            </a:r>
            <a:r>
              <a:rPr lang="en-US" sz="1800" spc="-5" smtClean="0">
                <a:latin typeface="+mj-lt"/>
                <a:cs typeface="Arial"/>
              </a:rPr>
              <a:t>#</a:t>
            </a:r>
            <a:r>
              <a:rPr lang="en-US" sz="1800" spc="-5">
                <a:latin typeface="+mj-lt"/>
                <a:cs typeface="Arial"/>
              </a:rPr>
              <a:t>7</a:t>
            </a:r>
            <a:r>
              <a:rPr lang="en-US" sz="1800" spc="-5" smtClean="0">
                <a:latin typeface="+mj-lt"/>
                <a:cs typeface="Arial"/>
              </a:rPr>
              <a:t> </a:t>
            </a:r>
            <a:r>
              <a:rPr lang="en-US" sz="1800" spc="-5" dirty="0" smtClean="0">
                <a:latin typeface="+mj-lt"/>
                <a:cs typeface="Arial"/>
              </a:rPr>
              <a:t>(Internal):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22 September </a:t>
            </a:r>
            <a:r>
              <a:rPr lang="en-US" sz="1800" dirty="0"/>
              <a:t>2023</a:t>
            </a:r>
            <a:endParaRPr lang="en-US" sz="1800" dirty="0" smtClean="0"/>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p>
          <a:p>
            <a:pPr marL="630238" marR="117475" lvl="1" indent="-230188" algn="just">
              <a:buChar char="•"/>
              <a:tabLst>
                <a:tab pos="230188" algn="l"/>
              </a:tabLst>
            </a:pPr>
            <a:r>
              <a:rPr lang="en-US" sz="1600" b="1" spc="-5" dirty="0" smtClean="0">
                <a:latin typeface="+mj-lt"/>
                <a:cs typeface="Arial"/>
              </a:rPr>
              <a:t>ISUS ad-hoc calls on Mondays at 11:00 ET for 60 minutes</a:t>
            </a: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8752031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rPr>
              <a:t>An credited interim session</a:t>
            </a:r>
          </a:p>
          <a:p>
            <a:pPr marL="630238" marR="117475" lvl="1" indent="-230188" algn="just">
              <a:buFont typeface="Times New Roman" pitchFamily="16" charset="0"/>
              <a:buChar char="•"/>
              <a:tabLst>
                <a:tab pos="230188" algn="l"/>
              </a:tabLst>
            </a:pPr>
            <a:r>
              <a:rPr lang="en-US" sz="1400" dirty="0" smtClean="0"/>
              <a:t>Attendance </a:t>
            </a:r>
            <a:r>
              <a:rPr lang="en-US" sz="1400" dirty="0"/>
              <a:t>at the session will count towards voting right</a:t>
            </a:r>
            <a:endParaRPr lang="en-US" sz="14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18 February 2023</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Registration until </a:t>
            </a:r>
            <a:r>
              <a:rPr lang="en-US" sz="1400" dirty="0" smtClean="0">
                <a:solidFill>
                  <a:srgbClr val="FF0000"/>
                </a:solidFill>
                <a:latin typeface="Times New Roman" panose="02020603050405020304" pitchFamily="18" charset="0"/>
                <a:ea typeface="Times New Roman" panose="02020603050405020304" pitchFamily="18" charset="0"/>
              </a:rPr>
              <a:t>31 March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31 March 2023</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31 March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a:t>Hilton Orlando Lake Buena Vista</a:t>
            </a:r>
            <a:r>
              <a:rPr lang="en-US" sz="1800" dirty="0" smtClean="0"/>
              <a:t>, Orlando, FL, </a:t>
            </a:r>
            <a:r>
              <a:rPr lang="en-US" sz="1800" dirty="0"/>
              <a:t>United States) </a:t>
            </a:r>
            <a:r>
              <a:rPr lang="en-US" sz="1800" spc="-5" dirty="0">
                <a:cs typeface="Arial"/>
              </a:rPr>
              <a:t>begins on </a:t>
            </a:r>
            <a:r>
              <a:rPr lang="en-US" sz="1800" spc="-5" dirty="0" smtClean="0">
                <a:cs typeface="Arial"/>
              </a:rPr>
              <a:t>18 February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282983416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May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smtClean="0">
                <a:latin typeface="+mj-lt"/>
                <a:cs typeface="Arial"/>
              </a:rPr>
              <a:t>Straw poll 1</a:t>
            </a:r>
            <a:r>
              <a:rPr lang="en-US" sz="1800" smtClean="0">
                <a:latin typeface="+mj-lt"/>
              </a:rPr>
              <a:t>:  </a:t>
            </a:r>
            <a:r>
              <a:rPr lang="en-US" sz="1800" dirty="0" smtClean="0">
                <a:latin typeface="+mj-lt"/>
              </a:rPr>
              <a:t>If </a:t>
            </a:r>
            <a:r>
              <a:rPr lang="en-US" sz="1800" dirty="0">
                <a:latin typeface="+mj-lt"/>
              </a:rPr>
              <a:t>the 2023 </a:t>
            </a:r>
            <a:r>
              <a:rPr lang="en-US" sz="1800" dirty="0" smtClean="0">
                <a:latin typeface="+mj-lt"/>
              </a:rPr>
              <a:t>May wireless interim session </a:t>
            </a:r>
            <a:r>
              <a:rPr lang="en-US" sz="1800" dirty="0">
                <a:latin typeface="+mj-lt"/>
              </a:rPr>
              <a:t>is held in as a mixed-mode session, will 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plenary:  </a:t>
            </a: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2792098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July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2</a:t>
            </a:r>
            <a:r>
              <a:rPr lang="en-US" sz="1800" dirty="0" smtClean="0">
                <a:latin typeface="+mj-lt"/>
              </a:rPr>
              <a:t>:  </a:t>
            </a:r>
            <a:r>
              <a:rPr lang="en-US" sz="1800" dirty="0" smtClean="0"/>
              <a:t>If </a:t>
            </a:r>
            <a:r>
              <a:rPr lang="en-US" sz="1800" dirty="0"/>
              <a:t>the 2023 July Plenary Session were held at the </a:t>
            </a:r>
            <a:r>
              <a:rPr lang="en-US" sz="1800" dirty="0" err="1"/>
              <a:t>Estrel</a:t>
            </a:r>
            <a:r>
              <a:rPr lang="en-US" sz="1800" dirty="0"/>
              <a:t> Hotel Berlin, Germany as an in-person only session, would you attend</a:t>
            </a:r>
            <a:r>
              <a:rPr lang="en-US" sz="1800" dirty="0" smtClean="0"/>
              <a:t>?</a:t>
            </a:r>
            <a:endParaRPr lang="en-US" sz="1800" dirty="0" smtClean="0">
              <a:latin typeface="+mj-lt"/>
            </a:endParaRPr>
          </a:p>
          <a:p>
            <a:pPr marL="285750" marR="117475" indent="-285750" algn="just">
              <a:buFont typeface="Arial" panose="020B0604020202020204" pitchFamily="34" charset="0"/>
              <a:buChar char="•"/>
              <a:tabLst>
                <a:tab pos="230188" algn="l"/>
              </a:tabLst>
            </a:pPr>
            <a:r>
              <a:rPr lang="en-US" sz="1600" b="0" dirty="0" smtClean="0">
                <a:latin typeface="+mj-lt"/>
              </a:rPr>
              <a:t>Yes: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smtClean="0">
                <a:latin typeface="+mj-lt"/>
              </a:rPr>
              <a:t>No: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0" marR="117475" indent="0" algn="just">
              <a:tabLst>
                <a:tab pos="230188" algn="l"/>
              </a:tabLst>
            </a:pPr>
            <a:r>
              <a:rPr lang="en-US" sz="1800" spc="-5" dirty="0">
                <a:cs typeface="Arial"/>
              </a:rPr>
              <a:t>Straw poll </a:t>
            </a:r>
            <a:r>
              <a:rPr lang="en-US" sz="1800" spc="-5" dirty="0" smtClean="0">
                <a:cs typeface="Arial"/>
              </a:rPr>
              <a:t>3</a:t>
            </a:r>
            <a:r>
              <a:rPr lang="en-US" sz="1800" dirty="0" smtClean="0"/>
              <a:t>:  If the </a:t>
            </a:r>
            <a:r>
              <a:rPr lang="en-US" sz="1800" dirty="0"/>
              <a:t>2023 July Plenary Session is held as a mixed-mode session, will 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  </a:t>
            </a:r>
          </a:p>
          <a:p>
            <a:pPr marL="285750" marR="117475" indent="-285750" algn="just">
              <a:buFont typeface="Arial" panose="020B0604020202020204" pitchFamily="34" charset="0"/>
              <a:buChar char="•"/>
              <a:tabLst>
                <a:tab pos="230188" algn="l"/>
              </a:tabLst>
            </a:pPr>
            <a:r>
              <a:rPr lang="en-US" sz="1600" b="0" dirty="0"/>
              <a:t>Will not attend plenary:  </a:t>
            </a:r>
          </a:p>
          <a:p>
            <a:pPr marL="285750" marR="117475" indent="-285750" algn="just">
              <a:buFont typeface="Arial" panose="020B0604020202020204" pitchFamily="34" charset="0"/>
              <a:buChar char="•"/>
              <a:tabLst>
                <a:tab pos="230188" algn="l"/>
              </a:tabLst>
            </a:pPr>
            <a:r>
              <a:rPr lang="en-US" sz="1600" b="0" dirty="0"/>
              <a:t>Abstain:  </a:t>
            </a: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9196053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March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68825</TotalTime>
  <Words>4039</Words>
  <Application>Microsoft Office PowerPoint</Application>
  <PresentationFormat>Widescreen</PresentationFormat>
  <Paragraphs>686</Paragraphs>
  <Slides>57</Slides>
  <Notes>37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6" baseType="lpstr">
      <vt:lpstr>Arial Unicode MS</vt:lpstr>
      <vt:lpstr>Monotype Sorts</vt:lpstr>
      <vt:lpstr>MS Gothic</vt:lpstr>
      <vt:lpstr>MS PGothic</vt:lpstr>
      <vt:lpstr>Arial</vt:lpstr>
      <vt:lpstr>Calibri</vt:lpstr>
      <vt:lpstr>Times New Roman</vt:lpstr>
      <vt:lpstr>Office Theme</vt:lpstr>
      <vt:lpstr>Document</vt:lpstr>
      <vt:lpstr>2023 March RR-TAG  Supplementary Materials</vt:lpstr>
      <vt:lpstr>PowerPoint Presentation</vt:lpstr>
      <vt:lpstr>Registration is required to attend this meeting </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Change in membership</vt:lpstr>
      <vt:lpstr>PowerPoint Presentation</vt:lpstr>
      <vt:lpstr>Review and approve the 802.18 opening agenda</vt:lpstr>
      <vt:lpstr>PowerPoint Presentation</vt:lpstr>
      <vt:lpstr>Review and approve the January 2023 wireless interim minutes</vt:lpstr>
      <vt:lpstr>Review and approve the Wireless Std Freq Table ad-hoc minutes</vt:lpstr>
      <vt:lpstr>PowerPoint Presentation</vt:lpstr>
      <vt:lpstr>Status of ongoing consultations</vt:lpstr>
      <vt:lpstr>EU RSPG consultation on climate change (1)</vt:lpstr>
      <vt:lpstr>EU RSPG consultation on climate change (2)</vt:lpstr>
      <vt:lpstr>EU RSPG consultation on climate change (3)</vt:lpstr>
      <vt:lpstr>EU RSPG consultation on climate change (4)</vt:lpstr>
      <vt:lpstr>EC consultation on the future of ECS and its infrastructure (1)</vt:lpstr>
      <vt:lpstr>EC consultation on the future of ECS and its infrastructure (2)</vt:lpstr>
      <vt:lpstr>PowerPoint Presentation</vt:lpstr>
      <vt:lpstr>Reply to Liaison Statement on the Formation of the ETSI ISG THz</vt:lpstr>
      <vt:lpstr>PowerPoint Presentation</vt:lpstr>
      <vt:lpstr>Recess until Thursday AM1, 16 March 2023</vt:lpstr>
      <vt:lpstr>PowerPoint Presentation</vt:lpstr>
      <vt:lpstr>PowerPoint Presentation</vt:lpstr>
      <vt:lpstr>Review and approve the 802.18 closing agenda</vt:lpstr>
      <vt:lpstr>PowerPoint Presentation</vt:lpstr>
      <vt:lpstr>Reply to Liaison Statement on the Formation of ETSI ISG THz (1)</vt:lpstr>
      <vt:lpstr>Reply to Liaison Statement on the Formation of ETSI ISG THz (2)</vt:lpstr>
      <vt:lpstr>PowerPoint Presentation</vt:lpstr>
      <vt:lpstr>Background</vt:lpstr>
      <vt:lpstr>IEEE 802.18 motion on 16 February 2023</vt:lpstr>
      <vt:lpstr>Offline review </vt:lpstr>
      <vt:lpstr>PowerPoint Presentation</vt:lpstr>
      <vt:lpstr>RR-TAG Charter</vt:lpstr>
      <vt:lpstr>PowerPoint Presentation</vt:lpstr>
      <vt:lpstr>General discussion items (1)</vt:lpstr>
      <vt:lpstr>General discussion items (2)</vt:lpstr>
      <vt:lpstr>PowerPoint Presentation</vt:lpstr>
      <vt:lpstr>Future RR-TAG meetings (till the 2023 May wireless interim)</vt:lpstr>
      <vt:lpstr>Administrative motion on the weekly teleconference calls</vt:lpstr>
      <vt:lpstr>Meeting and hotel reservation for the 2023 May interim</vt:lpstr>
      <vt:lpstr>Type of participation for the 2023 May wireless interim</vt:lpstr>
      <vt:lpstr>Type of participation for the 2023 July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18-23/0021r6</dc:title>
  <dc:creator>Edward Au</dc:creator>
  <cp:keywords>2023 March RR-TAG Supplementary Materials</cp:keywords>
  <cp:lastModifiedBy>Edward Au</cp:lastModifiedBy>
  <cp:revision>4826</cp:revision>
  <cp:lastPrinted>1601-01-01T00:00:00Z</cp:lastPrinted>
  <dcterms:created xsi:type="dcterms:W3CDTF">2016-03-03T14:54:45Z</dcterms:created>
  <dcterms:modified xsi:type="dcterms:W3CDTF">2023-03-15T20:34:03Z</dcterms:modified>
  <cp:category>IEEE 802.18 RR-TAG </cp:category>
</cp:coreProperties>
</file>