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3"/>
  </p:notesMasterIdLst>
  <p:handoutMasterIdLst>
    <p:handoutMasterId r:id="rId54"/>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95" r:id="rId21"/>
    <p:sldId id="970" r:id="rId22"/>
    <p:sldId id="933" r:id="rId23"/>
    <p:sldId id="1006" r:id="rId24"/>
    <p:sldId id="1008" r:id="rId25"/>
    <p:sldId id="1007" r:id="rId26"/>
    <p:sldId id="1009" r:id="rId27"/>
    <p:sldId id="1010" r:id="rId28"/>
    <p:sldId id="1011" r:id="rId29"/>
    <p:sldId id="997" r:id="rId30"/>
    <p:sldId id="998" r:id="rId31"/>
    <p:sldId id="972" r:id="rId32"/>
    <p:sldId id="864" r:id="rId33"/>
    <p:sldId id="973" r:id="rId34"/>
    <p:sldId id="981" r:id="rId35"/>
    <p:sldId id="982" r:id="rId36"/>
    <p:sldId id="999" r:id="rId37"/>
    <p:sldId id="1000" r:id="rId38"/>
    <p:sldId id="1001" r:id="rId39"/>
    <p:sldId id="1005" r:id="rId40"/>
    <p:sldId id="1002" r:id="rId41"/>
    <p:sldId id="1003" r:id="rId42"/>
    <p:sldId id="1004" r:id="rId43"/>
    <p:sldId id="992" r:id="rId44"/>
    <p:sldId id="993" r:id="rId45"/>
    <p:sldId id="996" r:id="rId46"/>
    <p:sldId id="978" r:id="rId47"/>
    <p:sldId id="900" r:id="rId48"/>
    <p:sldId id="994" r:id="rId49"/>
    <p:sldId id="954" r:id="rId50"/>
    <p:sldId id="887" r:id="rId51"/>
    <p:sldId id="888"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688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258796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04997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106864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6107734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19194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7828539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3546552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68256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6916948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90146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6238380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3050140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226153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5092431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8810047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802.18-23/0021r2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igital-strategy.ec.europa.eu/en/consultations/future-electronic-communications-sector-and-its-infrastructure" TargetMode="External"/><Relationship Id="rId5"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4" Type="http://schemas.openxmlformats.org/officeDocument/2006/relationships/hyperlink" Target="https://radio-spectrum-policy-group.ec.europa.eu/system/files/2023-02/RSPG23-014final-sub-group-Climate_Change_Questionnaire-2023_0.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1/RSPG21-026final_RSPG_Report_on_Climate_Change.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radio-spectrum-policy-group.ec.europa.eu/system/files/2023-01/RSPG21-041final-RSPG_Opinion_on_climate_change.pd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732be71f-e82d-472d-bf2d-059ca6106a28/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134&amp;is_group=0thz&amp;is_year=2023"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134&amp;is_group=0thz&amp;is_year=2023"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cn/23/18-23-0015-14-ISUS-isus-clean-version-of-spectrum-statement.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ofcom.org.uk/consultations-and-statements/category-2/proposal-to-make-the-wireless-telegraphy-exemption-amendment-regulations-2023"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3/march-2023-open-commission-meeting"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March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77"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b="1" spc="-5" dirty="0" smtClean="0">
                <a:solidFill>
                  <a:srgbClr val="FF0000"/>
                </a:solidFill>
                <a:latin typeface="+mj-lt"/>
                <a:cs typeface="Arial"/>
              </a:rPr>
              <a:t>Press </a:t>
            </a:r>
            <a:r>
              <a:rPr lang="en-US" sz="1600" b="1" spc="-5" dirty="0">
                <a:solidFill>
                  <a:srgbClr val="FF0000"/>
                </a:solidFill>
                <a:latin typeface="+mj-lt"/>
                <a:cs typeface="Arial"/>
              </a:rPr>
              <a:t>are required (i.e., anyone reporting publicly on this meeting) to announce their presence (per IEEE SA Standards Board Ops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t>
            </a:r>
            <a:r>
              <a:rPr lang="en-US" sz="1400" dirty="0" smtClean="0"/>
              <a:t>Room 214</a:t>
            </a:r>
            <a:r>
              <a:rPr lang="en-US" sz="1400" spc="-5" dirty="0" smtClean="0">
                <a:latin typeface="+mj-lt"/>
                <a:cs typeface="Arial"/>
              </a:rPr>
              <a:t>, Hilton Atlanta, Georgia, </a:t>
            </a:r>
            <a:r>
              <a:rPr lang="en-US" sz="1400" spc="-5" dirty="0" err="1" smtClean="0">
                <a:latin typeface="+mj-lt"/>
                <a:cs typeface="Arial"/>
              </a:rPr>
              <a:t>Altanta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a:t>
            </a:r>
            <a:r>
              <a:rPr lang="en-US" sz="1400" spc="-5" smtClean="0">
                <a:latin typeface="+mj-lt"/>
                <a:cs typeface="Arial"/>
              </a:rPr>
              <a:t>See </a:t>
            </a:r>
            <a:r>
              <a:rPr lang="en-US" sz="1400" spc="-5" smtClean="0">
                <a:latin typeface="+mj-lt"/>
                <a:cs typeface="Arial"/>
                <a:hlinkClick r:id="rId3"/>
              </a:rPr>
              <a:t>slide 19</a:t>
            </a:r>
            <a:r>
              <a:rPr lang="en-US" sz="1400" spc="-5" smtClean="0">
                <a:latin typeface="+mj-lt"/>
                <a:cs typeface="Arial"/>
              </a:rPr>
              <a:t> </a:t>
            </a:r>
            <a:r>
              <a:rPr lang="en-US" sz="1400" spc="-5" dirty="0" smtClean="0">
                <a:latin typeface="+mj-lt"/>
                <a:cs typeface="Arial"/>
              </a:rPr>
              <a:t>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59515901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214,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214,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18-23/0020r2.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January 2023 wireless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January wireless interim session as </a:t>
            </a:r>
            <a:r>
              <a:rPr lang="en-US" sz="1800" spc="-5" dirty="0">
                <a:latin typeface="+mj-lt"/>
                <a:cs typeface="Arial"/>
              </a:rPr>
              <a:t>shown in the document </a:t>
            </a:r>
            <a:r>
              <a:rPr lang="en-US" sz="1800" spc="-5" dirty="0" smtClean="0">
                <a:latin typeface="+mj-lt"/>
                <a:cs typeface="Arial"/>
              </a:rPr>
              <a:t>18-23/0010r0,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Wireless </a:t>
            </a:r>
            <a:r>
              <a:rPr lang="en-US" sz="2800" dirty="0" err="1" smtClean="0">
                <a:solidFill>
                  <a:srgbClr val="0070C0"/>
                </a:solidFill>
              </a:rPr>
              <a:t>Std</a:t>
            </a:r>
            <a:r>
              <a:rPr lang="en-US" sz="2800" dirty="0" smtClean="0">
                <a:solidFill>
                  <a:srgbClr val="0070C0"/>
                </a:solidFill>
              </a:rPr>
              <a:t> </a:t>
            </a:r>
            <a:r>
              <a:rPr lang="en-US" sz="2800" dirty="0" err="1" smtClean="0">
                <a:solidFill>
                  <a:srgbClr val="0070C0"/>
                </a:solidFill>
              </a:rPr>
              <a:t>Freq</a:t>
            </a:r>
            <a:r>
              <a:rPr lang="en-US" sz="2800" dirty="0" smtClean="0">
                <a:solidFill>
                  <a:srgbClr val="0070C0"/>
                </a:solidFill>
              </a:rPr>
              <a:t> Table ad-hoc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27 September 2022 IEEE </a:t>
            </a:r>
            <a:r>
              <a:rPr lang="en-US" sz="1800" spc="-5" dirty="0">
                <a:latin typeface="+mj-lt"/>
                <a:cs typeface="Arial"/>
              </a:rPr>
              <a:t>802 Wireless Standards Frequency Table ad </a:t>
            </a:r>
            <a:r>
              <a:rPr lang="en-US" sz="1800" spc="-5" dirty="0" smtClean="0">
                <a:latin typeface="+mj-lt"/>
                <a:cs typeface="Arial"/>
              </a:rPr>
              <a:t>hoc meeting as </a:t>
            </a:r>
            <a:r>
              <a:rPr lang="en-US" sz="1800" spc="-5" dirty="0">
                <a:latin typeface="+mj-lt"/>
                <a:cs typeface="Arial"/>
              </a:rPr>
              <a:t>shown in the document </a:t>
            </a:r>
            <a:r>
              <a:rPr lang="en-US" sz="1800" spc="-5" dirty="0" smtClean="0">
                <a:latin typeface="+mj-lt"/>
                <a:cs typeface="Arial"/>
              </a:rPr>
              <a:t>18-22/0121r0,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4968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Change</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RSS-247 Issue 3 – DTS FHS and LE-LAN – Draft for 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6"/>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89221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85750" marR="117475" indent="-285750" algn="just">
              <a:buFont typeface="Arial" panose="020B0604020202020204" pitchFamily="34" charset="0"/>
              <a:buChar char="•"/>
              <a:tabLst>
                <a:tab pos="230188" algn="l"/>
              </a:tabLst>
            </a:pPr>
            <a:r>
              <a:rPr lang="en-US" sz="1800" dirty="0" smtClean="0"/>
              <a:t>Background</a:t>
            </a:r>
          </a:p>
          <a:p>
            <a:pPr marL="685800" marR="117475" lvl="1" algn="just">
              <a:buFont typeface="Arial" panose="020B0604020202020204" pitchFamily="34" charset="0"/>
              <a:buChar char="•"/>
              <a:tabLst>
                <a:tab pos="230188" algn="l"/>
              </a:tabLst>
            </a:pPr>
            <a:r>
              <a:rPr lang="en-US" sz="1600" dirty="0" smtClean="0"/>
              <a:t>RSPG </a:t>
            </a:r>
            <a:r>
              <a:rPr lang="en-US" sz="1600" dirty="0"/>
              <a:t>published a </a:t>
            </a:r>
            <a:r>
              <a:rPr lang="en-US" sz="1600" dirty="0">
                <a:hlinkClick r:id="rId3"/>
              </a:rPr>
              <a:t>report</a:t>
            </a:r>
            <a:r>
              <a:rPr lang="en-US" sz="1600" dirty="0"/>
              <a:t> on the role of radio spectrum policy to help combat climate change in June 2021 that described the aspects within spectrum management that relate to climate change, and set out possible options in radio spectrum policy in order to help monitor climate change. </a:t>
            </a:r>
            <a:endParaRPr lang="en-US" sz="1600" dirty="0" smtClean="0"/>
          </a:p>
          <a:p>
            <a:pPr marL="685800" marR="117475" lvl="1" algn="just">
              <a:buFont typeface="Arial" panose="020B0604020202020204" pitchFamily="34" charset="0"/>
              <a:buChar char="•"/>
              <a:tabLst>
                <a:tab pos="230188" algn="l"/>
              </a:tabLst>
            </a:pPr>
            <a:r>
              <a:rPr lang="en-US" sz="1600" dirty="0" smtClean="0"/>
              <a:t>An </a:t>
            </a:r>
            <a:r>
              <a:rPr lang="en-US" sz="1600" dirty="0">
                <a:hlinkClick r:id="rId4"/>
              </a:rPr>
              <a:t>opinion</a:t>
            </a:r>
            <a:r>
              <a:rPr lang="en-US" sz="1600" dirty="0"/>
              <a:t> “RSPG Opinion on the role of radio spectrum policy to help combat climate change” published in November 2021, which contains recommendations as to what concrete actions can be taken at the EU level</a:t>
            </a:r>
            <a:r>
              <a:rPr lang="en-US" sz="1600" dirty="0" smtClean="0"/>
              <a:t>.  Of possible interest to us:</a:t>
            </a:r>
          </a:p>
          <a:p>
            <a:pPr marL="1085850" marR="117475" lvl="2" algn="just">
              <a:buFont typeface="Arial" panose="020B0604020202020204" pitchFamily="34" charset="0"/>
              <a:buChar char="•"/>
              <a:tabLst>
                <a:tab pos="230188" algn="l"/>
              </a:tabLst>
            </a:pPr>
            <a:r>
              <a:rPr lang="en-US" sz="1600" b="0" dirty="0" smtClean="0"/>
              <a:t>7) The </a:t>
            </a:r>
            <a:r>
              <a:rPr lang="en-US" sz="1600" b="0" dirty="0"/>
              <a:t>RSPG welcomes wireless ECS sector cooperation and coordination to develop energy efficient standards and to design services and equipment based on such standards. </a:t>
            </a:r>
            <a:endParaRPr lang="en-US" sz="1600" dirty="0"/>
          </a:p>
          <a:p>
            <a:pPr marL="1085850" marR="117475" lvl="2" algn="just">
              <a:buFont typeface="Arial" panose="020B0604020202020204" pitchFamily="34" charset="0"/>
              <a:buChar char="•"/>
              <a:tabLst>
                <a:tab pos="230188" algn="l"/>
              </a:tabLst>
            </a:pPr>
            <a:r>
              <a:rPr lang="en-US" sz="1600" b="0" dirty="0" smtClean="0"/>
              <a:t>17) RSPG </a:t>
            </a:r>
            <a:r>
              <a:rPr lang="en-US" sz="1600" b="0" dirty="0"/>
              <a:t>notes the development of Wireless Power Transfer, including the evolution of the automotive sector, and recommends to continue </a:t>
            </a:r>
            <a:r>
              <a:rPr lang="en-US" sz="1600" b="0" dirty="0" err="1"/>
              <a:t>analysing</a:t>
            </a:r>
            <a:r>
              <a:rPr lang="en-US" sz="1600" b="0" dirty="0"/>
              <a:t> the coexistence with existing </a:t>
            </a:r>
            <a:r>
              <a:rPr lang="en-US" sz="1600" b="0" dirty="0" err="1"/>
              <a:t>radiocommunication</a:t>
            </a:r>
            <a:r>
              <a:rPr lang="en-US" sz="1600" b="0" dirty="0"/>
              <a:t> services </a:t>
            </a:r>
            <a:endParaRPr lang="en-US" sz="1600" b="0" dirty="0" smtClean="0"/>
          </a:p>
          <a:p>
            <a:pPr marL="1085850" marR="117475" lvl="2" algn="just">
              <a:buFont typeface="Arial" panose="020B0604020202020204" pitchFamily="34" charset="0"/>
              <a:buChar char="•"/>
              <a:tabLst>
                <a:tab pos="230188" algn="l"/>
              </a:tabLst>
            </a:pPr>
            <a:r>
              <a:rPr lang="en-US" sz="1600" dirty="0" smtClean="0"/>
              <a:t>22) </a:t>
            </a:r>
            <a:r>
              <a:rPr lang="en-US" sz="1600" b="0" dirty="0" smtClean="0"/>
              <a:t>RSPG </a:t>
            </a:r>
            <a:r>
              <a:rPr lang="en-US" sz="1600" b="0" dirty="0"/>
              <a:t>is of the view that due to the complexity of the regulatory framework for RLAN and Met Radars in the 5.6 GHz band, </a:t>
            </a:r>
            <a:r>
              <a:rPr lang="en-US" sz="1600" b="0" dirty="0" smtClean="0"/>
              <a:t>…</a:t>
            </a:r>
          </a:p>
          <a:p>
            <a:pPr marL="1085850" marR="117475" lvl="2" algn="just">
              <a:buFont typeface="Arial" panose="020B0604020202020204" pitchFamily="34" charset="0"/>
              <a:buChar char="•"/>
              <a:tabLst>
                <a:tab pos="230188" algn="l"/>
              </a:tabLst>
            </a:pPr>
            <a:r>
              <a:rPr lang="en-US" sz="1600" dirty="0"/>
              <a:t>24) RSPG </a:t>
            </a:r>
            <a:r>
              <a:rPr lang="en-US" sz="1600" dirty="0" err="1"/>
              <a:t>recognises</a:t>
            </a:r>
            <a:r>
              <a:rPr lang="en-US" sz="1600" dirty="0"/>
              <a:t> that the availability of large contiguous frequency blocks could avoid the energy consumption associated with the support of multiple carriers and carrier </a:t>
            </a:r>
            <a:r>
              <a:rPr lang="en-US" sz="1600" dirty="0" smtClean="0"/>
              <a:t>aggregation</a:t>
            </a:r>
            <a:r>
              <a:rPr lang="en-US" sz="1600" dirty="0"/>
              <a:t> </a:t>
            </a:r>
            <a:r>
              <a:rPr lang="en-US" sz="1600" dirty="0" smtClean="0"/>
              <a:t>…</a:t>
            </a:r>
          </a:p>
          <a:p>
            <a:pPr marL="1085850" marR="117475" lvl="2" algn="just">
              <a:buFont typeface="Arial" panose="020B0604020202020204" pitchFamily="34" charset="0"/>
              <a:buChar char="•"/>
              <a:tabLst>
                <a:tab pos="230188" algn="l"/>
              </a:tabLst>
            </a:pPr>
            <a:r>
              <a:rPr lang="en-US" sz="1600" dirty="0" smtClean="0"/>
              <a:t>27) The </a:t>
            </a:r>
            <a:r>
              <a:rPr lang="en-US" sz="1600" dirty="0"/>
              <a:t>RSPG </a:t>
            </a:r>
            <a:r>
              <a:rPr lang="en-US" sz="1600" dirty="0" err="1"/>
              <a:t>recognises</a:t>
            </a:r>
            <a:r>
              <a:rPr lang="en-US" sz="1600" dirty="0"/>
              <a:t> that the current EU framework to facilitate the roll-out of indoor </a:t>
            </a:r>
            <a:r>
              <a:rPr lang="en-US" sz="1600" dirty="0" smtClean="0"/>
              <a:t>networks may </a:t>
            </a:r>
            <a:r>
              <a:rPr lang="en-US" sz="1600" dirty="0"/>
              <a:t>also contribute to combat climate change.</a:t>
            </a:r>
            <a:endParaRPr lang="en-US" sz="1600" b="0" dirty="0"/>
          </a:p>
          <a:p>
            <a:pPr marL="1085850" marR="117475" lvl="2" algn="just">
              <a:buFont typeface="Arial" panose="020B0604020202020204" pitchFamily="34" charset="0"/>
              <a:buChar char="•"/>
              <a:tabLst>
                <a:tab pos="230188" algn="l"/>
              </a:tabLst>
            </a:pPr>
            <a:endParaRPr lang="en-US" sz="1600" b="0" dirty="0"/>
          </a:p>
          <a:p>
            <a:pPr marL="685800" marR="117475" lvl="1" algn="just">
              <a:buFont typeface="Arial" panose="020B0604020202020204" pitchFamily="34" charset="0"/>
              <a:buChar char="•"/>
              <a:tabLst>
                <a:tab pos="230188" algn="l"/>
              </a:tabLst>
            </a:pP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655582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0" marR="117475" indent="0" algn="just">
              <a:tabLst>
                <a:tab pos="230188" algn="l"/>
              </a:tabLst>
            </a:pPr>
            <a:r>
              <a:rPr lang="en-US" sz="1800" dirty="0" smtClean="0"/>
              <a:t>The following are extracted from the consultation</a:t>
            </a:r>
          </a:p>
          <a:p>
            <a:pPr marL="230188" marR="117475" indent="-230188" algn="just">
              <a:buFont typeface="Times New Roman" pitchFamily="16" charset="0"/>
              <a:buChar char="•"/>
              <a:tabLst>
                <a:tab pos="230188" algn="l"/>
              </a:tabLst>
            </a:pPr>
            <a:r>
              <a:rPr lang="en-US" sz="1800" dirty="0" smtClean="0"/>
              <a:t>A work item since 2022</a:t>
            </a:r>
            <a:endParaRPr lang="en-US" sz="1800" spc="-5" dirty="0">
              <a:cs typeface="Arial"/>
            </a:endParaRPr>
          </a:p>
          <a:p>
            <a:pPr marL="630238" marR="117475" lvl="1" indent="-230188" algn="just">
              <a:buChar char="•"/>
              <a:tabLst>
                <a:tab pos="230188" algn="l"/>
              </a:tabLst>
            </a:pPr>
            <a:r>
              <a:rPr lang="en-US" sz="1600" dirty="0" smtClean="0"/>
              <a:t>The </a:t>
            </a:r>
            <a:r>
              <a:rPr lang="en-US" sz="1600" dirty="0"/>
              <a:t>RSPG Opinion on the Role of Radio Spectrum Policy to help combat Climate Change provides a series of recommendations to the European Commission, Member States and stakeholders to continue the path towards a more environmentally-friendly society through the use of wireless technologies. </a:t>
            </a:r>
            <a:endParaRPr lang="en-US" sz="1600" spc="-5" dirty="0">
              <a:cs typeface="Arial"/>
            </a:endParaRPr>
          </a:p>
          <a:p>
            <a:pPr marL="230188" marR="117475" indent="-230188" algn="just">
              <a:buFont typeface="Times New Roman" pitchFamily="16" charset="0"/>
              <a:buChar char="•"/>
              <a:tabLst>
                <a:tab pos="230188" algn="l"/>
              </a:tabLst>
            </a:pPr>
            <a:r>
              <a:rPr lang="en-US" sz="1800" dirty="0" smtClean="0"/>
              <a:t>Ongoing activities</a:t>
            </a:r>
            <a:endParaRPr lang="en-US" sz="1600" spc="-5" dirty="0">
              <a:cs typeface="Arial"/>
            </a:endParaRPr>
          </a:p>
          <a:p>
            <a:pPr marL="630238" marR="117475" lvl="1" indent="-230188" algn="just">
              <a:buChar char="•"/>
              <a:tabLst>
                <a:tab pos="230188" algn="l"/>
              </a:tabLst>
            </a:pPr>
            <a:r>
              <a:rPr lang="en-US" sz="1600" dirty="0" smtClean="0"/>
              <a:t>The </a:t>
            </a:r>
            <a:r>
              <a:rPr lang="en-US" sz="1600" dirty="0"/>
              <a:t>need for a common set of methodologies in order to understand and assess the impact of </a:t>
            </a:r>
            <a:r>
              <a:rPr lang="en-US" sz="1600" dirty="0" smtClean="0"/>
              <a:t>electronic communications service (ECS) </a:t>
            </a:r>
            <a:r>
              <a:rPr lang="en-US" sz="1600" dirty="0"/>
              <a:t>wireless technologies on climate change, involving ECS stakeholders and all interested parties, and with a particular focus on the ECS radio component. </a:t>
            </a:r>
          </a:p>
          <a:p>
            <a:pPr marL="630238" marR="117475" lvl="1" indent="-230188" algn="just">
              <a:buChar char="•"/>
              <a:tabLst>
                <a:tab pos="230188" algn="l"/>
              </a:tabLst>
            </a:pPr>
            <a:r>
              <a:rPr lang="en-US" sz="1600" dirty="0" smtClean="0"/>
              <a:t>The </a:t>
            </a:r>
            <a:r>
              <a:rPr lang="en-US" sz="1600" dirty="0"/>
              <a:t>importance of having accurate information on emissions and energy efficiency related to spectrum use on a national level (e.g. reports from network operators).</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3944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28600" indent="-228600">
              <a:buFont typeface="Arial" panose="020B0604020202020204" pitchFamily="34" charset="0"/>
              <a:buChar char="•"/>
            </a:pPr>
            <a:r>
              <a:rPr lang="en-US" altLang="en-US" sz="1800" dirty="0" smtClean="0">
                <a:cs typeface="Arial" panose="020B0604020202020204" pitchFamily="34" charset="0"/>
              </a:rPr>
              <a:t>There </a:t>
            </a:r>
            <a:r>
              <a:rPr lang="en-US" altLang="en-US" sz="1800" dirty="0">
                <a:cs typeface="Arial" panose="020B0604020202020204" pitchFamily="34" charset="0"/>
              </a:rPr>
              <a:t>are a couple of questions that ask for (new) technologies for improving energy </a:t>
            </a:r>
            <a:r>
              <a:rPr lang="en-US" altLang="en-US" sz="1800" dirty="0" smtClean="0">
                <a:cs typeface="Arial" panose="020B0604020202020204" pitchFamily="34" charset="0"/>
              </a:rPr>
              <a:t>efficiency</a:t>
            </a:r>
          </a:p>
          <a:p>
            <a:pPr marL="628650" lvl="1" indent="-228600" algn="just">
              <a:buFont typeface="Arial" panose="020B0604020202020204" pitchFamily="34" charset="0"/>
              <a:buChar char="•"/>
            </a:pPr>
            <a:r>
              <a:rPr lang="en-US" altLang="en-US" sz="1600" dirty="0" smtClean="0">
                <a:cs typeface="Arial" panose="020B0604020202020204" pitchFamily="34" charset="0"/>
              </a:rPr>
              <a:t>Q11</a:t>
            </a:r>
            <a:r>
              <a:rPr lang="en-US" altLang="en-US" sz="1600" dirty="0">
                <a:cs typeface="Arial" panose="020B0604020202020204" pitchFamily="34" charset="0"/>
              </a:rPr>
              <a:t>:  Which actions is your company / the Members of your association taking to improve the energy efficient use of radio spectrum (e.g. switching to new technologies, advertisements to make energy efficient technologies more attractive, sleep mode for base stations, or other actions)? </a:t>
            </a:r>
            <a:endParaRPr lang="en-US" altLang="en-US" sz="1600" dirty="0" smtClean="0">
              <a:cs typeface="Arial" panose="020B0604020202020204" pitchFamily="34" charset="0"/>
            </a:endParaRPr>
          </a:p>
          <a:p>
            <a:pPr marL="628650" lvl="1" indent="-228600" algn="just">
              <a:buFont typeface="Arial" panose="020B0604020202020204" pitchFamily="34" charset="0"/>
              <a:buChar char="•"/>
            </a:pPr>
            <a:r>
              <a:rPr lang="en-US" altLang="en-US" sz="1600" dirty="0" smtClean="0">
                <a:cs typeface="Arial" panose="020B0604020202020204" pitchFamily="34" charset="0"/>
              </a:rPr>
              <a:t>Q12</a:t>
            </a:r>
            <a:r>
              <a:rPr lang="en-US" altLang="en-US" sz="1600" dirty="0">
                <a:cs typeface="Arial" panose="020B0604020202020204" pitchFamily="34" charset="0"/>
              </a:rPr>
              <a:t>:  What were the triggers for these actions (e.g. legal requirement, economic interests, consumer expectations, competitiveness, etc.)? </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455857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a:t>
            </a:r>
            <a:r>
              <a:rPr lang="en-US" sz="2800" dirty="0" smtClean="0">
                <a:solidFill>
                  <a:srgbClr val="0070C0"/>
                </a:solidFill>
              </a:rPr>
              <a:t>on </a:t>
            </a:r>
            <a:r>
              <a:rPr lang="en-US" sz="2800" dirty="0" smtClean="0">
                <a:solidFill>
                  <a:srgbClr val="0070C0"/>
                </a:solidFill>
              </a:rPr>
              <a:t>the future of ECS and its infrastructure </a:t>
            </a:r>
            <a:r>
              <a:rPr lang="en-US" sz="2800" dirty="0" smtClean="0">
                <a:solidFill>
                  <a:srgbClr val="0070C0"/>
                </a:solidFill>
              </a:rPr>
              <a:t>(1</a:t>
            </a:r>
            <a:r>
              <a:rPr lang="en-US" sz="2800" dirty="0" smtClean="0">
                <a:solidFill>
                  <a:srgbClr val="0070C0"/>
                </a:solidFill>
              </a:rPr>
              <a:t>)</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The future of the electronic communications sector and its infrastructure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23 </a:t>
            </a:r>
            <a:r>
              <a:rPr lang="en-US" sz="1600" spc="-5" dirty="0" smtClean="0">
                <a:cs typeface="Arial"/>
              </a:rPr>
              <a:t>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19 May 2023</a:t>
            </a:r>
            <a:endParaRPr lang="en-US" sz="1600" spc="-5" dirty="0" smtClean="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May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digital-strategy.ec.europa.eu/en/consultations/future-electronic-communications-sector-and-its-infrastructure</a:t>
            </a:r>
            <a:r>
              <a:rPr lang="en-US" sz="1600" spc="-5" dirty="0" smtClean="0">
                <a:cs typeface="Arial"/>
              </a:rPr>
              <a:t> </a:t>
            </a:r>
            <a:endParaRPr lang="en-US" sz="1600" spc="-5" dirty="0" smtClean="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52783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a:t>
            </a:r>
            <a:r>
              <a:rPr lang="en-US" sz="2800" dirty="0" smtClean="0">
                <a:solidFill>
                  <a:srgbClr val="0070C0"/>
                </a:solidFill>
              </a:rPr>
              <a:t>on </a:t>
            </a:r>
            <a:r>
              <a:rPr lang="en-US" sz="2800" dirty="0" smtClean="0">
                <a:solidFill>
                  <a:srgbClr val="0070C0"/>
                </a:solidFill>
              </a:rPr>
              <a:t>the future of ECS and its infrastructure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The consultation </a:t>
            </a:r>
            <a:r>
              <a:rPr lang="en-US" sz="1800" dirty="0"/>
              <a:t>is structured </a:t>
            </a:r>
            <a:r>
              <a:rPr lang="en-US" sz="1800" dirty="0" smtClean="0"/>
              <a:t>along the following </a:t>
            </a:r>
            <a:r>
              <a:rPr lang="en-US" sz="1800" dirty="0"/>
              <a:t>four </a:t>
            </a:r>
            <a:r>
              <a:rPr lang="en-US" sz="1800" dirty="0" smtClean="0"/>
              <a:t>sections:</a:t>
            </a:r>
            <a:endParaRPr lang="en-US" sz="1800" spc="-5" dirty="0">
              <a:cs typeface="Arial"/>
            </a:endParaRPr>
          </a:p>
          <a:p>
            <a:pPr marL="630238" marR="117475" lvl="1" indent="-230188" algn="just">
              <a:buChar char="•"/>
              <a:tabLst>
                <a:tab pos="230188" algn="l"/>
              </a:tabLst>
            </a:pPr>
            <a:r>
              <a:rPr lang="en-US" sz="1600" spc="-5" dirty="0" smtClean="0">
                <a:cs typeface="Arial"/>
              </a:rPr>
              <a:t>Technological </a:t>
            </a:r>
            <a:r>
              <a:rPr lang="en-US" sz="1600" spc="-5" dirty="0">
                <a:cs typeface="Arial"/>
              </a:rPr>
              <a:t>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endParaRPr lang="en-US" sz="1600" spc="-5" dirty="0">
              <a:cs typeface="Arial"/>
            </a:endParaRPr>
          </a:p>
          <a:p>
            <a:pPr marL="630238" marR="117475" lvl="1" indent="-230188" algn="just">
              <a:buChar char="•"/>
              <a:tabLst>
                <a:tab pos="230188" algn="l"/>
              </a:tabLst>
            </a:pPr>
            <a:r>
              <a:rPr lang="en-US" sz="1600" b="0" dirty="0" smtClean="0"/>
              <a:t>Fairness </a:t>
            </a:r>
            <a:r>
              <a:rPr lang="en-US" sz="1600" b="0" dirty="0"/>
              <a:t>for </a:t>
            </a:r>
            <a:r>
              <a:rPr lang="en-US" sz="1600" b="0" dirty="0" smtClean="0"/>
              <a:t>consumers</a:t>
            </a:r>
          </a:p>
          <a:p>
            <a:pPr marL="630238" marR="117475" lvl="1" indent="-230188" algn="just">
              <a:buChar char="•"/>
              <a:tabLst>
                <a:tab pos="230188" algn="l"/>
              </a:tabLst>
            </a:pPr>
            <a:r>
              <a:rPr lang="en-US" sz="1600" b="0" dirty="0" smtClean="0"/>
              <a:t>Barriers </a:t>
            </a:r>
            <a:r>
              <a:rPr lang="en-US" sz="1600" b="0" dirty="0"/>
              <a:t>to the Single </a:t>
            </a:r>
            <a:r>
              <a:rPr lang="en-US" sz="1600" b="0" dirty="0" smtClean="0"/>
              <a:t>Market</a:t>
            </a:r>
          </a:p>
          <a:p>
            <a:pPr marL="630238" marR="117475" lvl="1" indent="-230188" algn="just">
              <a:buChar char="•"/>
              <a:tabLst>
                <a:tab pos="230188" algn="l"/>
              </a:tabLst>
            </a:pPr>
            <a:r>
              <a:rPr lang="en-US" sz="1600" b="0" dirty="0" smtClean="0"/>
              <a:t>Fair </a:t>
            </a:r>
            <a:r>
              <a:rPr lang="en-US" sz="1600" b="0" dirty="0"/>
              <a:t>contribution by all digital players</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Of possible interest to us:</a:t>
            </a:r>
            <a:endParaRPr lang="en-US" sz="1800" spc="-5" dirty="0">
              <a:cs typeface="Arial"/>
            </a:endParaRPr>
          </a:p>
          <a:p>
            <a:pPr marL="630238" marR="117475" lvl="1" indent="-230188" algn="just">
              <a:buChar char="•"/>
              <a:tabLst>
                <a:tab pos="230188" algn="l"/>
              </a:tabLst>
            </a:pPr>
            <a:r>
              <a:rPr lang="en-US" sz="1600" spc="-5" dirty="0">
                <a:cs typeface="Arial"/>
              </a:rPr>
              <a:t>Technological 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p>
          <a:p>
            <a:pPr marL="1030288" marR="117475" lvl="2" indent="-230188" algn="just">
              <a:buChar char="•"/>
              <a:tabLst>
                <a:tab pos="230188" algn="l"/>
              </a:tabLst>
            </a:pPr>
            <a:r>
              <a:rPr lang="en-US" sz="1400" spc="-5" dirty="0" smtClean="0">
                <a:cs typeface="Arial"/>
              </a:rPr>
              <a:t>3) What </a:t>
            </a:r>
            <a:r>
              <a:rPr lang="en-US" sz="1400" spc="-5" dirty="0">
                <a:cs typeface="Arial"/>
              </a:rPr>
              <a:t>are the most urgent problems to address in terms of unleashing the </a:t>
            </a:r>
            <a:r>
              <a:rPr lang="en-US" sz="1400" spc="-5" dirty="0" smtClean="0">
                <a:cs typeface="Arial"/>
              </a:rPr>
              <a:t>full technological </a:t>
            </a:r>
            <a:r>
              <a:rPr lang="en-US" sz="1400" spc="-5" dirty="0">
                <a:cs typeface="Arial"/>
              </a:rPr>
              <a:t>potential of electronic communications and what (structural) impact </a:t>
            </a:r>
            <a:r>
              <a:rPr lang="en-US" sz="1400" spc="-5" dirty="0" smtClean="0">
                <a:cs typeface="Arial"/>
              </a:rPr>
              <a:t>will the </a:t>
            </a:r>
            <a:r>
              <a:rPr lang="en-US" sz="1400" spc="-5" dirty="0">
                <a:cs typeface="Arial"/>
              </a:rPr>
              <a:t>future developments identified in Q.1 have on electronic </a:t>
            </a:r>
            <a:r>
              <a:rPr lang="en-US" sz="1400" spc="-5" dirty="0" smtClean="0">
                <a:cs typeface="Arial"/>
              </a:rPr>
              <a:t>communications networks</a:t>
            </a:r>
            <a:r>
              <a:rPr lang="en-US" sz="1400" spc="-5" dirty="0">
                <a:cs typeface="Arial"/>
              </a:rPr>
              <a:t>? (e.g. on the type/quality of the connectivity, on the networks’ </a:t>
            </a:r>
            <a:r>
              <a:rPr lang="en-US" sz="1400" spc="-5" dirty="0" smtClean="0">
                <a:cs typeface="Arial"/>
              </a:rPr>
              <a:t>architecture /functioning</a:t>
            </a:r>
            <a:r>
              <a:rPr lang="en-US" sz="1400" spc="-5" dirty="0">
                <a:cs typeface="Arial"/>
              </a:rPr>
              <a:t>, on the provision model for </a:t>
            </a:r>
            <a:r>
              <a:rPr lang="en-US" sz="1400" spc="-5" dirty="0" smtClean="0">
                <a:cs typeface="Arial"/>
              </a:rPr>
              <a:t>connectivity, </a:t>
            </a:r>
            <a:r>
              <a:rPr lang="en-US" sz="1400" spc="-5" dirty="0">
                <a:cs typeface="Arial"/>
              </a:rPr>
              <a:t>other</a:t>
            </a:r>
            <a:r>
              <a:rPr lang="en-US" sz="1400" spc="-5" dirty="0" smtClean="0">
                <a:cs typeface="Arial"/>
              </a:rPr>
              <a:t>)</a:t>
            </a:r>
          </a:p>
          <a:p>
            <a:pPr marL="1030288" marR="117475" lvl="2" indent="-230188" algn="just">
              <a:buChar char="•"/>
              <a:tabLst>
                <a:tab pos="230188" algn="l"/>
              </a:tabLst>
            </a:pPr>
            <a:r>
              <a:rPr lang="en-US" sz="1400" spc="-5" dirty="0" smtClean="0">
                <a:cs typeface="Arial"/>
              </a:rPr>
              <a:t>6) What </a:t>
            </a:r>
            <a:r>
              <a:rPr lang="en-US" sz="1400" spc="-5" dirty="0">
                <a:cs typeface="Arial"/>
              </a:rPr>
              <a:t>are your views with regard to the evolution of the energy consumption and </a:t>
            </a:r>
            <a:r>
              <a:rPr lang="en-US" sz="1400" spc="-5" dirty="0" smtClean="0">
                <a:cs typeface="Arial"/>
              </a:rPr>
              <a:t>the respective </a:t>
            </a:r>
            <a:r>
              <a:rPr lang="en-US" sz="1400" spc="-5" dirty="0">
                <a:cs typeface="Arial"/>
              </a:rPr>
              <a:t>environmental footprint (notably CO2 emissions) of the main </a:t>
            </a:r>
            <a:r>
              <a:rPr lang="en-US" sz="1400" spc="-5" dirty="0" smtClean="0">
                <a:cs typeface="Arial"/>
              </a:rPr>
              <a:t>technological blocks </a:t>
            </a:r>
            <a:r>
              <a:rPr lang="en-US" sz="1400" spc="-5" dirty="0">
                <a:cs typeface="Arial"/>
              </a:rPr>
              <a:t>of the future networks (copper, </a:t>
            </a:r>
            <a:r>
              <a:rPr lang="en-US" sz="1400" spc="-5" dirty="0" err="1">
                <a:cs typeface="Arial"/>
              </a:rPr>
              <a:t>fibre</a:t>
            </a:r>
            <a:r>
              <a:rPr lang="en-US" sz="1400" spc="-5" dirty="0">
                <a:cs typeface="Arial"/>
              </a:rPr>
              <a:t>, 5G, 6G, edge clouds, etc.), notably </a:t>
            </a:r>
            <a:r>
              <a:rPr lang="en-US" sz="1400" spc="-5" dirty="0" smtClean="0">
                <a:cs typeface="Arial"/>
              </a:rPr>
              <a:t>in terms </a:t>
            </a:r>
            <a:r>
              <a:rPr lang="en-US" sz="1400" spc="-5" dirty="0">
                <a:cs typeface="Arial"/>
              </a:rPr>
              <a:t>of their operation? [Substantiate your answer as much as possible</a:t>
            </a:r>
            <a:r>
              <a:rPr lang="en-US" sz="1400" spc="-5" dirty="0" smtClean="0">
                <a:cs typeface="Arial"/>
              </a:rPr>
              <a:t>.]</a:t>
            </a:r>
          </a:p>
          <a:p>
            <a:pPr marL="1030288" marR="117475" lvl="2" indent="-230188" algn="just">
              <a:buChar char="•"/>
              <a:tabLst>
                <a:tab pos="230188" algn="l"/>
              </a:tabLst>
            </a:pPr>
            <a:r>
              <a:rPr lang="en-US" sz="1400" spc="-5" smtClean="0">
                <a:cs typeface="Arial"/>
              </a:rPr>
              <a:t>9) </a:t>
            </a:r>
            <a:r>
              <a:rPr lang="en-US" sz="1400" spc="-5" dirty="0">
                <a:cs typeface="Arial"/>
              </a:rPr>
              <a:t>What are in your view the key future market developments that are likely </a:t>
            </a:r>
            <a:r>
              <a:rPr lang="en-US" sz="1400" spc="-5" dirty="0" smtClean="0">
                <a:cs typeface="Arial"/>
              </a:rPr>
              <a:t>to significantly </a:t>
            </a:r>
            <a:r>
              <a:rPr lang="en-US" sz="1400" spc="-5" dirty="0">
                <a:cs typeface="Arial"/>
              </a:rPr>
              <a:t>impact the electronic communications networks, their architecture </a:t>
            </a:r>
            <a:r>
              <a:rPr lang="en-US" sz="1400" spc="-5" dirty="0" smtClean="0">
                <a:cs typeface="Arial"/>
              </a:rPr>
              <a:t>and/or their </a:t>
            </a:r>
            <a:r>
              <a:rPr lang="en-US" sz="1400" spc="-5" dirty="0">
                <a:cs typeface="Arial"/>
              </a:rPr>
              <a:t>function? [We plan to report on the top 5 developments]</a:t>
            </a:r>
            <a:endParaRPr lang="en-US" sz="14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189748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Reply </a:t>
            </a:r>
            <a:r>
              <a:rPr lang="en-US" kern="0" dirty="0">
                <a:latin typeface="Times New Roman" charset="0"/>
              </a:rPr>
              <a:t>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3860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March IEEE 802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March 2023 to 17 March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web.cvent.com/event/732be71f-e82d-472d-bf2d-059ca6106a28/register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15-23/0134</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06715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16 March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16 March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a:t>
            </a:r>
            <a:r>
              <a:rPr lang="en-US" sz="1800" spc="-5" smtClean="0">
                <a:latin typeface="+mj-lt"/>
                <a:cs typeface="Arial"/>
              </a:rPr>
              <a:t>document 18-23/0020r2.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Reply 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106427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15-23/0134</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9016138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18-23/00XXrX [Placeholder] </a:t>
            </a:r>
            <a:r>
              <a:rPr lang="en-US" sz="1800" spc="-5" dirty="0" smtClean="0">
                <a:latin typeface="+mj-lt"/>
                <a:cs typeface="Arial"/>
              </a:rPr>
              <a:t>in response to the liaison from ETSI on the formation of a new ETSI ISG for Terahertz Communications for review and approval by the IEEE 802 LMSC for submission to ETSI.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(2)</a:t>
            </a:r>
            <a:endParaRPr lang="en-US" sz="2800" dirty="0">
              <a:solidFill>
                <a:srgbClr val="0070C0"/>
              </a:solidFill>
            </a:endParaRPr>
          </a:p>
        </p:txBody>
      </p:sp>
    </p:spTree>
    <p:extLst>
      <p:ext uri="{BB962C8B-B14F-4D97-AF65-F5344CB8AC3E}">
        <p14:creationId xmlns:p14="http://schemas.microsoft.com/office/powerpoint/2010/main" val="4925876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Update on the IEEE position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93312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Background</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4279377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solidFill>
                  <a:schemeClr val="tx1"/>
                </a:solidFill>
                <a:latin typeface="+mj-lt"/>
                <a:cs typeface="Arial"/>
              </a:rPr>
              <a:t>Motion </a:t>
            </a:r>
            <a:r>
              <a:rPr lang="en-US" sz="1800" spc="-5" dirty="0" smtClean="0">
                <a:solidFill>
                  <a:schemeClr val="tx1"/>
                </a:solidFill>
                <a:latin typeface="+mj-lt"/>
                <a:cs typeface="Arial"/>
              </a:rPr>
              <a:t>#3 (External): Move </a:t>
            </a:r>
            <a:r>
              <a:rPr lang="en-US" sz="1800" spc="-5" dirty="0">
                <a:solidFill>
                  <a:schemeClr val="tx1"/>
                </a:solidFill>
                <a:latin typeface="+mj-lt"/>
                <a:cs typeface="Arial"/>
              </a:rPr>
              <a:t>to approve the draft position statement on IEEE 802 wireless, </a:t>
            </a:r>
            <a:br>
              <a:rPr lang="en-US" sz="1800" spc="-5" dirty="0">
                <a:solidFill>
                  <a:schemeClr val="tx1"/>
                </a:solidFill>
                <a:latin typeface="+mj-lt"/>
                <a:cs typeface="Arial"/>
              </a:rPr>
            </a:br>
            <a:r>
              <a:rPr lang="en-US" sz="1800" spc="-5" dirty="0">
                <a:solidFill>
                  <a:schemeClr val="tx1"/>
                </a:solidFill>
                <a:latin typeface="+mj-lt"/>
                <a:cs typeface="Arial"/>
                <a:hlinkClick r:id="rId3"/>
              </a:rPr>
              <a:t>18-23/0015r14</a:t>
            </a:r>
            <a:r>
              <a:rPr lang="en-US" sz="1800" spc="-5" dirty="0">
                <a:solidFill>
                  <a:schemeClr val="tx1"/>
                </a:solidFill>
                <a:latin typeface="+mj-lt"/>
                <a:cs typeface="Arial"/>
              </a:rPr>
              <a:t>, for review and approval by the IEEE 802 LMSC for submission to IEEE SA Public Affairs team</a:t>
            </a:r>
            <a:r>
              <a:rPr lang="en-US" sz="1800" spc="-1" dirty="0">
                <a:solidFill>
                  <a:schemeClr val="tx1"/>
                </a:solidFill>
                <a:latin typeface="+mj-lt"/>
              </a:rPr>
              <a:t> </a:t>
            </a:r>
            <a:r>
              <a:rPr lang="en-US" sz="1800" spc="-5" dirty="0">
                <a:solidFill>
                  <a:schemeClr val="tx1"/>
                </a:solidFill>
                <a:latin typeface="+mj-lt"/>
                <a:cs typeface="Arial"/>
              </a:rPr>
              <a:t>by the response deadline. The IEEE 802.18 Chair / Vice-Chair are authorized to make editorial changes as necessary</a:t>
            </a:r>
            <a:r>
              <a:rPr lang="en-US" sz="1800" spc="-5" dirty="0" smtClean="0">
                <a:solidFill>
                  <a:schemeClr val="tx1"/>
                </a:solidFill>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a:t>
            </a:r>
            <a:r>
              <a:rPr lang="en-US" sz="1600" spc="-5" dirty="0">
                <a:cs typeface="Arial"/>
              </a:rPr>
              <a:t>Stuart Kerry</a:t>
            </a: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a:cs typeface="Arial"/>
              </a:rPr>
              <a:t>Amelia </a:t>
            </a:r>
            <a:r>
              <a:rPr lang="en-US" sz="1600" spc="-5" dirty="0" err="1">
                <a:cs typeface="Arial"/>
              </a:rPr>
              <a:t>Andersdotter</a:t>
            </a:r>
            <a:endParaRPr lang="en-US" sz="1600" spc="-5" dirty="0">
              <a:cs typeface="Arial"/>
            </a:endParaRPr>
          </a:p>
          <a:p>
            <a:pPr marL="630238" marR="117475" lvl="1" indent="-230188" algn="just">
              <a:buChar char="•"/>
              <a:tabLst>
                <a:tab pos="230188" algn="l"/>
              </a:tabLst>
            </a:pPr>
            <a:r>
              <a:rPr lang="en-US" sz="1600" spc="-5" dirty="0" smtClean="0">
                <a:cs typeface="Arial"/>
              </a:rPr>
              <a:t>Attendees:  16</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 15</a:t>
            </a:r>
          </a:p>
          <a:p>
            <a:pPr marL="630238" marR="117475" lvl="1" indent="-230188" algn="just">
              <a:buFont typeface="Times New Roman" pitchFamily="16" charset="0"/>
              <a:buChar char="•"/>
              <a:tabLst>
                <a:tab pos="230188" algn="l"/>
              </a:tabLst>
            </a:pPr>
            <a:r>
              <a:rPr lang="en-US" sz="1600" spc="-5" dirty="0">
                <a:cs typeface="Arial"/>
              </a:rPr>
              <a:t>Result: </a:t>
            </a:r>
            <a:r>
              <a:rPr lang="en-US" sz="1600" spc="-5" dirty="0" smtClean="0">
                <a:cs typeface="Arial"/>
              </a:rPr>
              <a:t> Passed (12 Yes, 0 No, 2 Abstain)</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motion on 16 February 2023</a:t>
            </a:r>
            <a:endParaRPr lang="en-US" sz="2800" dirty="0">
              <a:solidFill>
                <a:srgbClr val="0070C0"/>
              </a:solidFill>
            </a:endParaRPr>
          </a:p>
        </p:txBody>
      </p:sp>
    </p:spTree>
    <p:extLst>
      <p:ext uri="{BB962C8B-B14F-4D97-AF65-F5344CB8AC3E}">
        <p14:creationId xmlns:p14="http://schemas.microsoft.com/office/powerpoint/2010/main" val="35893849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Offline review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 offline review is conducted.</a:t>
            </a:r>
          </a:p>
          <a:p>
            <a:pPr marL="230188" marR="117475" indent="-230188" algn="just">
              <a:buFont typeface="Times New Roman" pitchFamily="16" charset="0"/>
              <a:buChar char="•"/>
              <a:tabLst>
                <a:tab pos="230188" algn="l"/>
              </a:tabLst>
            </a:pPr>
            <a:r>
              <a:rPr lang="en-US" sz="1800" spc="-5" dirty="0" smtClean="0">
                <a:latin typeface="+mj-lt"/>
                <a:cs typeface="Arial"/>
              </a:rPr>
              <a:t>After taking into account comments from selected EC members, the latest version for the EC to consider approval is:</a:t>
            </a:r>
          </a:p>
          <a:p>
            <a:pPr marL="630238" marR="117475" lvl="1" indent="-230188" algn="just">
              <a:buFont typeface="Times New Roman" pitchFamily="16" charset="0"/>
              <a:buChar char="•"/>
              <a:tabLst>
                <a:tab pos="230188" algn="l"/>
              </a:tabLst>
            </a:pPr>
            <a:r>
              <a:rPr lang="en-US" sz="16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45137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On 2 March 2023, a </a:t>
            </a:r>
            <a:r>
              <a:rPr lang="en-US" sz="1600" spc="-5" dirty="0" smtClean="0">
                <a:solidFill>
                  <a:schemeClr val="tx1"/>
                </a:solidFill>
                <a:cs typeface="Arial"/>
                <a:hlinkClick r:id="rId3"/>
              </a:rPr>
              <a:t>decision</a:t>
            </a:r>
            <a:r>
              <a:rPr lang="en-US" sz="1600" spc="-5" dirty="0" smtClean="0">
                <a:solidFill>
                  <a:schemeClr val="tx1"/>
                </a:solidFill>
                <a:cs typeface="Arial"/>
              </a:rPr>
              <a:t> is made to proceed with the </a:t>
            </a:r>
            <a:r>
              <a:rPr lang="en-US" sz="1600" dirty="0" smtClean="0"/>
              <a:t>Notice </a:t>
            </a:r>
            <a:r>
              <a:rPr lang="en-US" sz="1600" dirty="0"/>
              <a:t>of proposal to make the Wireless Telegraphy (Exemption) (Amendment) Regulations </a:t>
            </a:r>
            <a:r>
              <a:rPr lang="en-US" sz="1600" dirty="0" smtClean="0"/>
              <a:t>2023.  The amended regulations will come into effect on 23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a:solidFill>
                  <a:schemeClr val="tx1"/>
                </a:solidFill>
                <a:cs typeface="Arial"/>
              </a:rPr>
              <a:t>USA </a:t>
            </a:r>
            <a:r>
              <a:rPr lang="en-US" sz="1800" spc="-5"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smtClean="0">
                <a:solidFill>
                  <a:schemeClr val="tx1"/>
                </a:solidFill>
                <a:cs typeface="Arial"/>
              </a:rPr>
              <a:t>The March 2023 Open Commission meeting is </a:t>
            </a:r>
            <a:r>
              <a:rPr lang="en-US" sz="1600" spc="-5" smtClean="0">
                <a:solidFill>
                  <a:schemeClr val="tx1"/>
                </a:solidFill>
                <a:cs typeface="Arial"/>
                <a:hlinkClick r:id="rId4"/>
              </a:rPr>
              <a:t>scheduled</a:t>
            </a:r>
            <a:r>
              <a:rPr lang="en-US" sz="1600" spc="-5" smtClean="0">
                <a:solidFill>
                  <a:schemeClr val="tx1"/>
                </a:solidFill>
                <a:cs typeface="Arial"/>
              </a:rPr>
              <a:t> at 10:30am ET on Thursday, 16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16286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May wireless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6802572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23 </a:t>
                      </a:r>
                      <a:r>
                        <a:rPr lang="en-US" sz="1500" dirty="0" smtClean="0"/>
                        <a:t>March 2023 to 11 May</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24 </a:t>
                      </a:r>
                      <a:r>
                        <a:rPr lang="en-US" sz="1500" dirty="0" smtClean="0"/>
                        <a:t>March 2023 to 12 May</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May wireless interim</a:t>
                      </a:r>
                      <a:endParaRPr lang="en-US" sz="1500" dirty="0"/>
                    </a:p>
                  </a:txBody>
                  <a:tcPr/>
                </a:tc>
                <a:tc>
                  <a:txBody>
                    <a:bodyPr/>
                    <a:lstStyle/>
                    <a:p>
                      <a:r>
                        <a:rPr lang="en-US" sz="1500" dirty="0" smtClean="0"/>
                        <a:t>Tuesday AM2 on 16 May</a:t>
                      </a:r>
                      <a:r>
                        <a:rPr lang="en-US" sz="1500" baseline="0" dirty="0" smtClean="0"/>
                        <a:t> 2023</a:t>
                      </a:r>
                      <a:r>
                        <a:rPr lang="en-US" sz="1500" dirty="0" smtClean="0"/>
                        <a:t>, </a:t>
                      </a:r>
                    </a:p>
                    <a:p>
                      <a:r>
                        <a:rPr lang="en-US" sz="1500" dirty="0" smtClean="0"/>
                        <a:t>Thursday AM1 on 18</a:t>
                      </a:r>
                      <a:r>
                        <a:rPr lang="en-US" sz="1500" baseline="0" dirty="0" smtClean="0"/>
                        <a:t> May</a:t>
                      </a:r>
                      <a:r>
                        <a:rPr lang="en-US" sz="1500" dirty="0" smtClean="0"/>
                        <a:t>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#TBD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22 September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75203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smtClean="0">
                <a:latin typeface="+mj-lt"/>
                <a:cs typeface="Arial"/>
              </a:rPr>
              <a:t>Straw poll 1</a:t>
            </a:r>
            <a:r>
              <a:rPr lang="en-US" sz="1800" smtClean="0">
                <a:latin typeface="+mj-lt"/>
              </a:rPr>
              <a:t>:  </a:t>
            </a:r>
            <a:r>
              <a:rPr lang="en-US" sz="1800" dirty="0" smtClean="0">
                <a:latin typeface="+mj-lt"/>
              </a:rPr>
              <a:t>If </a:t>
            </a:r>
            <a:r>
              <a:rPr lang="en-US" sz="1800" dirty="0">
                <a:latin typeface="+mj-lt"/>
              </a:rPr>
              <a:t>the 2023 </a:t>
            </a:r>
            <a:r>
              <a:rPr lang="en-US" sz="1800" dirty="0" smtClean="0">
                <a:latin typeface="+mj-lt"/>
              </a:rPr>
              <a:t>May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68693</TotalTime>
  <Words>3544</Words>
  <Application>Microsoft Office PowerPoint</Application>
  <PresentationFormat>Widescreen</PresentationFormat>
  <Paragraphs>598</Paragraphs>
  <Slides>51</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0" baseType="lpstr">
      <vt:lpstr>Arial Unicode MS</vt:lpstr>
      <vt:lpstr>Monotype Sorts</vt:lpstr>
      <vt:lpstr>MS Gothic</vt:lpstr>
      <vt:lpstr>MS PGothic</vt:lpstr>
      <vt:lpstr>Arial</vt:lpstr>
      <vt:lpstr>Calibri</vt:lpstr>
      <vt:lpstr>Times New Roman</vt:lpstr>
      <vt:lpstr>Office Theme</vt:lpstr>
      <vt:lpstr>Document</vt:lpstr>
      <vt:lpstr>2023 March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January 2023 wireless interim minutes</vt:lpstr>
      <vt:lpstr>Review and approve the Wireless Std Freq Table ad-hoc minutes</vt:lpstr>
      <vt:lpstr>PowerPoint Presentation</vt:lpstr>
      <vt:lpstr>Status of ongoing consultations</vt:lpstr>
      <vt:lpstr>EU RSPG consultation on climate change (1)</vt:lpstr>
      <vt:lpstr>EU RSPG consultation on climate change (2)</vt:lpstr>
      <vt:lpstr>EU RSPG consultation on climate change (3)</vt:lpstr>
      <vt:lpstr>EU RSPG consultation on climate change (4)</vt:lpstr>
      <vt:lpstr>EC consultation on the future of ECS and its infrastructure (1)</vt:lpstr>
      <vt:lpstr>EC consultation on the future of ECS and its infrastructure (2)</vt:lpstr>
      <vt:lpstr>PowerPoint Presentation</vt:lpstr>
      <vt:lpstr>Reply to Liaison Statement on the Formation of the ETSI ISG THz</vt:lpstr>
      <vt:lpstr>PowerPoint Presentation</vt:lpstr>
      <vt:lpstr>Recess until Thursday AM1, 16 March 2023</vt:lpstr>
      <vt:lpstr>PowerPoint Presentation</vt:lpstr>
      <vt:lpstr>PowerPoint Presentation</vt:lpstr>
      <vt:lpstr>Review and approve the 802.18 closing agenda</vt:lpstr>
      <vt:lpstr>PowerPoint Presentation</vt:lpstr>
      <vt:lpstr>Reply to Liaison Statement on the Formation of ETSI ISG THz (1)</vt:lpstr>
      <vt:lpstr>Reply to Liaison Statement on the Formation of ETSI ISG THz (2)</vt:lpstr>
      <vt:lpstr>PowerPoint Presentation</vt:lpstr>
      <vt:lpstr>Background</vt:lpstr>
      <vt:lpstr>IEEE 802.18 motion on 16 February 2023</vt:lpstr>
      <vt:lpstr>Offline review </vt:lpstr>
      <vt:lpstr>PowerPoint Presentation</vt:lpstr>
      <vt:lpstr>General discussion items (1)</vt:lpstr>
      <vt:lpstr>General discussion items (2)</vt:lpstr>
      <vt:lpstr>PowerPoint Presentation</vt:lpstr>
      <vt:lpstr>Future RR-TAG meetings (till the 2023 May wireless interim)</vt:lpstr>
      <vt:lpstr>Administrative motion on the weekly teleconference calls</vt:lpstr>
      <vt:lpstr>Type of participation for the 2023 May wireless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18-23/0021r2</dc:title>
  <dc:creator>Edward Au</dc:creator>
  <cp:keywords>2023 March RR-TAG Supplementary Materials</cp:keywords>
  <cp:lastModifiedBy>Edward Au</cp:lastModifiedBy>
  <cp:revision>4811</cp:revision>
  <cp:lastPrinted>1601-01-01T00:00:00Z</cp:lastPrinted>
  <dcterms:created xsi:type="dcterms:W3CDTF">2016-03-03T14:54:45Z</dcterms:created>
  <dcterms:modified xsi:type="dcterms:W3CDTF">2023-03-12T15:04:14Z</dcterms:modified>
  <cp:category>IEEE 802.18 RR-TAG </cp:category>
</cp:coreProperties>
</file>