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6"/>
  </p:notesMasterIdLst>
  <p:handoutMasterIdLst>
    <p:handoutMasterId r:id="rId37"/>
  </p:handoutMasterIdLst>
  <p:sldIdLst>
    <p:sldId id="256" r:id="rId2"/>
    <p:sldId id="962" r:id="rId3"/>
    <p:sldId id="892" r:id="rId4"/>
    <p:sldId id="961" r:id="rId5"/>
    <p:sldId id="857" r:id="rId6"/>
    <p:sldId id="329" r:id="rId7"/>
    <p:sldId id="604" r:id="rId8"/>
    <p:sldId id="624" r:id="rId9"/>
    <p:sldId id="605" r:id="rId10"/>
    <p:sldId id="963" r:id="rId11"/>
    <p:sldId id="843" r:id="rId12"/>
    <p:sldId id="923" r:id="rId13"/>
    <p:sldId id="947" r:id="rId14"/>
    <p:sldId id="914" r:id="rId15"/>
    <p:sldId id="971" r:id="rId16"/>
    <p:sldId id="979" r:id="rId17"/>
    <p:sldId id="980" r:id="rId18"/>
    <p:sldId id="966" r:id="rId19"/>
    <p:sldId id="845" r:id="rId20"/>
    <p:sldId id="970" r:id="rId21"/>
    <p:sldId id="933" r:id="rId22"/>
    <p:sldId id="972" r:id="rId23"/>
    <p:sldId id="864" r:id="rId24"/>
    <p:sldId id="973" r:id="rId25"/>
    <p:sldId id="981" r:id="rId26"/>
    <p:sldId id="982" r:id="rId27"/>
    <p:sldId id="992" r:id="rId28"/>
    <p:sldId id="993" r:id="rId29"/>
    <p:sldId id="978" r:id="rId30"/>
    <p:sldId id="900" r:id="rId31"/>
    <p:sldId id="994" r:id="rId32"/>
    <p:sldId id="954" r:id="rId33"/>
    <p:sldId id="887" r:id="rId34"/>
    <p:sldId id="888"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32" autoAdjust="0"/>
    <p:restoredTop sz="95405" autoAdjust="0"/>
  </p:normalViewPr>
  <p:slideViewPr>
    <p:cSldViewPr>
      <p:cViewPr varScale="1">
        <p:scale>
          <a:sx n="86" d="100"/>
          <a:sy n="86" d="100"/>
        </p:scale>
        <p:origin x="82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00" d="100"/>
        <a:sy n="100" d="100"/>
      </p:scale>
      <p:origin x="0" y="-7291"/>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2/6/2023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6650030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41951498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8810047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21813286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438121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March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802.18-23/0021r0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3/ec-23-0005-00-WCSG-2023-jan-ieee-802w-mixed-mode-interim-av-training.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ocuments?is_dcn=38&amp;is_year=2016"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ocuments?is_dcn=35&amp;is_year=2022"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ocuments?is_dcn=38&amp;is_year=2016"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732be71f-e82d-472d-bf2d-059ca6106a28/registe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year=2016"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March </a:t>
            </a:r>
            <a:r>
              <a:rPr lang="en-US" dirty="0" smtClean="0"/>
              <a:t>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2023 </a:t>
            </a:r>
            <a:r>
              <a:rPr lang="en-US" dirty="0" smtClean="0">
                <a:latin typeface="Times New Roman" charset="0"/>
              </a:rPr>
              <a:t>March </a:t>
            </a:r>
            <a:r>
              <a:rPr lang="en-US" dirty="0" smtClean="0">
                <a:latin typeface="Times New Roman" charset="0"/>
              </a:rPr>
              <a:t>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14 March </a:t>
            </a:r>
            <a:r>
              <a:rPr lang="en-GB" sz="2000" b="0" dirty="0" smtClean="0"/>
              <a:t>2023</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2943"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Housekeeping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10</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smtClean="0">
                <a:latin typeface="+mj-lt"/>
                <a:cs typeface="Arial"/>
              </a:rPr>
              <a:t>Press </a:t>
            </a:r>
            <a:r>
              <a:rPr lang="en-US" sz="1600" spc="-5" dirty="0">
                <a:latin typeface="+mj-lt"/>
                <a:cs typeface="Arial"/>
              </a:rPr>
              <a:t>are required (i.e., anyone reporting publicly on this meeting) </a:t>
            </a:r>
            <a:r>
              <a:rPr lang="en-US" sz="1600" spc="-5" dirty="0" smtClean="0">
                <a:latin typeface="+mj-lt"/>
                <a:cs typeface="Arial"/>
              </a:rPr>
              <a:t>to </a:t>
            </a:r>
            <a:r>
              <a:rPr lang="en-US" sz="1600" spc="-5" dirty="0">
                <a:latin typeface="+mj-lt"/>
                <a:cs typeface="Arial"/>
              </a:rPr>
              <a:t>announce their presence (Jan 2019 IEEE-SA Standards Board Ops Manual 5.3.3.2)</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room is </a:t>
            </a:r>
            <a:r>
              <a:rPr lang="en-US" sz="1400" b="1" dirty="0" smtClean="0"/>
              <a:t>TBD</a:t>
            </a:r>
            <a:r>
              <a:rPr lang="en-US" sz="1400" spc="-5" dirty="0" smtClean="0">
                <a:latin typeface="+mj-lt"/>
                <a:cs typeface="Arial"/>
              </a:rPr>
              <a:t>, </a:t>
            </a:r>
            <a:r>
              <a:rPr lang="en-US" sz="1400" spc="-5" dirty="0" smtClean="0">
                <a:latin typeface="+mj-lt"/>
                <a:cs typeface="Arial"/>
              </a:rPr>
              <a:t>Hilton </a:t>
            </a:r>
            <a:r>
              <a:rPr lang="en-US" sz="1400" spc="-5" dirty="0" smtClean="0">
                <a:latin typeface="+mj-lt"/>
                <a:cs typeface="Arial"/>
              </a:rPr>
              <a:t>Atlanta, Georgia, </a:t>
            </a:r>
            <a:r>
              <a:rPr lang="en-US" sz="1400" spc="-5" dirty="0" err="1" smtClean="0">
                <a:latin typeface="+mj-lt"/>
                <a:cs typeface="Arial"/>
              </a:rPr>
              <a:t>Altanta</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18</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March </a:t>
            </a:r>
            <a:r>
              <a:rPr lang="en-US" dirty="0" smtClean="0"/>
              <a:t>2023</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latin typeface="+mj-lt"/>
              </a:rPr>
              <a:t>is </a:t>
            </a:r>
            <a:r>
              <a:rPr lang="en-US" sz="1800" dirty="0">
                <a:latin typeface="+mj-lt"/>
              </a:rPr>
              <a:t>provided to 802.18 voters for attendance at 802.11 on Tuesday AM2 and Thursday AM1</a:t>
            </a:r>
            <a:endParaRPr lang="en-US" sz="18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March </a:t>
            </a:r>
            <a:r>
              <a:rPr lang="en-US" dirty="0" smtClean="0"/>
              <a:t>2023</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a:t>
            </a:r>
            <a:r>
              <a:rPr lang="en-US" dirty="0" smtClean="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52143121"/>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a:t>
                      </a: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13 MAR</a:t>
                      </a: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a:t>
                      </a: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14 MAR</a:t>
                      </a: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a:t>
                      </a: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15 MAR</a:t>
                      </a: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a:t>
                      </a: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16 MAR</a:t>
                      </a: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a:t>
                      </a: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17 MAR</a:t>
                      </a: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Closing meeting</a:t>
                      </a: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Supplementary materials for the Opening 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15</a:t>
            </a:r>
            <a:endParaRPr lang="en-US" dirty="0"/>
          </a:p>
        </p:txBody>
      </p:sp>
    </p:spTree>
    <p:extLst>
      <p:ext uri="{BB962C8B-B14F-4D97-AF65-F5344CB8AC3E}">
        <p14:creationId xmlns:p14="http://schemas.microsoft.com/office/powerpoint/2010/main" val="3234422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a:t>
            </a:r>
            <a:r>
              <a:rPr lang="en-US" dirty="0" smtClean="0"/>
              <a:t>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582797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a:t>
            </a:r>
            <a:r>
              <a:rPr lang="en-US" dirty="0" smtClean="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Opening” tab of the document </a:t>
            </a:r>
            <a:r>
              <a:rPr lang="en-US" sz="1800" spc="-5" dirty="0" smtClean="0">
                <a:latin typeface="+mj-lt"/>
                <a:cs typeface="Arial"/>
              </a:rPr>
              <a:t>18-23/0020r0.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2307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a:t>
            </a:r>
            <a:r>
              <a:rPr lang="en-US" dirty="0" smtClean="0"/>
              <a:t>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a:t>
            </a:r>
            <a:r>
              <a:rPr lang="en-US" dirty="0" smtClean="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a:t>
            </a:r>
            <a:r>
              <a:rPr lang="en-US" sz="2800" dirty="0" smtClean="0">
                <a:solidFill>
                  <a:srgbClr val="0070C0"/>
                </a:solidFill>
              </a:rPr>
              <a:t>January 2023 wireless interim </a:t>
            </a:r>
            <a:r>
              <a:rPr lang="en-US" sz="2800" dirty="0" smtClean="0">
                <a:solidFill>
                  <a:srgbClr val="0070C0"/>
                </a:solidFill>
              </a:rPr>
              <a:t>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a:t>
            </a:r>
            <a:r>
              <a:rPr lang="en-US" sz="1800" spc="-5" dirty="0" smtClean="0">
                <a:latin typeface="+mj-lt"/>
                <a:cs typeface="Arial"/>
              </a:rPr>
              <a:t>2023 January wireless interim session </a:t>
            </a:r>
            <a:r>
              <a:rPr lang="en-US" sz="1800" spc="-5" dirty="0" smtClean="0">
                <a:latin typeface="+mj-lt"/>
                <a:cs typeface="Arial"/>
              </a:rPr>
              <a:t>as </a:t>
            </a:r>
            <a:r>
              <a:rPr lang="en-US" sz="1800" spc="-5" dirty="0">
                <a:latin typeface="+mj-lt"/>
                <a:cs typeface="Arial"/>
              </a:rPr>
              <a:t>shown in the document </a:t>
            </a:r>
            <a:r>
              <a:rPr lang="en-US" sz="1800" spc="-5" dirty="0" smtClean="0">
                <a:latin typeface="+mj-lt"/>
                <a:cs typeface="Arial"/>
              </a:rPr>
              <a:t>18-23/0010r0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a:t>
            </a:r>
            <a:r>
              <a:rPr lang="en-US" dirty="0" smtClean="0"/>
              <a:t>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a:t>
            </a:r>
            <a:r>
              <a:rPr lang="en-US" dirty="0" smtClean="0"/>
              <a:t>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TBD</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March </a:t>
            </a:r>
            <a:r>
              <a:rPr lang="en-US" dirty="0" smtClean="0"/>
              <a:t>2023</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a:t>
            </a:r>
            <a:r>
              <a:rPr lang="en-US" dirty="0" smtClean="0"/>
              <a:t>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Recess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124191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a:t>
            </a:r>
            <a:r>
              <a:rPr lang="en-US" dirty="0" smtClean="0"/>
              <a:t>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a:t>
            </a:r>
            <a:r>
              <a:rPr lang="en-US" sz="2800" dirty="0" smtClean="0">
                <a:solidFill>
                  <a:srgbClr val="0070C0"/>
                </a:solidFill>
              </a:rPr>
              <a:t>16 March 2023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ET, </a:t>
            </a:r>
            <a:r>
              <a:rPr lang="en-US" sz="1600" spc="-5" dirty="0" smtClean="0">
                <a:latin typeface="+mj-lt"/>
                <a:cs typeface="Arial"/>
              </a:rPr>
              <a:t>16 March 2023</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a:r>
            <a:r>
              <a:rPr lang="en-US" sz="1600" spc="-5" dirty="0" smtClean="0">
                <a:latin typeface="+mj-lt"/>
                <a:cs typeface="Arial"/>
              </a:rPr>
              <a:t>at</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a:t>
            </a:r>
            <a:r>
              <a:rPr lang="en-US" dirty="0" smtClean="0"/>
              <a:t>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Supplementary materials </a:t>
            </a:r>
            <a:r>
              <a:rPr lang="en-US" kern="0" dirty="0" smtClean="0">
                <a:latin typeface="Times New Roman" charset="0"/>
              </a:rPr>
              <a:t>for the Closing </a:t>
            </a:r>
            <a:r>
              <a:rPr lang="en-US" kern="0" dirty="0">
                <a:latin typeface="Times New Roman" charset="0"/>
              </a:rPr>
              <a:t>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24</a:t>
            </a:r>
            <a:endParaRPr lang="en-US" dirty="0"/>
          </a:p>
        </p:txBody>
      </p:sp>
    </p:spTree>
    <p:extLst>
      <p:ext uri="{BB962C8B-B14F-4D97-AF65-F5344CB8AC3E}">
        <p14:creationId xmlns:p14="http://schemas.microsoft.com/office/powerpoint/2010/main" val="35988761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a:t>
            </a:r>
            <a:r>
              <a:rPr lang="en-US" dirty="0" smtClean="0"/>
              <a:t>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800146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a:t>
            </a:r>
            <a:r>
              <a:rPr lang="en-US" dirty="0" smtClean="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Closing” tab of the document </a:t>
            </a:r>
            <a:r>
              <a:rPr lang="en-US" sz="1800" spc="-5" dirty="0" smtClean="0">
                <a:latin typeface="+mj-lt"/>
                <a:cs typeface="Arial"/>
              </a:rPr>
              <a:t>18-23/0020r0.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18758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797432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a:t>
            </a:r>
            <a:r>
              <a:rPr lang="en-US" dirty="0" smtClean="0"/>
              <a:t>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ETSI BRAN</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a:solidFill>
                  <a:schemeClr val="tx1"/>
                </a:solidFill>
                <a:cs typeface="Arial"/>
              </a:rPr>
              <a:t>Ofcom</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895829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March </a:t>
            </a:r>
            <a:r>
              <a:rPr lang="en-US" dirty="0" smtClean="0"/>
              <a:t>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a:t>
            </a:r>
            <a:r>
              <a:rPr lang="en-US" altLang="en-US" sz="1800" b="1" dirty="0" smtClean="0">
                <a:solidFill>
                  <a:schemeClr val="tx1"/>
                </a:solidFill>
                <a:latin typeface="+mj-lt"/>
                <a:cs typeface="Arial" panose="020B0604020202020204" pitchFamily="34" charset="0"/>
              </a:rPr>
              <a:t>March IEEE </a:t>
            </a:r>
            <a:r>
              <a:rPr lang="en-US" altLang="en-US" sz="1800" b="1" dirty="0" smtClean="0">
                <a:solidFill>
                  <a:schemeClr val="tx1"/>
                </a:solidFill>
                <a:latin typeface="+mj-lt"/>
                <a:cs typeface="Arial" panose="020B0604020202020204" pitchFamily="34" charset="0"/>
              </a:rPr>
              <a:t>802 </a:t>
            </a:r>
            <a:r>
              <a:rPr lang="en-US" altLang="en-US" sz="1800" b="1" dirty="0" smtClean="0">
                <a:solidFill>
                  <a:schemeClr val="tx1"/>
                </a:solidFill>
                <a:latin typeface="+mj-lt"/>
                <a:cs typeface="Arial" panose="020B0604020202020204" pitchFamily="34" charset="0"/>
              </a:rPr>
              <a:t>plenary is </a:t>
            </a:r>
            <a:r>
              <a:rPr lang="en-US" altLang="en-US" sz="1800" b="1" dirty="0" smtClean="0">
                <a:solidFill>
                  <a:schemeClr val="tx1"/>
                </a:solidFill>
                <a:latin typeface="+mj-lt"/>
                <a:cs typeface="Arial" panose="020B0604020202020204" pitchFamily="34" charset="0"/>
              </a:rPr>
              <a:t>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a:t>
            </a:r>
            <a:r>
              <a:rPr lang="en-US" altLang="en-US" sz="1800" b="1" dirty="0" smtClean="0">
                <a:solidFill>
                  <a:schemeClr val="tx1"/>
                </a:solidFill>
                <a:latin typeface="+mj-lt"/>
                <a:cs typeface="Arial" panose="020B0604020202020204" pitchFamily="34" charset="0"/>
              </a:rPr>
              <a:t>12 March </a:t>
            </a:r>
            <a:r>
              <a:rPr lang="en-US" altLang="en-US" sz="1800" b="1" dirty="0" smtClean="0">
                <a:solidFill>
                  <a:schemeClr val="tx1"/>
                </a:solidFill>
                <a:latin typeface="+mj-lt"/>
                <a:cs typeface="Arial" panose="020B0604020202020204" pitchFamily="34" charset="0"/>
              </a:rPr>
              <a:t>2023 to </a:t>
            </a:r>
            <a:r>
              <a:rPr lang="en-US" altLang="en-US" sz="1800" b="1" dirty="0" smtClean="0">
                <a:solidFill>
                  <a:schemeClr val="tx1"/>
                </a:solidFill>
                <a:latin typeface="+mj-lt"/>
                <a:cs typeface="Arial" panose="020B0604020202020204" pitchFamily="34" charset="0"/>
              </a:rPr>
              <a:t>17 March 2023</a:t>
            </a:r>
            <a:r>
              <a:rPr lang="en-US" altLang="en-US" sz="1800" b="1" dirty="0" smtClean="0">
                <a:solidFill>
                  <a:schemeClr val="tx1"/>
                </a:solidFill>
                <a:latin typeface="+mj-lt"/>
                <a:cs typeface="Arial" panose="020B0604020202020204" pitchFamily="34" charset="0"/>
              </a:rPr>
              <a:t>.</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a:t>
            </a:r>
            <a:r>
              <a:rPr lang="en-US" altLang="en-US" sz="1800" b="1" dirty="0" smtClean="0">
                <a:solidFill>
                  <a:schemeClr val="tx1"/>
                </a:solidFill>
                <a:latin typeface="+mj-lt"/>
                <a:cs typeface="Arial" panose="020B0604020202020204" pitchFamily="34" charset="0"/>
              </a:rPr>
              <a:t>plenary.</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web.cvent.com/event/732be71f-e82d-472d-bf2d-059ca6106a28/register</a:t>
            </a:r>
            <a:r>
              <a:rPr lang="en-US" altLang="en-US" sz="1800" b="1" dirty="0" smtClean="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a:t>
            </a:r>
            <a:r>
              <a:rPr lang="en-US" dirty="0" smtClean="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 (till the 2023 </a:t>
            </a:r>
            <a:r>
              <a:rPr lang="en-US" sz="2800" dirty="0" smtClean="0">
                <a:solidFill>
                  <a:srgbClr val="0070C0"/>
                </a:solidFill>
              </a:rPr>
              <a:t>May wireless interim)</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368025724"/>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2639008"/>
                <a:gridCol w="77004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a:t>
                      </a:r>
                      <a:r>
                        <a:rPr lang="en-US" sz="1500" baseline="0" dirty="0" smtClean="0"/>
                        <a:t>23 </a:t>
                      </a:r>
                      <a:r>
                        <a:rPr lang="en-US" sz="1500" dirty="0" smtClean="0"/>
                        <a:t>March </a:t>
                      </a:r>
                      <a:r>
                        <a:rPr lang="en-US" sz="1500" dirty="0" smtClean="0"/>
                        <a:t>2023 to </a:t>
                      </a:r>
                      <a:r>
                        <a:rPr lang="en-US" sz="1500" dirty="0" smtClean="0"/>
                        <a:t>11 May</a:t>
                      </a:r>
                      <a:r>
                        <a:rPr lang="en-US" sz="1500" baseline="0" dirty="0" smtClean="0"/>
                        <a:t> </a:t>
                      </a:r>
                      <a:r>
                        <a:rPr lang="en-US" sz="1500" baseline="0" dirty="0" smtClean="0"/>
                        <a:t>2023</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Fridays,</a:t>
                      </a:r>
                      <a:r>
                        <a:rPr lang="en-US" sz="1500" baseline="0" dirty="0" smtClean="0"/>
                        <a:t> </a:t>
                      </a:r>
                      <a:r>
                        <a:rPr lang="en-US" sz="1500" baseline="0" dirty="0" smtClean="0"/>
                        <a:t>24 </a:t>
                      </a:r>
                      <a:r>
                        <a:rPr lang="en-US" sz="1500" dirty="0" smtClean="0"/>
                        <a:t>March </a:t>
                      </a:r>
                      <a:r>
                        <a:rPr lang="en-US" sz="1500" dirty="0" smtClean="0"/>
                        <a:t>2023 to </a:t>
                      </a:r>
                      <a:r>
                        <a:rPr lang="en-US" sz="1500" dirty="0" smtClean="0"/>
                        <a:t>12 May</a:t>
                      </a:r>
                      <a:r>
                        <a:rPr lang="en-US" sz="1500" baseline="0" dirty="0" smtClean="0"/>
                        <a:t> </a:t>
                      </a:r>
                      <a:r>
                        <a:rPr lang="en-US" sz="1500" baseline="0" dirty="0" smtClean="0"/>
                        <a:t>2023</a:t>
                      </a:r>
                      <a:endParaRPr lang="en-US" sz="1500" dirty="0"/>
                    </a:p>
                  </a:txBody>
                  <a:tcPr/>
                </a:tc>
              </a:tr>
              <a:tr h="370840">
                <a:tc>
                  <a:txBody>
                    <a:bodyPr/>
                    <a:lstStyle/>
                    <a:p>
                      <a:r>
                        <a:rPr lang="en-US" sz="1500" dirty="0" smtClean="0"/>
                        <a:t>2023</a:t>
                      </a:r>
                      <a:r>
                        <a:rPr lang="en-US" sz="1500" baseline="0" dirty="0" smtClean="0"/>
                        <a:t> </a:t>
                      </a:r>
                      <a:r>
                        <a:rPr lang="en-US" sz="1500" baseline="0" dirty="0" smtClean="0"/>
                        <a:t>May wireless interim</a:t>
                      </a:r>
                      <a:endParaRPr lang="en-US" sz="1500" dirty="0"/>
                    </a:p>
                  </a:txBody>
                  <a:tcPr/>
                </a:tc>
                <a:tc>
                  <a:txBody>
                    <a:bodyPr/>
                    <a:lstStyle/>
                    <a:p>
                      <a:r>
                        <a:rPr lang="en-US" sz="1500" dirty="0" smtClean="0"/>
                        <a:t>Tuesday AM2 on </a:t>
                      </a:r>
                      <a:r>
                        <a:rPr lang="en-US" sz="1500" dirty="0" smtClean="0"/>
                        <a:t>16 May</a:t>
                      </a:r>
                      <a:r>
                        <a:rPr lang="en-US" sz="1500" baseline="0" dirty="0" smtClean="0"/>
                        <a:t> </a:t>
                      </a:r>
                      <a:r>
                        <a:rPr lang="en-US" sz="1500" baseline="0" dirty="0" smtClean="0"/>
                        <a:t>2023</a:t>
                      </a:r>
                      <a:r>
                        <a:rPr lang="en-US" sz="1500" dirty="0" smtClean="0"/>
                        <a:t>, </a:t>
                      </a:r>
                    </a:p>
                    <a:p>
                      <a:r>
                        <a:rPr lang="en-US" sz="1500" dirty="0" smtClean="0"/>
                        <a:t>Thursday AM1 on </a:t>
                      </a:r>
                      <a:r>
                        <a:rPr lang="en-US" sz="1500" dirty="0" smtClean="0"/>
                        <a:t>18</a:t>
                      </a:r>
                      <a:r>
                        <a:rPr lang="en-US" sz="1500" baseline="0" dirty="0" smtClean="0"/>
                        <a:t> May</a:t>
                      </a:r>
                      <a:r>
                        <a:rPr lang="en-US" sz="1500" dirty="0" smtClean="0"/>
                        <a:t> </a:t>
                      </a:r>
                      <a:r>
                        <a:rPr lang="en-US" sz="1500" dirty="0" smtClean="0"/>
                        <a:t>2023</a:t>
                      </a:r>
                    </a:p>
                    <a:p>
                      <a:r>
                        <a:rPr lang="en-US" sz="1500" dirty="0" smtClean="0"/>
                        <a:t>(both are subject</a:t>
                      </a:r>
                      <a:r>
                        <a:rPr lang="en-US" sz="1500" baseline="0" dirty="0" smtClean="0"/>
                        <a:t> to confirmation)</a:t>
                      </a:r>
                      <a:endParaRPr lang="en-US" sz="1500" dirty="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#TBD </a:t>
            </a:r>
            <a:r>
              <a:rPr lang="en-US" sz="1800" spc="-5" dirty="0" smtClean="0">
                <a:latin typeface="+mj-lt"/>
                <a:cs typeface="Arial"/>
              </a:rPr>
              <a:t>(Internal):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22 September </a:t>
            </a:r>
            <a:r>
              <a:rPr lang="en-US" sz="1800" dirty="0"/>
              <a:t>2023</a:t>
            </a:r>
            <a:endParaRPr lang="en-US" sz="1800" dirty="0" smtClean="0"/>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p>
          <a:p>
            <a:pPr marL="630238" marR="117475" lvl="1" indent="-230188" algn="just">
              <a:buChar char="•"/>
              <a:tabLst>
                <a:tab pos="230188" algn="l"/>
              </a:tabLst>
            </a:pPr>
            <a:r>
              <a:rPr lang="en-US" sz="1600" b="1" spc="-5" dirty="0" smtClean="0">
                <a:latin typeface="+mj-lt"/>
                <a:cs typeface="Arial"/>
              </a:rPr>
              <a:t>ISUS ad-hoc calls on Mondays at 11:00 ET for 60 minutes</a:t>
            </a: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875203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a:t>
            </a:r>
            <a:r>
              <a:rPr lang="en-US" dirty="0" smtClean="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a:t>
            </a:r>
            <a:r>
              <a:rPr lang="en-US" sz="2800" dirty="0" smtClean="0">
                <a:solidFill>
                  <a:srgbClr val="0070C0"/>
                </a:solidFill>
              </a:rPr>
              <a:t>of participation for the 2023 </a:t>
            </a:r>
            <a:r>
              <a:rPr lang="en-US" sz="2800" dirty="0" smtClean="0">
                <a:solidFill>
                  <a:srgbClr val="0070C0"/>
                </a:solidFill>
              </a:rPr>
              <a:t>May wireless interim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Straw poll </a:t>
            </a:r>
            <a:r>
              <a:rPr lang="en-US" sz="1800" spc="-5" dirty="0" smtClean="0">
                <a:latin typeface="+mj-lt"/>
                <a:cs typeface="Arial"/>
              </a:rPr>
              <a:t>1:  </a:t>
            </a:r>
            <a:r>
              <a:rPr lang="en-US" sz="1800" dirty="0" smtClean="0">
                <a:latin typeface="+mj-lt"/>
              </a:rPr>
              <a:t>If </a:t>
            </a:r>
            <a:r>
              <a:rPr lang="en-US" sz="1800" dirty="0">
                <a:latin typeface="+mj-lt"/>
              </a:rPr>
              <a:t>the 2023 </a:t>
            </a:r>
            <a:r>
              <a:rPr lang="en-US" sz="1800" dirty="0" smtClean="0">
                <a:latin typeface="+mj-lt"/>
              </a:rPr>
              <a:t>May wireless interim </a:t>
            </a:r>
            <a:r>
              <a:rPr lang="en-US" sz="1800" dirty="0" smtClean="0">
                <a:latin typeface="+mj-lt"/>
              </a:rPr>
              <a:t>were </a:t>
            </a:r>
            <a:r>
              <a:rPr lang="en-US" sz="1800" dirty="0">
                <a:latin typeface="+mj-lt"/>
              </a:rPr>
              <a:t>held at the </a:t>
            </a:r>
            <a:r>
              <a:rPr lang="en-US" sz="1800" dirty="0" smtClean="0">
                <a:latin typeface="+mj-lt"/>
              </a:rPr>
              <a:t>Hilton Orlando Lake Buena Vista, Orlando, Florida, United States, as </a:t>
            </a:r>
            <a:r>
              <a:rPr lang="en-US" sz="1800" dirty="0">
                <a:latin typeface="+mj-lt"/>
              </a:rPr>
              <a:t>an in-person only session, would you </a:t>
            </a:r>
            <a:r>
              <a:rPr lang="en-US" sz="1800" dirty="0" smtClean="0">
                <a:latin typeface="+mj-lt"/>
              </a:rPr>
              <a:t>attend?</a:t>
            </a:r>
          </a:p>
          <a:p>
            <a:pPr marL="230188" marR="117475" indent="-230188" algn="just">
              <a:buFont typeface="Times New Roman" pitchFamily="16" charset="0"/>
              <a:buChar char="•"/>
              <a:tabLst>
                <a:tab pos="230188" algn="l"/>
              </a:tabLst>
            </a:pPr>
            <a:r>
              <a:rPr lang="en-US" sz="1600" b="0" dirty="0" smtClean="0">
                <a:latin typeface="+mj-lt"/>
              </a:rPr>
              <a:t>Yes/No/Abstain:  </a:t>
            </a:r>
          </a:p>
          <a:p>
            <a:pPr marL="230188" marR="117475" indent="-230188" algn="just">
              <a:buFont typeface="Times New Roman" pitchFamily="16" charset="0"/>
              <a:buChar char="•"/>
              <a:tabLst>
                <a:tab pos="230188" algn="l"/>
              </a:tabLst>
            </a:pPr>
            <a:endParaRPr lang="en-US" sz="1800" dirty="0">
              <a:latin typeface="+mj-lt"/>
            </a:endParaRPr>
          </a:p>
          <a:p>
            <a:pPr marL="0" marR="117475" indent="0" algn="just">
              <a:tabLst>
                <a:tab pos="230188" algn="l"/>
              </a:tabLst>
            </a:pPr>
            <a:r>
              <a:rPr lang="en-US" sz="1800" dirty="0" smtClean="0">
                <a:latin typeface="+mj-lt"/>
              </a:rPr>
              <a:t>Straw poll </a:t>
            </a:r>
            <a:r>
              <a:rPr lang="en-US" sz="1800" dirty="0" smtClean="0">
                <a:latin typeface="+mj-lt"/>
              </a:rPr>
              <a:t>2:  If </a:t>
            </a:r>
            <a:r>
              <a:rPr lang="en-US" sz="1800" dirty="0">
                <a:latin typeface="+mj-lt"/>
              </a:rPr>
              <a:t>the 2023 </a:t>
            </a:r>
            <a:r>
              <a:rPr lang="en-US" sz="1800" dirty="0" smtClean="0">
                <a:latin typeface="+mj-lt"/>
              </a:rPr>
              <a:t>May wireless interim session </a:t>
            </a:r>
            <a:r>
              <a:rPr lang="en-US" sz="1800" dirty="0">
                <a:latin typeface="+mj-lt"/>
              </a:rPr>
              <a:t>is held in as a mixed-mode session, will you attend</a:t>
            </a:r>
            <a:r>
              <a:rPr lang="en-US" sz="1800" dirty="0" smtClean="0">
                <a:latin typeface="+mj-lt"/>
              </a:rPr>
              <a:t>:</a:t>
            </a:r>
          </a:p>
          <a:p>
            <a:pPr marL="285750" marR="117475" indent="-285750" algn="just">
              <a:buFont typeface="Arial" panose="020B0604020202020204" pitchFamily="34" charset="0"/>
              <a:buChar char="•"/>
              <a:tabLst>
                <a:tab pos="230188" algn="l"/>
              </a:tabLst>
            </a:pPr>
            <a:r>
              <a:rPr lang="en-US" sz="1600" b="0" dirty="0" smtClean="0">
                <a:latin typeface="+mj-lt"/>
              </a:rPr>
              <a:t>Attend In-person: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Attend Virtually (remotely</a:t>
            </a:r>
            <a:r>
              <a:rPr lang="en-US" sz="1600" b="0" dirty="0" smtClean="0">
                <a:latin typeface="+mj-lt"/>
              </a:rPr>
              <a:t>):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Will not attend </a:t>
            </a:r>
            <a:r>
              <a:rPr lang="en-US" sz="1600" b="0" dirty="0" smtClean="0">
                <a:latin typeface="+mj-lt"/>
              </a:rPr>
              <a:t>plenary:  </a:t>
            </a:r>
          </a:p>
          <a:p>
            <a:pPr marL="285750" marR="117475" indent="-285750" algn="just">
              <a:buFont typeface="Arial" panose="020B0604020202020204" pitchFamily="34" charset="0"/>
              <a:buChar char="•"/>
              <a:tabLst>
                <a:tab pos="230188" algn="l"/>
              </a:tabLst>
            </a:pPr>
            <a:r>
              <a:rPr lang="en-US" sz="1600" b="0" dirty="0" smtClean="0">
                <a:latin typeface="+mj-lt"/>
              </a:rPr>
              <a:t>Abstain:  </a:t>
            </a:r>
            <a:endParaRPr lang="en-US" sz="1600" b="0" dirty="0">
              <a:latin typeface="+mj-lt"/>
            </a:endParaRPr>
          </a:p>
          <a:p>
            <a:pPr marL="285750" marR="117475" indent="-285750" algn="just">
              <a:buFont typeface="Arial" panose="020B0604020202020204" pitchFamily="34" charset="0"/>
              <a:buChar char="•"/>
              <a:tabLst>
                <a:tab pos="230188" algn="l"/>
              </a:tabLst>
            </a:pPr>
            <a:endParaRPr lang="en-US" sz="1800" dirty="0" smtClean="0">
              <a:latin typeface="+mj-lt"/>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279209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a:t>
            </a:r>
            <a:r>
              <a:rPr lang="en-US" dirty="0" smtClean="0"/>
              <a:t>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a:t>
            </a:r>
            <a:r>
              <a:rPr lang="en-US" dirty="0" smtClean="0"/>
              <a:t> </a:t>
            </a:r>
            <a:r>
              <a:rPr lang="en-US" dirty="0" smtClean="0"/>
              <a:t>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4</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March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March </a:t>
            </a:r>
            <a:r>
              <a:rPr lang="en-US" dirty="0" smtClean="0"/>
              <a:t>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Other </a:t>
            </a:r>
            <a:r>
              <a:rPr lang="en-US" sz="2800" dirty="0">
                <a:solidFill>
                  <a:srgbClr val="0070C0"/>
                </a:solidFill>
              </a:rPr>
              <a:t>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6</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March </a:t>
            </a:r>
            <a:r>
              <a:rPr lang="en-US" dirty="0" smtClean="0"/>
              <a:t>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March </a:t>
            </a:r>
            <a:r>
              <a:rPr lang="en-US" dirty="0" smtClean="0"/>
              <a:t>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March </a:t>
            </a:r>
            <a:r>
              <a:rPr lang="en-US" dirty="0" smtClean="0"/>
              <a:t>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68547</TotalTime>
  <Words>1849</Words>
  <Application>Microsoft Office PowerPoint</Application>
  <PresentationFormat>Widescreen</PresentationFormat>
  <Paragraphs>386</Paragraphs>
  <Slides>34</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3" baseType="lpstr">
      <vt:lpstr>Arial Unicode MS</vt:lpstr>
      <vt:lpstr>Monotype Sorts</vt:lpstr>
      <vt:lpstr>MS Gothic</vt:lpstr>
      <vt:lpstr>MS PGothic</vt:lpstr>
      <vt:lpstr>Arial</vt:lpstr>
      <vt:lpstr>Calibri</vt:lpstr>
      <vt:lpstr>Times New Roman</vt:lpstr>
      <vt:lpstr>Office Theme</vt:lpstr>
      <vt:lpstr>Document</vt:lpstr>
      <vt:lpstr>2023 March RR-TAG  Supplementary Materials</vt:lpstr>
      <vt:lpstr>PowerPoint Presentation</vt:lpstr>
      <vt:lpstr>Registration is required to attend this meeting </vt:lpstr>
      <vt:lpstr>PowerPoint Presentation</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PowerPoint Presentation</vt:lpstr>
      <vt:lpstr>Review and approve the 802.18 opening agenda</vt:lpstr>
      <vt:lpstr>PowerPoint Presentation</vt:lpstr>
      <vt:lpstr>Review and approve the January 2023 wireless interim minutes</vt:lpstr>
      <vt:lpstr>PowerPoint Presentation</vt:lpstr>
      <vt:lpstr>Status of ongoing consultations</vt:lpstr>
      <vt:lpstr>PowerPoint Presentation</vt:lpstr>
      <vt:lpstr>Recess until Thursday AM1, 16 March 2023</vt:lpstr>
      <vt:lpstr>PowerPoint Presentation</vt:lpstr>
      <vt:lpstr>PowerPoint Presentation</vt:lpstr>
      <vt:lpstr>Review and approve the 802.18 closing agenda</vt:lpstr>
      <vt:lpstr>PowerPoint Presentation</vt:lpstr>
      <vt:lpstr>General discussion items</vt:lpstr>
      <vt:lpstr>PowerPoint Presentation</vt:lpstr>
      <vt:lpstr>Future RR-TAG meetings (till the 2023 May wireless interim)</vt:lpstr>
      <vt:lpstr>Administrative motion on the weekly teleconference calls</vt:lpstr>
      <vt:lpstr>Type of participation for the 2023 May wireless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18-23/0021r0</dc:title>
  <dc:creator>Edward Au</dc:creator>
  <cp:keywords>2023 March RR-TAG Supplementary Materials</cp:keywords>
  <cp:lastModifiedBy>Edward Au</cp:lastModifiedBy>
  <cp:revision>4772</cp:revision>
  <cp:lastPrinted>1601-01-01T00:00:00Z</cp:lastPrinted>
  <dcterms:created xsi:type="dcterms:W3CDTF">2016-03-03T14:54:45Z</dcterms:created>
  <dcterms:modified xsi:type="dcterms:W3CDTF">2023-02-06T09:39:46Z</dcterms:modified>
  <cp:category>IEEE 802.18 RR-TAG </cp:category>
</cp:coreProperties>
</file>