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5" r:id="rId14"/>
    <p:sldId id="904" r:id="rId15"/>
    <p:sldId id="882" r:id="rId16"/>
    <p:sldId id="901" r:id="rId17"/>
    <p:sldId id="898" r:id="rId18"/>
    <p:sldId id="902"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62828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802.18-23/0019r1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23-00-0000-teleconference-minutes-2-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5-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apps.anatel.gov.br/ParticipaAnatel/VisualizarTextoConsulta.aspx?TelaDeOrigem=2&amp;ConsultaId=10088"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3/18-23-0015-08-ISUS-isus-clean-version-of-spectrum-statement.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23/18-23-0017-01-ISUS-27-january-2023-isus-ad-hoc-agenda.pptx"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9</a:t>
            </a:r>
            <a:r>
              <a:rPr lang="en-GB" sz="2000" b="0" dirty="0" smtClean="0"/>
              <a:t> February 2023</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3293"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p>
          <a:p>
            <a:pPr marL="630238" marR="117475" lvl="1" indent="-230188" algn="just">
              <a:buChar char="•"/>
              <a:tabLst>
                <a:tab pos="230188" algn="l"/>
              </a:tabLst>
            </a:pPr>
            <a:r>
              <a:rPr lang="en-US" sz="1600" spc="-5" dirty="0" smtClean="0">
                <a:latin typeface="+mj-lt"/>
                <a:cs typeface="Arial"/>
              </a:rPr>
              <a:t>Discussion: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p>
          <a:p>
            <a:pPr marL="400050" marR="117475" lvl="1" indent="0" algn="just">
              <a:tabLst>
                <a:tab pos="230188" algn="l"/>
              </a:tabLst>
            </a:pPr>
            <a:endParaRPr lang="en-US" sz="1400" spc="-5" dirty="0" smtClean="0">
              <a:latin typeface="+mj-lt"/>
              <a:cs typeface="Arial"/>
            </a:endParaRPr>
          </a:p>
          <a:p>
            <a:pPr marL="230188" marR="117475" indent="-230188" algn="just">
              <a:buChar char="•"/>
              <a:tabLst>
                <a:tab pos="230188" algn="l"/>
              </a:tabLst>
            </a:pPr>
            <a:r>
              <a:rPr lang="en-US" sz="1800" spc="-5" dirty="0" smtClean="0">
                <a:latin typeface="+mj-lt"/>
                <a:cs typeface="Arial"/>
              </a:rPr>
              <a:t>Motion </a:t>
            </a:r>
            <a:r>
              <a:rPr lang="en-US" sz="1800" spc="-5" dirty="0">
                <a:latin typeface="+mj-lt"/>
                <a:cs typeface="Arial"/>
              </a:rPr>
              <a:t>#</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2 February 2023 RR-TAG </a:t>
            </a:r>
            <a:r>
              <a:rPr lang="en-US" sz="1800" spc="-5" dirty="0">
                <a:latin typeface="+mj-lt"/>
                <a:cs typeface="Arial"/>
              </a:rPr>
              <a:t>call as shown in the document </a:t>
            </a:r>
            <a:r>
              <a:rPr lang="en-US" sz="1800" spc="-5" dirty="0" smtClean="0">
                <a:solidFill>
                  <a:srgbClr val="FF0000"/>
                </a:solidFill>
                <a:latin typeface="+mj-lt"/>
                <a:cs typeface="Arial"/>
                <a:hlinkClick r:id="rId3"/>
              </a:rPr>
              <a:t>18-23/0023r0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18-22/0035r55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ET, 9 February 2023:</a:t>
            </a:r>
          </a:p>
          <a:p>
            <a:pPr marL="1030288" marR="117475" lvl="2" indent="-230188" algn="just">
              <a:spcBef>
                <a:spcPts val="600"/>
              </a:spcBef>
              <a:buFont typeface="Times New Roman" pitchFamily="16" charset="0"/>
              <a:buChar char="•"/>
              <a:tabLst>
                <a:tab pos="230188" algn="l"/>
              </a:tabLst>
            </a:pPr>
            <a:r>
              <a:rPr lang="en-US" sz="1600" dirty="0"/>
              <a:t>Brazil ANATEL:  </a:t>
            </a:r>
            <a:r>
              <a:rPr lang="en-US" sz="1600" dirty="0">
                <a:hlinkClick r:id="rId4"/>
              </a:rPr>
              <a:t>Automated Frequency Coordination System (5.925-7.125 MHz band)</a:t>
            </a:r>
            <a:endParaRPr lang="en-GB" sz="1600" u="sng"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861988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a:t>
            </a:r>
            <a:r>
              <a:rPr lang="en-US" sz="2800" dirty="0" smtClean="0">
                <a:solidFill>
                  <a:srgbClr val="0070C0"/>
                </a:solidFill>
              </a:rPr>
              <a:t>(2)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732208197"/>
              </p:ext>
            </p:extLst>
          </p:nvPr>
        </p:nvGraphicFramePr>
        <p:xfrm>
          <a:off x="844697" y="1420277"/>
          <a:ext cx="10659232" cy="5029200"/>
        </p:xfrm>
        <a:graphic>
          <a:graphicData uri="http://schemas.openxmlformats.org/drawingml/2006/table">
            <a:tbl>
              <a:tblPr firstRow="1" bandRow="1">
                <a:tableStyleId>{93296810-A885-4BE3-A3E7-6D5BEEA58F35}</a:tableStyleId>
              </a:tblPr>
              <a:tblGrid>
                <a:gridCol w="6113383"/>
                <a:gridCol w="4545849"/>
              </a:tblGrid>
              <a:tr h="370840">
                <a:tc>
                  <a:txBody>
                    <a:bodyPr/>
                    <a:lstStyle/>
                    <a:p>
                      <a:r>
                        <a:rPr lang="en-US" sz="1300" dirty="0" smtClean="0"/>
                        <a:t>Milestone</a:t>
                      </a:r>
                      <a:endParaRPr lang="en-US" sz="1300" dirty="0"/>
                    </a:p>
                  </a:txBody>
                  <a:tcPr/>
                </a:tc>
                <a:tc>
                  <a:txBody>
                    <a:bodyPr/>
                    <a:lstStyle/>
                    <a:p>
                      <a:r>
                        <a:rPr lang="en-US" sz="1300" dirty="0" smtClean="0"/>
                        <a:t>Expected timeline</a:t>
                      </a:r>
                      <a:endParaRPr lang="en-US" sz="1300" dirty="0"/>
                    </a:p>
                  </a:txBody>
                  <a:tcPr/>
                </a:tc>
              </a:tr>
              <a:tr h="370840">
                <a:tc>
                  <a:txBody>
                    <a:bodyPr/>
                    <a:lstStyle/>
                    <a:p>
                      <a:r>
                        <a:rPr lang="en-US" sz="1300" dirty="0" smtClean="0"/>
                        <a:t>IEEE 802.18 approves the position statement</a:t>
                      </a:r>
                      <a:endParaRPr lang="en-US" sz="1300" dirty="0"/>
                    </a:p>
                  </a:txBody>
                  <a:tcPr/>
                </a:tc>
                <a:tc>
                  <a:txBody>
                    <a:bodyPr/>
                    <a:lstStyle/>
                    <a:p>
                      <a:r>
                        <a:rPr lang="en-US" sz="1300" dirty="0" smtClean="0"/>
                        <a:t>Tentatively today (9 February 2023)</a:t>
                      </a:r>
                      <a:endParaRPr lang="en-US" sz="1300" dirty="0"/>
                    </a:p>
                  </a:txBody>
                  <a:tcPr/>
                </a:tc>
              </a:tr>
              <a:tr h="370840">
                <a:tc>
                  <a:txBody>
                    <a:bodyPr/>
                    <a:lstStyle/>
                    <a:p>
                      <a:r>
                        <a:rPr lang="en-US" sz="1300" dirty="0" smtClean="0"/>
                        <a:t>IEEE 802 LMSC reviews</a:t>
                      </a:r>
                      <a:r>
                        <a:rPr lang="en-US" sz="1300" baseline="0" dirty="0" smtClean="0"/>
                        <a:t> the position statement</a:t>
                      </a:r>
                      <a:endParaRPr lang="en-US" sz="1300" dirty="0"/>
                    </a:p>
                  </a:txBody>
                  <a:tcPr/>
                </a:tc>
                <a:tc>
                  <a:txBody>
                    <a:bodyPr/>
                    <a:lstStyle/>
                    <a:p>
                      <a:r>
                        <a:rPr lang="en-US" sz="1300" dirty="0" smtClean="0"/>
                        <a:t>A</a:t>
                      </a:r>
                      <a:r>
                        <a:rPr lang="en-US" sz="1300" baseline="0" dirty="0" smtClean="0"/>
                        <a:t>fter the statement is approved by IEEE 802.18 till Wednesday, 15 March 2023</a:t>
                      </a:r>
                      <a:endParaRPr lang="en-US" sz="1300" dirty="0"/>
                    </a:p>
                  </a:txBody>
                  <a:tcPr/>
                </a:tc>
              </a:tr>
              <a:tr h="370840">
                <a:tc>
                  <a:txBody>
                    <a:bodyPr/>
                    <a:lstStyle/>
                    <a:p>
                      <a:r>
                        <a:rPr lang="en-US" sz="1300" dirty="0" smtClean="0"/>
                        <a:t>IEEE 802.18 addresses comments from</a:t>
                      </a:r>
                      <a:r>
                        <a:rPr lang="en-US" sz="1300" baseline="0" dirty="0" smtClean="0"/>
                        <a:t> IEEE 802 LMSC</a:t>
                      </a: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t>Ongoing, </a:t>
                      </a:r>
                      <a:r>
                        <a:rPr lang="en-US" sz="1300" baseline="0" dirty="0" smtClean="0"/>
                        <a:t>till Thursday, 16 March 2023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aseline="0" dirty="0" smtClean="0"/>
                        <a:t>(IEEE 802.18 closing meeting in the IEEE 802 plenary)</a:t>
                      </a:r>
                      <a:endParaRPr lang="en-US" sz="1300" dirty="0" smtClean="0"/>
                    </a:p>
                  </a:txBody>
                  <a:tcPr/>
                </a:tc>
              </a:tr>
              <a:tr h="370840">
                <a:tc>
                  <a:txBody>
                    <a:bodyPr/>
                    <a:lstStyle/>
                    <a:p>
                      <a:r>
                        <a:rPr lang="en-US" sz="1300" dirty="0" smtClean="0"/>
                        <a:t>IEEE 802 LMSC considers a motion to approve the position statement</a:t>
                      </a:r>
                      <a:endParaRPr lang="en-US" sz="1300" dirty="0"/>
                    </a:p>
                  </a:txBody>
                  <a:tcPr/>
                </a:tc>
                <a:tc>
                  <a:txBody>
                    <a:bodyPr/>
                    <a:lstStyle/>
                    <a:p>
                      <a:r>
                        <a:rPr lang="en-US" sz="1300" dirty="0" smtClean="0"/>
                        <a:t>Friday, 17 March 2023</a:t>
                      </a:r>
                    </a:p>
                    <a:p>
                      <a:r>
                        <a:rPr lang="en-US" sz="1300" dirty="0" smtClean="0"/>
                        <a:t>(IEEE 802 </a:t>
                      </a:r>
                      <a:r>
                        <a:rPr lang="en-US" sz="1300" baseline="0" dirty="0" smtClean="0"/>
                        <a:t>EC closing meeting in the IEEE 802 plenary)</a:t>
                      </a:r>
                      <a:endParaRPr lang="en-US" sz="1300" dirty="0"/>
                    </a:p>
                  </a:txBody>
                  <a:tcPr/>
                </a:tc>
              </a:tr>
              <a:tr h="370840">
                <a:tc>
                  <a:txBody>
                    <a:bodyPr/>
                    <a:lstStyle/>
                    <a:p>
                      <a:r>
                        <a:rPr lang="en-US" sz="1300" dirty="0" smtClean="0"/>
                        <a:t>IEEE 802 LMSC submits the position </a:t>
                      </a:r>
                      <a:r>
                        <a:rPr lang="en-US" sz="1300" baseline="0" dirty="0" smtClean="0"/>
                        <a:t>to the IEEE SA Public Affairs (PA) team</a:t>
                      </a:r>
                      <a:endParaRPr lang="en-US" sz="1300" dirty="0"/>
                    </a:p>
                  </a:txBody>
                  <a:tcPr/>
                </a:tc>
                <a:tc>
                  <a:txBody>
                    <a:bodyPr/>
                    <a:lstStyle/>
                    <a:p>
                      <a:r>
                        <a:rPr lang="en-US" sz="1300" dirty="0" smtClean="0"/>
                        <a:t>After the</a:t>
                      </a:r>
                      <a:r>
                        <a:rPr lang="en-US" sz="1300" baseline="0" dirty="0" smtClean="0"/>
                        <a:t> statement is approved by IEEE 802 LMSC</a:t>
                      </a:r>
                      <a:endParaRPr lang="en-US" sz="1300" dirty="0"/>
                    </a:p>
                  </a:txBody>
                  <a:tcPr/>
                </a:tc>
              </a:tr>
              <a:tr h="370840">
                <a:tc>
                  <a:txBody>
                    <a:bodyPr/>
                    <a:lstStyle/>
                    <a:p>
                      <a:r>
                        <a:rPr lang="en-US" sz="1300" b="0" i="0" kern="1200" dirty="0" smtClean="0">
                          <a:solidFill>
                            <a:schemeClr val="dk1"/>
                          </a:solidFill>
                          <a:effectLst/>
                          <a:latin typeface="+mn-lt"/>
                          <a:ea typeface="+mn-ea"/>
                          <a:cs typeface="+mn-cs"/>
                        </a:rPr>
                        <a:t>SA PA staff will alert the Global Public Policy Committee (GPPC) and begin the process of sharing it with IEEE stakeholder groups (other standards committees, societies, initiatives) for awareness and input</a:t>
                      </a:r>
                      <a:endParaRPr lang="en-US" sz="1300" dirty="0"/>
                    </a:p>
                  </a:txBody>
                  <a:tcPr/>
                </a:tc>
                <a:tc>
                  <a:txBody>
                    <a:bodyPr/>
                    <a:lstStyle/>
                    <a:p>
                      <a:r>
                        <a:rPr lang="en-US" sz="1300" dirty="0" smtClean="0"/>
                        <a:t>It is a 2-week process.</a:t>
                      </a:r>
                      <a:r>
                        <a:rPr lang="en-US" sz="1300" baseline="0" dirty="0" smtClean="0"/>
                        <a:t> </a:t>
                      </a:r>
                      <a:r>
                        <a:rPr lang="en-US" sz="1300" dirty="0" smtClean="0"/>
                        <a:t>Exact</a:t>
                      </a:r>
                      <a:r>
                        <a:rPr lang="en-US" sz="1300" baseline="0" dirty="0" smtClean="0"/>
                        <a:t> date to be communicated by the IEEE SA PA staff.  As of now, let’s presume it is the last two weeks of March 2023.</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rPr>
                        <a:t>Inputs </a:t>
                      </a:r>
                      <a:r>
                        <a:rPr lang="en-US" sz="1300" b="0" i="0" kern="1200" baseline="0" dirty="0" smtClean="0">
                          <a:solidFill>
                            <a:schemeClr val="dk1"/>
                          </a:solidFill>
                          <a:effectLst/>
                          <a:latin typeface="+mn-lt"/>
                          <a:ea typeface="+mn-ea"/>
                          <a:cs typeface="+mn-cs"/>
                        </a:rPr>
                        <a:t>received from any IEEE stakeholder groups</a:t>
                      </a:r>
                      <a:r>
                        <a:rPr lang="en-US" sz="1300" b="0" i="0" kern="1200" dirty="0" smtClean="0">
                          <a:solidFill>
                            <a:schemeClr val="dk1"/>
                          </a:solidFill>
                          <a:effectLst/>
                          <a:latin typeface="+mn-lt"/>
                          <a:ea typeface="+mn-ea"/>
                          <a:cs typeface="+mn-cs"/>
                        </a:rPr>
                        <a:t> will be shared with IEEE 802 LMSC</a:t>
                      </a:r>
                      <a:r>
                        <a:rPr lang="en-US" sz="1300" b="0" i="0" kern="1200" baseline="0" dirty="0" smtClean="0">
                          <a:solidFill>
                            <a:schemeClr val="dk1"/>
                          </a:solidFill>
                          <a:effectLst/>
                          <a:latin typeface="+mn-lt"/>
                          <a:ea typeface="+mn-ea"/>
                          <a:cs typeface="+mn-cs"/>
                        </a:rPr>
                        <a:t> </a:t>
                      </a:r>
                      <a:r>
                        <a:rPr lang="en-US" sz="1300" b="0" i="0" kern="1200" dirty="0" smtClean="0">
                          <a:solidFill>
                            <a:schemeClr val="dk1"/>
                          </a:solidFill>
                          <a:effectLst/>
                          <a:latin typeface="+mn-lt"/>
                          <a:ea typeface="+mn-ea"/>
                          <a:cs typeface="+mn-cs"/>
                        </a:rPr>
                        <a:t>for review and possible edits/another possible iteration, as deemed necessary.  The SA PA staff will also inform the GPPC that this process was completed and note input incorporated, as needed.</a:t>
                      </a:r>
                    </a:p>
                  </a:txBody>
                  <a:tcPr/>
                </a:tc>
                <a:tc>
                  <a:txBody>
                    <a:bodyPr/>
                    <a:lstStyle/>
                    <a:p>
                      <a:r>
                        <a:rPr lang="en-US" sz="1300" smtClean="0"/>
                        <a:t>April 2023</a:t>
                      </a:r>
                      <a:endParaRPr lang="en-US" sz="13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rPr>
                        <a:t>The SA PA staff will get the updated draft statement from IEEE 802 LMSC to the IEEE SA Strategic Planning Coordination Committee (SPCC) for its next meeting,</a:t>
                      </a:r>
                      <a:r>
                        <a:rPr lang="en-US" sz="1300" b="0" i="0" kern="1200" baseline="0" dirty="0" smtClean="0">
                          <a:solidFill>
                            <a:schemeClr val="dk1"/>
                          </a:solidFill>
                          <a:effectLst/>
                          <a:latin typeface="+mn-lt"/>
                          <a:ea typeface="+mn-ea"/>
                          <a:cs typeface="+mn-cs"/>
                        </a:rPr>
                        <a:t> </a:t>
                      </a:r>
                      <a:r>
                        <a:rPr lang="en-US" sz="1300" b="0" i="0" kern="1200" dirty="0" smtClean="0">
                          <a:solidFill>
                            <a:schemeClr val="dk1"/>
                          </a:solidFill>
                          <a:effectLst/>
                          <a:latin typeface="+mn-lt"/>
                          <a:ea typeface="+mn-ea"/>
                          <a:cs typeface="+mn-cs"/>
                        </a:rPr>
                        <a:t>where it will be reviewed with a motion for recommendation to the </a:t>
                      </a:r>
                      <a:r>
                        <a:rPr lang="en-US" sz="1300" b="0" i="0" kern="1200" dirty="0" err="1" smtClean="0">
                          <a:solidFill>
                            <a:schemeClr val="dk1"/>
                          </a:solidFill>
                          <a:effectLst/>
                          <a:latin typeface="+mn-lt"/>
                          <a:ea typeface="+mn-ea"/>
                          <a:cs typeface="+mn-cs"/>
                        </a:rPr>
                        <a:t>BoG</a:t>
                      </a:r>
                      <a:r>
                        <a:rPr lang="en-US" sz="1300" b="0" i="0" kern="1200" dirty="0" smtClean="0">
                          <a:solidFill>
                            <a:schemeClr val="dk1"/>
                          </a:solidFill>
                          <a:effectLst/>
                          <a:latin typeface="+mn-lt"/>
                          <a:ea typeface="+mn-ea"/>
                          <a:cs typeface="+mn-cs"/>
                        </a:rPr>
                        <a:t> for review/approval at its 3-4 May meeting</a:t>
                      </a:r>
                    </a:p>
                  </a:txBody>
                  <a:tcPr/>
                </a:tc>
                <a:tc>
                  <a:txBody>
                    <a:bodyPr/>
                    <a:lstStyle/>
                    <a:p>
                      <a:r>
                        <a:rPr lang="en-US" sz="1300" dirty="0" smtClean="0"/>
                        <a:t>28 April, 2023</a:t>
                      </a:r>
                      <a:endParaRPr lang="en-US" sz="1300" dirty="0"/>
                    </a:p>
                  </a:txBody>
                  <a:tcPr/>
                </a:tc>
              </a:tr>
            </a:tbl>
          </a:graphicData>
        </a:graphic>
      </p:graphicFrame>
    </p:spTree>
    <p:extLst>
      <p:ext uri="{BB962C8B-B14F-4D97-AF65-F5344CB8AC3E}">
        <p14:creationId xmlns:p14="http://schemas.microsoft.com/office/powerpoint/2010/main" val="2074599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a:t>
            </a:r>
            <a:r>
              <a:rPr lang="en-US" sz="1800" spc="-5" dirty="0" smtClean="0">
                <a:latin typeface="+mj-lt"/>
                <a:cs typeface="Arial"/>
              </a:rPr>
              <a:t>the draft position statement on IEEE 802 wireless, </a:t>
            </a:r>
            <a:r>
              <a:rPr lang="en-US" sz="1800" spc="-5" dirty="0" smtClean="0">
                <a:solidFill>
                  <a:srgbClr val="3333CC"/>
                </a:solidFill>
                <a:latin typeface="+mj-lt"/>
                <a:cs typeface="Arial"/>
                <a:hlinkClick r:id="rId3"/>
              </a:rPr>
              <a:t>18-23/0015r8</a:t>
            </a:r>
            <a:r>
              <a:rPr lang="en-US" sz="1800" spc="-5" dirty="0" smtClean="0">
                <a:solidFill>
                  <a:srgbClr val="3333CC"/>
                </a:solidFill>
                <a:latin typeface="+mj-lt"/>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a:t>
            </a:r>
            <a:r>
              <a:rPr lang="en-US" sz="1800" spc="-5" dirty="0">
                <a:latin typeface="+mj-lt"/>
                <a:cs typeface="Arial"/>
              </a:rPr>
              <a:t>IEEE SA Public Affairs </a:t>
            </a:r>
            <a:r>
              <a:rPr lang="en-US" sz="1800" spc="-5" dirty="0" smtClean="0">
                <a:latin typeface="+mj-lt"/>
                <a:cs typeface="Arial"/>
              </a:rPr>
              <a:t>team</a:t>
            </a:r>
            <a:r>
              <a:rPr lang="en-US" sz="1800" spc="-1" dirty="0" smtClean="0">
                <a:latin typeface="+mj-lt"/>
              </a:rPr>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a:t>
            </a:r>
            <a:r>
              <a:rPr lang="en-US" sz="2800" dirty="0" smtClean="0">
                <a:solidFill>
                  <a:srgbClr val="0070C0"/>
                </a:solidFill>
              </a:rPr>
              <a:t>(3)</a:t>
            </a:r>
            <a:endParaRPr lang="en-US" sz="2800" dirty="0">
              <a:solidFill>
                <a:srgbClr val="0070C0"/>
              </a:solidFill>
            </a:endParaRPr>
          </a:p>
        </p:txBody>
      </p:sp>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smtClean="0">
                <a:solidFill>
                  <a:schemeClr val="tx1"/>
                </a:solidFill>
              </a:rPr>
              <a:t>NOTE - Motion result in </a:t>
            </a:r>
            <a:r>
              <a:rPr lang="en-US" sz="1800" b="1" dirty="0" smtClean="0">
                <a:solidFill>
                  <a:schemeClr val="tx1"/>
                </a:solidFill>
                <a:hlinkClick r:id="rId5"/>
              </a:rPr>
              <a:t>ISUS ad-hoc</a:t>
            </a:r>
            <a:r>
              <a:rPr lang="en-US" sz="1800" b="1" dirty="0" smtClean="0">
                <a:solidFill>
                  <a:schemeClr val="tx1"/>
                </a:solidFill>
              </a:rPr>
              <a:t>: 7 Yes, 0 No, 1 Abstain.</a:t>
            </a:r>
            <a:endParaRPr lang="en-US" sz="1800" b="1" dirty="0">
              <a:solidFill>
                <a:schemeClr val="tx1"/>
              </a:solidFill>
            </a:endParaRPr>
          </a:p>
        </p:txBody>
      </p:sp>
    </p:spTree>
    <p:extLst>
      <p:ext uri="{BB962C8B-B14F-4D97-AF65-F5344CB8AC3E}">
        <p14:creationId xmlns:p14="http://schemas.microsoft.com/office/powerpoint/2010/main" val="3116300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Europe, Middle East, and Africa</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EU</a:t>
            </a: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a:t>
            </a:r>
            <a:r>
              <a:rPr lang="en-US" sz="1600" dirty="0" smtClean="0">
                <a:hlinkClick r:id="rId3"/>
              </a:rPr>
              <a:t>February Open Commission Meeting</a:t>
            </a:r>
            <a:r>
              <a:rPr lang="en-US" sz="1600" dirty="0" smtClean="0"/>
              <a:t> is scheduled at 10:30am ET on 16 February 2023.</a:t>
            </a:r>
            <a:endParaRPr lang="en-US" sz="1600" dirty="0"/>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a:t>
            </a:r>
            <a:r>
              <a:rPr lang="en-US" sz="1800" spc="-5" dirty="0" smtClean="0">
                <a:cs typeface="Arial"/>
              </a:rPr>
              <a:t>Pacific</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smtClean="0">
                <a:solidFill>
                  <a:schemeClr val="tx1"/>
                </a:solidFill>
              </a:rPr>
              <a:t>)</a:t>
            </a:r>
            <a:r>
              <a:rPr lang="en-US" sz="1600" dirty="0" smtClean="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20552562"/>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gridCol w="8153400"/>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 10 February 2023, 12:00pm ET to 1:00pm ET</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Weekly teleconference </a:t>
                      </a:r>
                    </a:p>
                  </a:txBody>
                  <a:tcPr/>
                </a:tc>
                <a:tc>
                  <a:txBody>
                    <a:bodyPr/>
                    <a:lstStyle/>
                    <a:p>
                      <a:r>
                        <a:rPr lang="en-US" sz="1500" dirty="0" smtClean="0"/>
                        <a:t>Thursday,</a:t>
                      </a:r>
                      <a:r>
                        <a:rPr lang="en-US" sz="1500" baseline="0" dirty="0" smtClean="0"/>
                        <a:t> 16 February 2023, 3:00pm ET to 3:55pm ET</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a:t>
                      </a:r>
                      <a:r>
                        <a:rPr lang="en-US" sz="1500" baseline="0" smtClean="0"/>
                        <a:t>, 17 </a:t>
                      </a:r>
                      <a:r>
                        <a:rPr lang="en-US" sz="1500" baseline="0" dirty="0" smtClean="0"/>
                        <a:t>February 2023,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reservation</a:t>
            </a:r>
            <a:r>
              <a:rPr lang="en-US" sz="1800" spc="-5" dirty="0" smtClean="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27 January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US$ 600.00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a:t>
            </a:r>
            <a:r>
              <a:rPr lang="en-US" sz="1400" dirty="0" smtClean="0">
                <a:solidFill>
                  <a:srgbClr val="FF0000"/>
                </a:solidFill>
                <a:latin typeface="Times New Roman" panose="02020603050405020304" pitchFamily="18" charset="0"/>
                <a:ea typeface="Times New Roman" panose="02020603050405020304" pitchFamily="18" charset="0"/>
              </a:rPr>
              <a:t>Registration until 3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27 January 2023,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After 27 January 2023 until 3 March 2023, </a:t>
            </a:r>
            <a:r>
              <a:rPr lang="en-US" sz="1400" dirty="0">
                <a:solidFill>
                  <a:srgbClr val="FF0000"/>
                </a:solidFill>
                <a:latin typeface="Times New Roman" panose="02020603050405020304" pitchFamily="18" charset="0"/>
                <a:ea typeface="Times New Roman" panose="02020603050405020304" pitchFamily="18" charset="0"/>
              </a:rPr>
              <a:t>cancellations will incur a US</a:t>
            </a:r>
            <a:r>
              <a:rPr lang="en-US" sz="1400" dirty="0" smtClean="0">
                <a:solidFill>
                  <a:srgbClr val="FF0000"/>
                </a:solidFill>
                <a:latin typeface="Times New Roman" panose="02020603050405020304" pitchFamily="18" charset="0"/>
                <a:ea typeface="Times New Roman" panose="02020603050405020304" pitchFamily="18" charset="0"/>
              </a:rPr>
              <a:t>$ 150 </a:t>
            </a:r>
            <a:r>
              <a:rPr lang="en-US" sz="1400" dirty="0">
                <a:solidFill>
                  <a:srgbClr val="FF0000"/>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March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
            </a:r>
            <a:r>
              <a:rPr lang="en-US" sz="1800" dirty="0" smtClean="0"/>
              <a:t>Atlanta, Atlanta, GA, </a:t>
            </a:r>
            <a:r>
              <a:rPr lang="en-US" sz="1800" dirty="0"/>
              <a:t>United States) </a:t>
            </a:r>
            <a:r>
              <a:rPr lang="en-US" sz="1800" spc="-5" dirty="0" smtClean="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a:t>
            </a:r>
            <a:r>
              <a:rPr lang="en-US" sz="1400" dirty="0" smtClean="0">
                <a:solidFill>
                  <a:schemeClr val="tx1"/>
                </a:solidFill>
                <a:latin typeface="Times New Roman" panose="02020603050405020304" pitchFamily="18" charset="0"/>
                <a:ea typeface="Times New Roman" panose="02020603050405020304" pitchFamily="18" charset="0"/>
              </a:rPr>
              <a:t>rate</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US199.00 </a:t>
            </a:r>
            <a:r>
              <a:rPr lang="en-US" sz="1400" dirty="0">
                <a:solidFill>
                  <a:schemeClr val="tx1"/>
                </a:solidFill>
                <a:latin typeface="Times New Roman" panose="02020603050405020304" pitchFamily="18" charset="0"/>
                <a:ea typeface="Times New Roman" panose="02020603050405020304" pitchFamily="18" charset="0"/>
              </a:rPr>
              <a:t>per night </a:t>
            </a:r>
            <a:r>
              <a:rPr lang="en-US" sz="1400" dirty="0" smtClean="0">
                <a:solidFill>
                  <a:schemeClr val="tx1"/>
                </a:solidFill>
                <a:latin typeface="Times New Roman" panose="02020603050405020304" pitchFamily="18" charset="0"/>
                <a:ea typeface="Times New Roman" panose="02020603050405020304" pitchFamily="18" charset="0"/>
              </a:rPr>
              <a:t>until </a:t>
            </a:r>
            <a:r>
              <a:rPr lang="en-US" sz="1400" dirty="0">
                <a:solidFill>
                  <a:schemeClr val="tx1"/>
                </a:solidFill>
                <a:latin typeface="Times New Roman" panose="02020603050405020304" pitchFamily="18" charset="0"/>
                <a:ea typeface="Times New Roman" panose="02020603050405020304" pitchFamily="18" charset="0"/>
              </a:rPr>
              <a:t>the </a:t>
            </a:r>
            <a:r>
              <a:rPr lang="en-US" sz="1400" dirty="0" smtClean="0">
                <a:solidFill>
                  <a:schemeClr val="tx1"/>
                </a:solidFill>
                <a:latin typeface="Times New Roman" panose="02020603050405020304" pitchFamily="18" charset="0"/>
                <a:ea typeface="Times New Roman" panose="02020603050405020304" pitchFamily="18" charset="0"/>
              </a:rPr>
              <a:t>room block </a:t>
            </a:r>
            <a:r>
              <a:rPr lang="en-US" sz="1400" dirty="0">
                <a:solidFill>
                  <a:schemeClr val="tx1"/>
                </a:solidFill>
                <a:latin typeface="Times New Roman" panose="02020603050405020304" pitchFamily="18" charset="0"/>
                <a:ea typeface="Times New Roman" panose="02020603050405020304" pitchFamily="18" charset="0"/>
              </a:rPr>
              <a:t>is sold out or </a:t>
            </a:r>
            <a:r>
              <a:rPr lang="en-US" sz="1400" dirty="0" smtClean="0">
                <a:solidFill>
                  <a:schemeClr val="tx1"/>
                </a:solidFill>
                <a:latin typeface="Times New Roman" panose="02020603050405020304" pitchFamily="18" charset="0"/>
                <a:ea typeface="Times New Roman" panose="02020603050405020304" pitchFamily="18" charset="0"/>
              </a:rPr>
              <a:t>5pm ET, Friday, 17 February, 2023,</a:t>
            </a:r>
            <a:r>
              <a:rPr lang="en-US" sz="1400" dirty="0">
                <a:solidFill>
                  <a:schemeClr val="tx1"/>
                </a:solidFill>
                <a:latin typeface="Times New Roman" panose="02020603050405020304" pitchFamily="18" charset="0"/>
                <a:ea typeface="Times New Roman" panose="02020603050405020304" pitchFamily="18" charset="0"/>
              </a:rPr>
              <a:t> whichever comes first.</a:t>
            </a:r>
          </a:p>
          <a:p>
            <a:pPr marL="630238" marR="117475" lvl="1" indent="-230188" algn="just">
              <a:buFont typeface="Times New Roman" pitchFamily="16" charset="0"/>
              <a:buChar char="•"/>
              <a:tabLst>
                <a:tab pos="230188" algn="l"/>
              </a:tabLst>
            </a:pP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24879482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smtClean="0">
              <a:latin typeface="+mj-lt"/>
              <a:cs typeface="Arial"/>
            </a:endParaRPr>
          </a:p>
          <a:p>
            <a:pPr marL="230188" marR="117475" indent="-230188" algn="just">
              <a:buFont typeface="Times New Roman" pitchFamily="16" charset="0"/>
              <a:buChar char="•"/>
              <a:tabLst>
                <a:tab pos="230188" algn="l"/>
              </a:tabLst>
            </a:pPr>
            <a:endParaRPr lang="en-US" sz="1600" kern="0" spc="-5" dirty="0" smtClean="0">
              <a:latin typeface="Arial"/>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a:t>
            </a:r>
            <a:r>
              <a:rPr lang="en-US" altLang="en-US" sz="1800" b="1" dirty="0" smtClean="0">
                <a:solidFill>
                  <a:schemeClr val="tx1"/>
                </a:solidFill>
                <a:latin typeface="+mj-lt"/>
                <a:cs typeface="Arial" panose="020B0604020202020204" pitchFamily="34" charset="0"/>
              </a:rPr>
              <a:t>RR-TAG:</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a:t>
            </a:r>
            <a:r>
              <a:rPr lang="en-US" altLang="en-US" sz="1600" dirty="0" smtClean="0">
                <a:solidFill>
                  <a:schemeClr val="tx1"/>
                </a:solidFill>
                <a:latin typeface="+mj-lt"/>
                <a:cs typeface="Arial" panose="020B0604020202020204" pitchFamily="34" charset="0"/>
              </a:rPr>
              <a:t>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49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a:t>
            </a:r>
            <a:r>
              <a:rPr lang="en-US" sz="1600" spc="-5" dirty="0" smtClean="0">
                <a:solidFill>
                  <a:schemeClr val="tx1"/>
                </a:solidFill>
                <a:latin typeface="+mj-lt"/>
                <a:cs typeface="Arial"/>
              </a:rPr>
              <a:t>:</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a:t>
            </a:r>
          </a:p>
          <a:p>
            <a:pPr marL="230188" marR="117475" indent="-230188" algn="just">
              <a:spcBef>
                <a:spcPts val="1200"/>
              </a:spcBef>
              <a:buFont typeface="Times New Roman" pitchFamily="16" charset="0"/>
              <a:buChar char="•"/>
              <a:tabLst>
                <a:tab pos="230188" algn="l"/>
              </a:tabLst>
            </a:pPr>
            <a:r>
              <a:rPr lang="en-US" sz="1800" spc="-5" dirty="0" smtClean="0">
                <a:cs typeface="Arial"/>
              </a:rPr>
              <a:t>Next 802.18 plenary/interim</a:t>
            </a:r>
          </a:p>
          <a:p>
            <a:pPr marL="630238" marR="117475" lvl="1" indent="-230188" algn="just">
              <a:buFont typeface="Times New Roman" pitchFamily="16" charset="0"/>
              <a:buChar char="•"/>
              <a:tabLst>
                <a:tab pos="230188" algn="l"/>
              </a:tabLst>
            </a:pPr>
            <a:r>
              <a:rPr lang="en-US" sz="1600" spc="-5" dirty="0" smtClean="0">
                <a:cs typeface="Arial"/>
              </a:rPr>
              <a:t>IEEE 802 plenary from 12 March 2023 to 17 March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a:t>
            </a:r>
            <a:r>
              <a:rPr lang="en-US" sz="1600" i="1" spc="-5" dirty="0" smtClean="0">
                <a:latin typeface="+mj-lt"/>
                <a:cs typeface="Arial"/>
              </a:rPr>
              <a:t>external </a:t>
            </a:r>
            <a:r>
              <a:rPr lang="en-US" sz="1600" i="1" spc="-5" dirty="0">
                <a:latin typeface="+mj-lt"/>
                <a:cs typeface="Arial"/>
              </a:rPr>
              <a:t>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a:t>
            </a:r>
            <a:r>
              <a:rPr lang="en-US" sz="1600" i="1" spc="-5" dirty="0" smtClean="0">
                <a:latin typeface="+mj-lt"/>
                <a:cs typeface="Arial"/>
              </a:rPr>
              <a:t>their </a:t>
            </a:r>
            <a:r>
              <a:rPr lang="en-US" sz="1600" i="1" spc="-5" dirty="0">
                <a:latin typeface="+mj-lt"/>
                <a:cs typeface="Arial"/>
              </a:rPr>
              <a:t>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dirty="0"/>
              <a:t>Press are required (i.e., anyone reporting publicly on this meeting) to announce their presence (per IEEE-SA Standards Board Ops Manual</a:t>
            </a:r>
            <a:r>
              <a:rPr lang="en-US" sz="1600" dirty="0" smtClean="0"/>
              <a:t>)</a:t>
            </a: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Meeting schedule in the next 8 days</a:t>
            </a:r>
          </a:p>
          <a:p>
            <a:pPr marL="230188" marR="117475" indent="-230188" algn="just">
              <a:buFont typeface="Times New Roman" pitchFamily="16" charset="0"/>
              <a:buChar char="•"/>
              <a:tabLst>
                <a:tab pos="230188" algn="l"/>
              </a:tabLst>
            </a:pPr>
            <a:r>
              <a:rPr lang="en-US" sz="1800" spc="-5" dirty="0" smtClean="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70632</TotalTime>
  <Words>1971</Words>
  <Application>Microsoft Office PowerPoint</Application>
  <PresentationFormat>Widescreen</PresentationFormat>
  <Paragraphs>355</Paragraphs>
  <Slides>20</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IEEE SA Position Statement on IEEE 802 wireless (3)</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23/0019r1</dc:title>
  <dc:creator/>
  <cp:keywords>9 February 2023</cp:keywords>
  <cp:lastModifiedBy>Edward Au</cp:lastModifiedBy>
  <cp:revision>5136</cp:revision>
  <cp:lastPrinted>1601-01-01T00:00:00Z</cp:lastPrinted>
  <dcterms:created xsi:type="dcterms:W3CDTF">2016-03-03T14:54:45Z</dcterms:created>
  <dcterms:modified xsi:type="dcterms:W3CDTF">2023-02-09T17:23:51Z</dcterms:modified>
  <cp:category>IEEE 802.18 RR-TAG agenda</cp:category>
</cp:coreProperties>
</file>