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1"/>
  </p:notesMasterIdLst>
  <p:handoutMasterIdLst>
    <p:handoutMasterId r:id="rId22"/>
  </p:handoutMasterIdLst>
  <p:sldIdLst>
    <p:sldId id="256" r:id="rId2"/>
    <p:sldId id="876" r:id="rId3"/>
    <p:sldId id="857" r:id="rId4"/>
    <p:sldId id="329" r:id="rId5"/>
    <p:sldId id="604" r:id="rId6"/>
    <p:sldId id="624" r:id="rId7"/>
    <p:sldId id="605" r:id="rId8"/>
    <p:sldId id="843" r:id="rId9"/>
    <p:sldId id="866" r:id="rId10"/>
    <p:sldId id="845" r:id="rId11"/>
    <p:sldId id="877" r:id="rId12"/>
    <p:sldId id="903" r:id="rId13"/>
    <p:sldId id="904" r:id="rId14"/>
    <p:sldId id="882" r:id="rId15"/>
    <p:sldId id="901" r:id="rId16"/>
    <p:sldId id="898" r:id="rId17"/>
    <p:sldId id="902" r:id="rId18"/>
    <p:sldId id="856" r:id="rId19"/>
    <p:sldId id="864" r:id="rId2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7C8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419" autoAdjust="0"/>
    <p:restoredTop sz="95405" autoAdjust="0"/>
  </p:normalViewPr>
  <p:slideViewPr>
    <p:cSldViewPr>
      <p:cViewPr varScale="1">
        <p:scale>
          <a:sx n="82" d="100"/>
          <a:sy n="82" d="100"/>
        </p:scale>
        <p:origin x="994" y="58"/>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100" d="100"/>
        <a:sy n="100" d="100"/>
      </p:scale>
      <p:origin x="0" y="-331"/>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2/6/2023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12087934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8944978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41161728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8810284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305048206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40199936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3178227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smtClean="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February 2023</a:t>
            </a:r>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February 2023</a:t>
            </a:r>
            <a:endParaRPr lang="en-GB" dirty="0"/>
          </a:p>
        </p:txBody>
      </p:sp>
      <p:sp>
        <p:nvSpPr>
          <p:cNvPr id="3" name="Footer Placeholder 2"/>
          <p:cNvSpPr>
            <a:spLocks noGrp="1"/>
          </p:cNvSpPr>
          <p:nvPr>
            <p:ph type="ftr" idx="11"/>
          </p:nvPr>
        </p:nvSpPr>
        <p:spPr/>
        <p:txBody>
          <a:bodyPr/>
          <a:lstStyle>
            <a:lvl1pPr>
              <a:defRPr/>
            </a:lvl1pPr>
          </a:lstStyle>
          <a:p>
            <a:r>
              <a:rPr lang="en-US" dirty="0" smtClean="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February 2023</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802.18-23/0019r0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image" Target="../media/image1.emf"/><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oleObject" Target="../embeddings/Microsoft_Word_97_-_2003_Document1.doc"/><Relationship Id="rId5" Type="http://schemas.openxmlformats.org/officeDocument/2006/relationships/oleObject" Target="../embeddings/oleObject1.bin"/><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8/dcn/22/18-22-0035-55-0000-status-of-ongoing-consultations-and-tag-documents-for-approval.doc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apps.anatel.gov.br/ParticipaAnatel/VisualizarTextoConsulta.aspx?TelaDeOrigem=2&amp;ConsultaId=10088"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globalpolicy.ieee.org/wp-content/uploads/2018/09/IEEE18014.pdf"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www.ieee.org/content/dam/ieee-org/ieee/web/org/about/whatis/global_public_policy_opsman.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8/dcn/23/18-23-0015-06-ISUS-isus-clean-version-of-spectrum-statement.docx"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hyperlink" Target="https://mentor.ieee.org/802.18/dcn/23/18-23-0017-01-ISUS-27-january-2023-isus-ad-hoc-agenda.pptx" TargetMode="Externa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hyperlink" Target="https://www.fcc.gov/news-events/events/2023/02/february-2023-open-commission-meeting"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hyperlink" Target="https://www.apt.int/2023-APG23-5"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hyperlink" Target="https://calendar.google.com/calendar/u/0/embed?src=c2gedttabtbj4bps23j4847004@group.calendar.google.com&amp;ctz=America/New_York" TargetMode="External"/><Relationship Id="rId4" Type="http://schemas.openxmlformats.org/officeDocument/2006/relationships/hyperlink" Target="https://mentor.ieee.org/802.18/dcn/16/18-16-0038-29-0000-teleconference-call-in-info.ppt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web.cvent.com/event/732be71f-e82d-472d-bf2d-059ca6106a28/regProcessStep1"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book.passkey.com/gt/218468247?gtid=348ecbb9bead68246538a44579a39b47"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_Voters.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mentor.ieee.org/802-ec/documents?is_dcn=207&amp;is_year=2021" TargetMode="External"/></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hyperlink" Target="https://standards.ieee.org/wp-content/uploads/2022/02/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a:t>February 2023</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9</a:t>
            </a:r>
            <a:r>
              <a:rPr lang="en-GB" sz="2000" b="0" dirty="0" smtClean="0"/>
              <a:t> February 2023</a:t>
            </a:r>
            <a:endParaRPr lang="en-GB" sz="2000" b="0" dirty="0"/>
          </a:p>
        </p:txBody>
      </p:sp>
      <p:pic>
        <p:nvPicPr>
          <p:cNvPr id="10" name="Picture 9"/>
          <p:cNvPicPr>
            <a:picLocks noChangeAspect="1"/>
          </p:cNvPicPr>
          <p:nvPr/>
        </p:nvPicPr>
        <p:blipFill>
          <a:blip r:embed="rId4"/>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12" name="Object 11"/>
          <p:cNvGraphicFramePr>
            <a:graphicFrameLocks noChangeAspect="1"/>
          </p:cNvGraphicFramePr>
          <p:nvPr>
            <p:extLst>
              <p:ext uri="{D42A27DB-BD31-4B8C-83A1-F6EECF244321}">
                <p14:modId xmlns:p14="http://schemas.microsoft.com/office/powerpoint/2010/main" val="1695817213"/>
              </p:ext>
            </p:extLst>
          </p:nvPr>
        </p:nvGraphicFramePr>
        <p:xfrm>
          <a:off x="2971801" y="4191000"/>
          <a:ext cx="8686799" cy="5181600"/>
        </p:xfrm>
        <a:graphic>
          <a:graphicData uri="http://schemas.openxmlformats.org/presentationml/2006/ole">
            <mc:AlternateContent xmlns:mc="http://schemas.openxmlformats.org/markup-compatibility/2006">
              <mc:Choice xmlns:v="urn:schemas-microsoft-com:vml" Requires="v">
                <p:oleObj spid="_x0000_s3287" name="Document" r:id="rId6" imgW="8284803" imgH="4499241" progId="Word.Document.8">
                  <p:embed/>
                </p:oleObj>
              </mc:Choice>
              <mc:Fallback>
                <p:oleObj name="Document" r:id="rId6" imgW="8284803" imgH="4499241" progId="Word.Document.8">
                  <p:embed/>
                  <p:pic>
                    <p:nvPicPr>
                      <p:cNvPr id="0" name=""/>
                      <p:cNvPicPr>
                        <a:picLocks noChangeAspect="1" noChangeArrowheads="1"/>
                      </p:cNvPicPr>
                      <p:nvPr/>
                    </p:nvPicPr>
                    <p:blipFill>
                      <a:blip r:embed="rId7"/>
                      <a:srcRect/>
                      <a:stretch>
                        <a:fillRect/>
                      </a:stretch>
                    </p:blipFill>
                    <p:spPr bwMode="auto">
                      <a:xfrm>
                        <a:off x="2971801" y="4191000"/>
                        <a:ext cx="8686799" cy="5181600"/>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February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a:t>
            </a:r>
            <a:r>
              <a:rPr lang="en-US" sz="2800" dirty="0" smtClean="0">
                <a:solidFill>
                  <a:srgbClr val="0070C0"/>
                </a:solidFill>
              </a:rPr>
              <a:t>motions</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1 (Internal):  </a:t>
            </a:r>
            <a:r>
              <a:rPr lang="en-US" sz="1800" spc="-5" dirty="0">
                <a:latin typeface="+mj-lt"/>
                <a:cs typeface="Arial"/>
              </a:rPr>
              <a:t>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p>
          <a:p>
            <a:pPr marL="630238" marR="117475" lvl="1" indent="-230188" algn="just">
              <a:buChar char="•"/>
              <a:tabLst>
                <a:tab pos="230188" algn="l"/>
              </a:tabLst>
            </a:pPr>
            <a:r>
              <a:rPr lang="en-US" sz="1600" spc="-5" dirty="0" smtClean="0">
                <a:latin typeface="+mj-lt"/>
                <a:cs typeface="Arial"/>
              </a:rPr>
              <a:t>Seconded:</a:t>
            </a:r>
          </a:p>
          <a:p>
            <a:pPr marL="630238" marR="117475" lvl="1" indent="-230188" algn="just">
              <a:buChar char="•"/>
              <a:tabLst>
                <a:tab pos="230188" algn="l"/>
              </a:tabLst>
            </a:pPr>
            <a:r>
              <a:rPr lang="en-US" sz="1600" spc="-5" dirty="0" smtClean="0">
                <a:latin typeface="+mj-lt"/>
                <a:cs typeface="Arial"/>
              </a:rPr>
              <a:t>Discussion:</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a:t>
            </a:r>
          </a:p>
          <a:p>
            <a:pPr marL="400050" marR="117475" lvl="1" indent="0" algn="just">
              <a:tabLst>
                <a:tab pos="230188" algn="l"/>
              </a:tabLst>
            </a:pPr>
            <a:endParaRPr lang="en-US" sz="1400" spc="-5" dirty="0" smtClean="0">
              <a:latin typeface="+mj-lt"/>
              <a:cs typeface="Arial"/>
            </a:endParaRPr>
          </a:p>
          <a:p>
            <a:pPr marL="230188" marR="117475" indent="-230188" algn="just">
              <a:buChar char="•"/>
              <a:tabLst>
                <a:tab pos="230188" algn="l"/>
              </a:tabLst>
            </a:pPr>
            <a:r>
              <a:rPr lang="en-US" sz="1800" spc="-5" dirty="0" smtClean="0">
                <a:latin typeface="+mj-lt"/>
                <a:cs typeface="Arial"/>
              </a:rPr>
              <a:t>Motion </a:t>
            </a:r>
            <a:r>
              <a:rPr lang="en-US" sz="1800" spc="-5" dirty="0">
                <a:latin typeface="+mj-lt"/>
                <a:cs typeface="Arial"/>
              </a:rPr>
              <a:t>#</a:t>
            </a:r>
            <a:r>
              <a:rPr lang="en-US" sz="1800" spc="-5" dirty="0" smtClean="0">
                <a:latin typeface="+mj-lt"/>
                <a:cs typeface="Arial"/>
              </a:rPr>
              <a:t>2 (Internal):  </a:t>
            </a:r>
            <a:r>
              <a:rPr lang="en-US" sz="1800" spc="-5" dirty="0">
                <a:latin typeface="+mj-lt"/>
                <a:cs typeface="Arial"/>
              </a:rPr>
              <a:t>To approve the </a:t>
            </a:r>
            <a:r>
              <a:rPr lang="en-US" sz="1800" spc="-5" dirty="0" smtClean="0">
                <a:latin typeface="+mj-lt"/>
                <a:cs typeface="Arial"/>
              </a:rPr>
              <a:t>weekly meeting </a:t>
            </a:r>
            <a:r>
              <a:rPr lang="en-US" sz="1800" spc="-5" dirty="0">
                <a:latin typeface="+mj-lt"/>
                <a:cs typeface="Arial"/>
              </a:rPr>
              <a:t>minutes of the </a:t>
            </a:r>
            <a:r>
              <a:rPr lang="en-US" sz="1800" spc="-5" dirty="0" smtClean="0">
                <a:latin typeface="+mj-lt"/>
                <a:cs typeface="Arial"/>
              </a:rPr>
              <a:t>2 February 2023 RR-TAG </a:t>
            </a:r>
            <a:r>
              <a:rPr lang="en-US" sz="1800" spc="-5" dirty="0">
                <a:latin typeface="+mj-lt"/>
                <a:cs typeface="Arial"/>
              </a:rPr>
              <a:t>call as shown in the document </a:t>
            </a:r>
            <a:r>
              <a:rPr lang="en-US" sz="1800" spc="-5" dirty="0" smtClean="0">
                <a:solidFill>
                  <a:srgbClr val="FF0000"/>
                </a:solidFill>
                <a:latin typeface="+mj-lt"/>
                <a:cs typeface="Arial"/>
              </a:rPr>
              <a:t>18-23/00XXr0 [Placeholder]</a:t>
            </a:r>
            <a:r>
              <a:rPr lang="en-US" sz="1800" spc="-5" dirty="0" smtClean="0">
                <a:latin typeface="+mj-lt"/>
                <a:cs typeface="Arial"/>
              </a:rPr>
              <a:t>, </a:t>
            </a:r>
            <a:r>
              <a:rPr lang="en-US" sz="1800" spc="-5" dirty="0">
                <a:latin typeface="+mj-lt"/>
                <a:cs typeface="Arial"/>
              </a:rPr>
              <a:t>with editorial privilege for the 802.18 Chair. </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p>
          <a:p>
            <a:pPr marL="630238" marR="117475" lvl="1" indent="-230188" algn="just">
              <a:buChar char="•"/>
              <a:tabLst>
                <a:tab pos="230188" algn="l"/>
              </a:tabLst>
            </a:pPr>
            <a:r>
              <a:rPr lang="en-US" sz="1600" spc="-5" dirty="0" smtClean="0">
                <a:latin typeface="+mj-lt"/>
                <a:cs typeface="Arial"/>
              </a:rPr>
              <a:t>Seconded:</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a:t>
            </a:r>
            <a:r>
              <a:rPr lang="en-US" sz="2800" smtClean="0">
                <a:solidFill>
                  <a:srgbClr val="0070C0"/>
                </a:solidFill>
              </a:rPr>
              <a:t>consultations</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smtClean="0">
                <a:solidFill>
                  <a:srgbClr val="FF0000"/>
                </a:solidFill>
                <a:latin typeface="+mj-lt"/>
                <a:cs typeface="Arial"/>
                <a:hlinkClick r:id="rId3"/>
              </a:rPr>
              <a:t>18-22/0035r55</a:t>
            </a:r>
            <a:endParaRPr lang="en-US" sz="1800" spc="-5" dirty="0">
              <a:solidFill>
                <a:srgbClr val="FF0000"/>
              </a:solidFill>
              <a:latin typeface="+mj-lt"/>
              <a:cs typeface="Arial"/>
            </a:endParaRPr>
          </a:p>
          <a:p>
            <a:pPr marL="230188" marR="117475" indent="-230188" algn="just">
              <a:spcBef>
                <a:spcPts val="1800"/>
              </a:spcBef>
              <a:buFont typeface="Times New Roman" pitchFamily="16" charset="0"/>
              <a:buChar char="•"/>
              <a:tabLst>
                <a:tab pos="230188" algn="l"/>
              </a:tabLst>
            </a:pPr>
            <a:r>
              <a:rPr lang="en-US" sz="1800" spc="-5" dirty="0" smtClean="0">
                <a:latin typeface="+mj-lt"/>
                <a:cs typeface="Arial"/>
              </a:rPr>
              <a:t>Pending </a:t>
            </a:r>
            <a:r>
              <a:rPr lang="en-US" sz="1800" spc="-5" dirty="0" smtClean="0">
                <a:cs typeface="Arial"/>
              </a:rPr>
              <a:t>for </a:t>
            </a:r>
            <a:r>
              <a:rPr lang="en-US" sz="1800" spc="-5" dirty="0">
                <a:cs typeface="Arial"/>
              </a:rPr>
              <a:t>interested members to prepare response in the order of </a:t>
            </a:r>
            <a:r>
              <a:rPr lang="en-US" sz="1800" u="sng" spc="-5" dirty="0" smtClean="0">
                <a:solidFill>
                  <a:srgbClr val="FF0000"/>
                </a:solidFill>
                <a:cs typeface="Arial"/>
              </a:rPr>
              <a:t>internal deadline</a:t>
            </a:r>
            <a:r>
              <a:rPr lang="en-US" sz="1800" spc="-5" dirty="0" smtClean="0">
                <a:cs typeface="Arial"/>
              </a:rPr>
              <a:t>:</a:t>
            </a:r>
            <a:endParaRPr lang="en-US" sz="16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3pm ET, 9 February 2023:</a:t>
            </a:r>
          </a:p>
          <a:p>
            <a:pPr marL="1030288" marR="117475" lvl="2" indent="-230188" algn="just">
              <a:spcBef>
                <a:spcPts val="600"/>
              </a:spcBef>
              <a:buFont typeface="Times New Roman" pitchFamily="16" charset="0"/>
              <a:buChar char="•"/>
              <a:tabLst>
                <a:tab pos="230188" algn="l"/>
              </a:tabLst>
            </a:pPr>
            <a:r>
              <a:rPr lang="en-US" sz="1600" dirty="0"/>
              <a:t>Brazil ANATEL:  </a:t>
            </a:r>
            <a:r>
              <a:rPr lang="en-US" sz="1600" dirty="0">
                <a:hlinkClick r:id="rId4"/>
              </a:rPr>
              <a:t>Automated Frequency Coordination System (5.925-7.125 MHz band)</a:t>
            </a:r>
            <a:endParaRPr lang="en-GB" sz="1600" u="sng" dirty="0"/>
          </a:p>
          <a:p>
            <a:pPr marL="1030288" marR="117475" lvl="2" indent="-230188" algn="just">
              <a:spcBef>
                <a:spcPts val="600"/>
              </a:spcBef>
              <a:buFont typeface="Times New Roman" pitchFamily="16" charset="0"/>
              <a:buChar char="•"/>
              <a:tabLst>
                <a:tab pos="230188" algn="l"/>
              </a:tabLst>
            </a:pPr>
            <a:endParaRPr lang="en-US" sz="1400" dirty="0"/>
          </a:p>
          <a:p>
            <a:pPr marL="1487488" marR="117475" lvl="3"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February 2023</a:t>
            </a:r>
            <a:endParaRPr lang="en-GB" dirty="0"/>
          </a:p>
        </p:txBody>
      </p:sp>
    </p:spTree>
    <p:extLst>
      <p:ext uri="{BB962C8B-B14F-4D97-AF65-F5344CB8AC3E}">
        <p14:creationId xmlns:p14="http://schemas.microsoft.com/office/powerpoint/2010/main" val="9072205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IEEE SA Position Statement on IEEE 802 wireless (1)</a:t>
            </a:r>
            <a:endParaRPr lang="en-US" sz="2800" dirty="0">
              <a:solidFill>
                <a:srgbClr val="0070C0"/>
              </a:solidFill>
            </a:endParaRPr>
          </a:p>
        </p:txBody>
      </p:sp>
      <p:sp>
        <p:nvSpPr>
          <p:cNvPr id="10" name="Content Placeholder 2"/>
          <p:cNvSpPr>
            <a:spLocks noGrp="1"/>
          </p:cNvSpPr>
          <p:nvPr>
            <p:ph idx="1"/>
          </p:nvPr>
        </p:nvSpPr>
        <p:spPr>
          <a:xfrm>
            <a:off x="914400" y="1524000"/>
            <a:ext cx="10475384" cy="4114800"/>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Background</a:t>
            </a:r>
            <a:endParaRPr lang="en-US" sz="1800" spc="-5" dirty="0">
              <a:latin typeface="+mj-lt"/>
              <a:cs typeface="Arial"/>
            </a:endParaRPr>
          </a:p>
          <a:p>
            <a:pPr marL="630238" marR="117475" lvl="1" indent="-230188" algn="just">
              <a:buClrTx/>
              <a:buFont typeface="Times New Roman" pitchFamily="16" charset="0"/>
              <a:buChar char="•"/>
              <a:tabLst>
                <a:tab pos="230188" algn="l"/>
              </a:tabLst>
            </a:pPr>
            <a:r>
              <a:rPr lang="en-US" sz="1600" dirty="0" smtClean="0">
                <a:latin typeface="+mj-lt"/>
              </a:rPr>
              <a:t>On 5 September 2018, IEEE SA </a:t>
            </a:r>
            <a:r>
              <a:rPr lang="en-US" sz="1600" dirty="0">
                <a:latin typeface="+mj-lt"/>
              </a:rPr>
              <a:t>developed (and was approved by the </a:t>
            </a:r>
            <a:r>
              <a:rPr lang="en-US" sz="1600" dirty="0" smtClean="0">
                <a:latin typeface="+mj-lt"/>
              </a:rPr>
              <a:t>Board of Governor (</a:t>
            </a:r>
            <a:r>
              <a:rPr lang="en-US" sz="1600" dirty="0" err="1" smtClean="0">
                <a:latin typeface="+mj-lt"/>
              </a:rPr>
              <a:t>BoG</a:t>
            </a:r>
            <a:r>
              <a:rPr lang="en-US" sz="1600" dirty="0" smtClean="0">
                <a:latin typeface="+mj-lt"/>
              </a:rPr>
              <a:t>)) </a:t>
            </a:r>
            <a:r>
              <a:rPr lang="en-US" sz="1600" dirty="0">
                <a:latin typeface="+mj-lt"/>
              </a:rPr>
              <a:t>an IEEE SA (OU) Policy Position statement on </a:t>
            </a:r>
            <a:r>
              <a:rPr lang="en-US" sz="1600" dirty="0">
                <a:latin typeface="+mj-lt"/>
                <a:hlinkClick r:id="rId3"/>
              </a:rPr>
              <a:t>Intelligent Spectrum Allocation and </a:t>
            </a:r>
            <a:r>
              <a:rPr lang="en-US" sz="1600" dirty="0" smtClean="0">
                <a:latin typeface="+mj-lt"/>
                <a:hlinkClick r:id="rId3"/>
              </a:rPr>
              <a:t>Management</a:t>
            </a:r>
            <a:r>
              <a:rPr lang="en-US" sz="1600" dirty="0" smtClean="0">
                <a:latin typeface="+mj-lt"/>
              </a:rPr>
              <a:t>.</a:t>
            </a:r>
          </a:p>
          <a:p>
            <a:pPr marL="630238" marR="117475" lvl="1" indent="-230188" algn="just">
              <a:buClrTx/>
              <a:buFont typeface="Times New Roman" pitchFamily="16" charset="0"/>
              <a:buChar char="•"/>
              <a:tabLst>
                <a:tab pos="230188" algn="l"/>
              </a:tabLst>
            </a:pPr>
            <a:r>
              <a:rPr lang="en-US" sz="1600" dirty="0">
                <a:latin typeface="+mj-lt"/>
              </a:rPr>
              <a:t>Per the </a:t>
            </a:r>
            <a:r>
              <a:rPr lang="en-US" sz="1600" dirty="0" smtClean="0">
                <a:latin typeface="+mj-lt"/>
                <a:hlinkClick r:id="rId4"/>
              </a:rPr>
              <a:t>IEEE </a:t>
            </a:r>
            <a:r>
              <a:rPr lang="en-US" sz="1600" dirty="0">
                <a:latin typeface="+mj-lt"/>
                <a:hlinkClick r:id="rId4"/>
              </a:rPr>
              <a:t>Global Public Policy Committee (GPPC) procedures/process</a:t>
            </a:r>
            <a:r>
              <a:rPr lang="en-US" sz="1600" dirty="0">
                <a:latin typeface="+mj-lt"/>
              </a:rPr>
              <a:t>, after three years public policy statements need to be reviewed for renewal, update or archival. </a:t>
            </a:r>
            <a:r>
              <a:rPr lang="en-US" sz="1600" dirty="0" smtClean="0">
                <a:latin typeface="+mj-lt"/>
              </a:rPr>
              <a:t>IEEE SA is </a:t>
            </a:r>
            <a:r>
              <a:rPr lang="en-US" sz="1600" dirty="0">
                <a:latin typeface="+mj-lt"/>
              </a:rPr>
              <a:t>at this point with the Intelligent Spectrum Allocation and Management statement</a:t>
            </a:r>
            <a:r>
              <a:rPr lang="en-US" sz="1600" dirty="0" smtClean="0">
                <a:latin typeface="+mj-lt"/>
              </a:rPr>
              <a:t>.</a:t>
            </a:r>
          </a:p>
          <a:p>
            <a:pPr marL="230188" marR="117475" indent="-230188" algn="just">
              <a:buFont typeface="Times New Roman" pitchFamily="16" charset="0"/>
              <a:buChar char="•"/>
              <a:tabLst>
                <a:tab pos="230188" algn="l"/>
              </a:tabLst>
            </a:pPr>
            <a:r>
              <a:rPr lang="en-US" sz="1800" spc="-5" dirty="0">
                <a:cs typeface="Arial"/>
              </a:rPr>
              <a:t>Communications from IEEE 802 EC to IEEE 802.18 on 14 November 2022:</a:t>
            </a:r>
          </a:p>
          <a:p>
            <a:pPr marL="630238" lvl="1" indent="-230188" algn="just">
              <a:buFont typeface="Arial" panose="020B0604020202020204" pitchFamily="34" charset="0"/>
              <a:buChar char="•"/>
            </a:pPr>
            <a:r>
              <a:rPr lang="en-US" altLang="en-US" sz="1600" dirty="0">
                <a:cs typeface="Arial" panose="020B0604020202020204" pitchFamily="34" charset="0"/>
              </a:rPr>
              <a:t>Regarding the IEEE SA Policy Position statement on Intelligent Spectrum Allocation and Management.(approved on 5 September 2018), IEEE 802 EC understands that the recent development on “intelligent spectrum allocation and management” is taking place outside of the IEEE 802 and therefore, IEEE 802 EC understands IEEE 802.18’s recommendation not to prepare a revised position statement.</a:t>
            </a:r>
          </a:p>
          <a:p>
            <a:pPr marL="630238" lvl="1" indent="-230188" algn="just">
              <a:buFont typeface="Arial" panose="020B0604020202020204" pitchFamily="34" charset="0"/>
              <a:buChar char="•"/>
            </a:pPr>
            <a:r>
              <a:rPr lang="en-US" altLang="en-US" sz="1600" dirty="0">
                <a:cs typeface="Arial" panose="020B0604020202020204" pitchFamily="34" charset="0"/>
              </a:rPr>
              <a:t>Nevertheless, IEEE 802 EC believes that it is of strategically importance to have an Policy Statement about IEEE 802 wireless technologies, and therefore IEEE 802 EC tasks IEEE 802.18 to prepare a new IEEE SA Policy Position statement that covers the recent development of wireless technologies being standardized in IEEE 802.</a:t>
            </a: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14400" y="336550"/>
            <a:ext cx="3048000" cy="273050"/>
          </a:xfrm>
        </p:spPr>
        <p:txBody>
          <a:bodyPr/>
          <a:lstStyle/>
          <a:p>
            <a:r>
              <a:rPr lang="en-US" dirty="0" smtClean="0"/>
              <a:t>February 2023</a:t>
            </a:r>
            <a:endParaRPr lang="en-GB" dirty="0"/>
          </a:p>
        </p:txBody>
      </p:sp>
    </p:spTree>
    <p:extLst>
      <p:ext uri="{BB962C8B-B14F-4D97-AF65-F5344CB8AC3E}">
        <p14:creationId xmlns:p14="http://schemas.microsoft.com/office/powerpoint/2010/main" val="186198863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Motion </a:t>
            </a:r>
            <a:r>
              <a:rPr lang="en-US" sz="1800" spc="-5" dirty="0" smtClean="0">
                <a:latin typeface="+mj-lt"/>
                <a:cs typeface="Arial"/>
              </a:rPr>
              <a:t>#3 (External):  </a:t>
            </a:r>
            <a:r>
              <a:rPr lang="en-US" sz="1800" spc="-5" dirty="0">
                <a:latin typeface="+mj-lt"/>
                <a:cs typeface="Arial"/>
              </a:rPr>
              <a:t>Move to approve </a:t>
            </a:r>
            <a:r>
              <a:rPr lang="en-US" sz="1800" spc="-5" dirty="0" smtClean="0">
                <a:latin typeface="+mj-lt"/>
                <a:cs typeface="Arial"/>
              </a:rPr>
              <a:t>the draft position statement on IEEE 802 wireless, </a:t>
            </a:r>
            <a:r>
              <a:rPr lang="en-US" sz="1800" spc="-5" dirty="0" smtClean="0">
                <a:solidFill>
                  <a:srgbClr val="3333CC"/>
                </a:solidFill>
                <a:latin typeface="+mj-lt"/>
                <a:cs typeface="Arial"/>
                <a:hlinkClick r:id="rId3"/>
              </a:rPr>
              <a:t>18-23/0015r6</a:t>
            </a:r>
            <a:r>
              <a:rPr lang="en-US" sz="1800" spc="-5" dirty="0" smtClean="0">
                <a:solidFill>
                  <a:srgbClr val="3333CC"/>
                </a:solidFill>
                <a:latin typeface="+mj-lt"/>
                <a:cs typeface="Arial"/>
              </a:rPr>
              <a:t>, </a:t>
            </a:r>
            <a:r>
              <a:rPr lang="en-US" sz="1800" spc="-5" dirty="0" smtClean="0">
                <a:latin typeface="+mj-lt"/>
                <a:cs typeface="Arial"/>
              </a:rPr>
              <a:t>for </a:t>
            </a:r>
            <a:r>
              <a:rPr lang="en-US" sz="1800" spc="-5" dirty="0">
                <a:latin typeface="+mj-lt"/>
                <a:cs typeface="Arial"/>
              </a:rPr>
              <a:t>review and approval by the IEEE </a:t>
            </a:r>
            <a:r>
              <a:rPr lang="en-US" sz="1800" spc="-5" dirty="0" smtClean="0">
                <a:latin typeface="+mj-lt"/>
                <a:cs typeface="Arial"/>
              </a:rPr>
              <a:t>802 LMSC for </a:t>
            </a:r>
            <a:r>
              <a:rPr lang="en-US" sz="1800" spc="-5" dirty="0">
                <a:latin typeface="+mj-lt"/>
                <a:cs typeface="Arial"/>
              </a:rPr>
              <a:t>submission </a:t>
            </a:r>
            <a:r>
              <a:rPr lang="en-US" sz="1800" spc="-5" dirty="0" smtClean="0">
                <a:latin typeface="+mj-lt"/>
                <a:cs typeface="Arial"/>
              </a:rPr>
              <a:t>to IEEE SA </a:t>
            </a:r>
            <a:r>
              <a:rPr lang="en-US" sz="1800" spc="-1" dirty="0" smtClean="0">
                <a:latin typeface="+mj-lt"/>
              </a:rPr>
              <a:t>Strategic </a:t>
            </a:r>
            <a:r>
              <a:rPr lang="en-US" sz="1800" spc="-1" dirty="0">
                <a:latin typeface="+mj-lt"/>
              </a:rPr>
              <a:t>Planning Coordinating </a:t>
            </a:r>
            <a:r>
              <a:rPr lang="en-US" sz="1800" spc="-1" dirty="0" smtClean="0">
                <a:latin typeface="+mj-lt"/>
              </a:rPr>
              <a:t>Committee (</a:t>
            </a:r>
            <a:r>
              <a:rPr lang="en-US" sz="1800" spc="-1" dirty="0" smtClean="0"/>
              <a:t>SPCC</a:t>
            </a:r>
            <a:r>
              <a:rPr lang="en-US" sz="1800" spc="-1" dirty="0" smtClean="0">
                <a:latin typeface="+mj-lt"/>
              </a:rPr>
              <a:t>) </a:t>
            </a:r>
            <a:r>
              <a:rPr lang="en-US" sz="1800" spc="-5" dirty="0" smtClean="0">
                <a:latin typeface="+mj-lt"/>
                <a:cs typeface="Arial"/>
              </a:rPr>
              <a:t>by </a:t>
            </a:r>
            <a:r>
              <a:rPr lang="en-US" sz="1800" spc="-5" dirty="0">
                <a:latin typeface="+mj-lt"/>
                <a:cs typeface="Arial"/>
              </a:rPr>
              <a:t>the response deadline. </a:t>
            </a:r>
            <a:r>
              <a:rPr lang="en-US" sz="1800" spc="-5" dirty="0" smtClean="0">
                <a:latin typeface="+mj-lt"/>
                <a:cs typeface="Arial"/>
              </a:rPr>
              <a:t>The </a:t>
            </a:r>
            <a:r>
              <a:rPr lang="en-US" sz="1800" spc="-5" dirty="0">
                <a:latin typeface="+mj-lt"/>
                <a:cs typeface="Arial"/>
              </a:rPr>
              <a:t>IEEE 802.18 Chair is authorized to make editorial changes as necessary</a:t>
            </a:r>
            <a:r>
              <a:rPr lang="en-US" sz="1800" spc="-5" dirty="0" smtClean="0">
                <a:latin typeface="+mj-lt"/>
                <a:cs typeface="Arial"/>
              </a:rPr>
              <a:t>.</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Attendees</a:t>
            </a:r>
            <a:r>
              <a:rPr lang="en-US" sz="1600" spc="-5" dirty="0" smtClean="0">
                <a:latin typeface="+mj-lt"/>
                <a:cs typeface="Arial"/>
              </a:rPr>
              <a:t>:</a:t>
            </a:r>
            <a:endParaRPr lang="en-US" sz="1600" spc="-5" dirty="0">
              <a:solidFill>
                <a:srgbClr val="FF0000"/>
              </a:solidFill>
              <a:latin typeface="+mj-lt"/>
              <a:cs typeface="Arial"/>
            </a:endParaRPr>
          </a:p>
          <a:p>
            <a:pPr marL="630238" marR="117475" lvl="1" indent="-230188" algn="just">
              <a:buChar char="•"/>
              <a:tabLst>
                <a:tab pos="230188" algn="l"/>
              </a:tabLst>
            </a:pPr>
            <a:r>
              <a:rPr lang="en-US" sz="1600" spc="-5" dirty="0">
                <a:latin typeface="+mj-lt"/>
                <a:cs typeface="Arial"/>
              </a:rPr>
              <a:t>Voters (present</a:t>
            </a:r>
            <a:r>
              <a:rPr lang="en-US" sz="1600" spc="-5" dirty="0" smtClean="0">
                <a:latin typeface="+mj-lt"/>
                <a:cs typeface="Arial"/>
              </a:rPr>
              <a:t>):</a:t>
            </a:r>
          </a:p>
          <a:p>
            <a:pPr marL="630238" marR="117475" lvl="1" indent="-230188" algn="just">
              <a:buFont typeface="Times New Roman" pitchFamily="16" charset="0"/>
              <a:buChar char="•"/>
              <a:tabLst>
                <a:tab pos="230188" algn="l"/>
              </a:tabLst>
            </a:pPr>
            <a:r>
              <a:rPr lang="en-US" sz="1600" spc="-5" dirty="0" smtClean="0">
                <a:latin typeface="+mj-lt"/>
                <a:cs typeface="Arial"/>
              </a:rPr>
              <a:t>Result:</a:t>
            </a:r>
          </a:p>
          <a:p>
            <a:pPr marL="630238" marR="117475" lvl="1" indent="-230188" algn="just">
              <a:buFont typeface="Times New Roman" pitchFamily="16" charset="0"/>
              <a:buChar char="•"/>
              <a:tabLst>
                <a:tab pos="230188" algn="l"/>
              </a:tabLst>
            </a:pPr>
            <a:r>
              <a:rPr lang="en-US" sz="1600" spc="-5" dirty="0" smtClean="0">
                <a:latin typeface="+mj-lt"/>
                <a:cs typeface="Arial"/>
              </a:rPr>
              <a:t>Remarks:</a:t>
            </a: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IEEE SA Position Statement on IEEE 802 wireless (2)</a:t>
            </a:r>
            <a:endParaRPr lang="en-US" sz="2800" dirty="0">
              <a:solidFill>
                <a:srgbClr val="0070C0"/>
              </a:solidFill>
            </a:endParaRPr>
          </a:p>
        </p:txBody>
      </p:sp>
      <p:sp>
        <p:nvSpPr>
          <p:cNvPr id="11" name="Date Placeholder 1"/>
          <p:cNvSpPr>
            <a:spLocks noGrp="1"/>
          </p:cNvSpPr>
          <p:nvPr>
            <p:ph type="dt" idx="15"/>
          </p:nvPr>
        </p:nvSpPr>
        <p:spPr>
          <a:xfrm>
            <a:off x="914400" y="336550"/>
            <a:ext cx="3048000" cy="273050"/>
          </a:xfrm>
        </p:spPr>
        <p:txBody>
          <a:bodyPr/>
          <a:lstStyle/>
          <a:p>
            <a:r>
              <a:rPr lang="en-US" dirty="0" smtClean="0"/>
              <a:t>February 2023</a:t>
            </a:r>
            <a:endParaRPr lang="en-GB" dirty="0"/>
          </a:p>
        </p:txBody>
      </p:sp>
      <p:sp>
        <p:nvSpPr>
          <p:cNvPr id="3" name="Rectangle 2"/>
          <p:cNvSpPr/>
          <p:nvPr/>
        </p:nvSpPr>
        <p:spPr>
          <a:xfrm>
            <a:off x="838200" y="6019800"/>
            <a:ext cx="6324600" cy="369332"/>
          </a:xfrm>
          <a:prstGeom prst="rect">
            <a:avLst/>
          </a:prstGeom>
        </p:spPr>
        <p:txBody>
          <a:bodyPr wrap="square">
            <a:spAutoFit/>
          </a:bodyPr>
          <a:lstStyle/>
          <a:p>
            <a:r>
              <a:rPr lang="en-US" sz="1800" b="1" dirty="0" smtClean="0">
                <a:solidFill>
                  <a:schemeClr val="tx1"/>
                </a:solidFill>
              </a:rPr>
              <a:t>NOTE - Motion result in </a:t>
            </a:r>
            <a:r>
              <a:rPr lang="en-US" sz="1800" b="1" dirty="0" smtClean="0">
                <a:solidFill>
                  <a:schemeClr val="tx1"/>
                </a:solidFill>
                <a:hlinkClick r:id="rId5"/>
              </a:rPr>
              <a:t>ISUS ad-hoc</a:t>
            </a:r>
            <a:r>
              <a:rPr lang="en-US" sz="1800" b="1" dirty="0" smtClean="0">
                <a:solidFill>
                  <a:schemeClr val="tx1"/>
                </a:solidFill>
              </a:rPr>
              <a:t>: 7 Yes, 0 No, 1 Abstain.</a:t>
            </a:r>
            <a:endParaRPr lang="en-US" sz="1800" b="1" dirty="0">
              <a:solidFill>
                <a:schemeClr val="tx1"/>
              </a:solidFill>
            </a:endParaRPr>
          </a:p>
        </p:txBody>
      </p:sp>
    </p:spTree>
    <p:extLst>
      <p:ext uri="{BB962C8B-B14F-4D97-AF65-F5344CB8AC3E}">
        <p14:creationId xmlns:p14="http://schemas.microsoft.com/office/powerpoint/2010/main" val="31163001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February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(1)</a:t>
            </a:r>
            <a:endParaRPr lang="en-US" sz="2800" dirty="0">
              <a:solidFill>
                <a:srgbClr val="0070C0"/>
              </a:solidFill>
            </a:endParaRPr>
          </a:p>
        </p:txBody>
      </p:sp>
      <p:sp>
        <p:nvSpPr>
          <p:cNvPr id="10" name="Content Placeholder 2"/>
          <p:cNvSpPr>
            <a:spLocks noGrp="1"/>
          </p:cNvSpPr>
          <p:nvPr>
            <p:ph idx="1"/>
          </p:nvPr>
        </p:nvSpPr>
        <p:spPr>
          <a:xfrm>
            <a:off x="914400" y="1524000"/>
            <a:ext cx="10475384" cy="4800600"/>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Europe, Middle East, and Africa</a:t>
            </a:r>
            <a:endParaRPr lang="en-US" sz="1800" spc="-5" dirty="0">
              <a:latin typeface="+mj-lt"/>
              <a:cs typeface="Arial"/>
            </a:endParaRPr>
          </a:p>
          <a:p>
            <a:pPr marL="630238" marR="117475" lvl="1" indent="-230188" algn="just">
              <a:buClrTx/>
              <a:buFont typeface="Times New Roman" pitchFamily="16" charset="0"/>
              <a:buChar char="•"/>
              <a:tabLst>
                <a:tab pos="230188" algn="l"/>
              </a:tabLst>
            </a:pPr>
            <a:r>
              <a:rPr lang="en-US" sz="1800" spc="-5" dirty="0" smtClean="0">
                <a:cs typeface="Arial"/>
              </a:rPr>
              <a:t>EU</a:t>
            </a:r>
          </a:p>
          <a:p>
            <a:pPr marL="630238" marR="117475" lvl="1" indent="-230188" algn="just">
              <a:buClrTx/>
              <a:buFont typeface="Times New Roman" pitchFamily="16" charset="0"/>
              <a:buChar char="•"/>
              <a:tabLst>
                <a:tab pos="230188" algn="l"/>
              </a:tabLst>
            </a:pPr>
            <a:r>
              <a:rPr lang="en-US" sz="1800" spc="-5" dirty="0" smtClean="0">
                <a:cs typeface="Arial"/>
              </a:rPr>
              <a:t>ETSI BRAN</a:t>
            </a:r>
            <a:endParaRPr lang="en-US" sz="1600" spc="-5" dirty="0" smtClean="0">
              <a:cs typeface="Arial"/>
            </a:endParaRPr>
          </a:p>
          <a:p>
            <a:pPr marL="630238" marR="117475" lvl="1" indent="-230188" algn="just">
              <a:buClrTx/>
              <a:buFont typeface="Times New Roman" pitchFamily="16" charset="0"/>
              <a:buChar char="•"/>
              <a:tabLst>
                <a:tab pos="230188" algn="l"/>
              </a:tabLst>
            </a:pPr>
            <a:r>
              <a:rPr lang="en-US" sz="1800" spc="-5" dirty="0" smtClean="0">
                <a:cs typeface="Arial"/>
              </a:rPr>
              <a:t>CEPT</a:t>
            </a:r>
          </a:p>
          <a:p>
            <a:pPr marL="630238" marR="117475" lvl="1" indent="-230188" algn="just">
              <a:buClrTx/>
              <a:buFont typeface="Times New Roman" pitchFamily="16" charset="0"/>
              <a:buChar char="•"/>
              <a:tabLst>
                <a:tab pos="230188" algn="l"/>
              </a:tabLst>
            </a:pPr>
            <a:r>
              <a:rPr lang="en-US" sz="1800" spc="-5" dirty="0" smtClean="0">
                <a:solidFill>
                  <a:schemeClr val="tx1"/>
                </a:solidFill>
                <a:latin typeface="+mj-lt"/>
                <a:cs typeface="Arial"/>
              </a:rPr>
              <a:t>UK </a:t>
            </a:r>
            <a:r>
              <a:rPr lang="en-US" sz="1800" spc="-5" dirty="0" err="1" smtClean="0">
                <a:solidFill>
                  <a:schemeClr val="tx1"/>
                </a:solidFill>
                <a:latin typeface="+mj-lt"/>
                <a:cs typeface="Arial"/>
              </a:rPr>
              <a:t>Ofcom</a:t>
            </a:r>
            <a:endParaRPr lang="en-US" sz="1800" spc="-5" dirty="0" smtClean="0">
              <a:solidFill>
                <a:schemeClr val="tx1"/>
              </a:solidFill>
              <a:latin typeface="+mj-lt"/>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latin typeface="+mj-lt"/>
                <a:cs typeface="Arial"/>
              </a:rPr>
              <a:t>Other countries/regions</a:t>
            </a:r>
          </a:p>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USA FCC</a:t>
            </a:r>
          </a:p>
          <a:p>
            <a:pPr marL="1030288" marR="117475" lvl="2" indent="-230188" algn="just">
              <a:buClrTx/>
              <a:buFont typeface="Times New Roman" pitchFamily="16" charset="0"/>
              <a:buChar char="•"/>
              <a:tabLst>
                <a:tab pos="230188" algn="l"/>
              </a:tabLst>
            </a:pPr>
            <a:r>
              <a:rPr lang="en-US" sz="1600" dirty="0" smtClean="0"/>
              <a:t>The </a:t>
            </a:r>
            <a:r>
              <a:rPr lang="en-US" sz="1600" dirty="0" smtClean="0">
                <a:hlinkClick r:id="rId3"/>
              </a:rPr>
              <a:t>February Open Commission Meeting</a:t>
            </a:r>
            <a:r>
              <a:rPr lang="en-US" sz="1600" dirty="0" smtClean="0"/>
              <a:t> is scheduled at 10:30am ET on 16 February 2023.</a:t>
            </a:r>
            <a:endParaRPr lang="en-US" sz="1600" dirty="0"/>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Canada ISED and Canada RABC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countries/regions</a:t>
            </a: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spc="-5" dirty="0" smtClean="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879872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February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(2)</a:t>
            </a:r>
            <a:endParaRPr lang="en-US" sz="2800" dirty="0">
              <a:solidFill>
                <a:srgbClr val="0070C0"/>
              </a:solidFill>
            </a:endParaRPr>
          </a:p>
        </p:txBody>
      </p:sp>
      <p:sp>
        <p:nvSpPr>
          <p:cNvPr id="10" name="Content Placeholder 2"/>
          <p:cNvSpPr>
            <a:spLocks noGrp="1"/>
          </p:cNvSpPr>
          <p:nvPr>
            <p:ph idx="1"/>
          </p:nvPr>
        </p:nvSpPr>
        <p:spPr>
          <a:xfrm>
            <a:off x="914400" y="1524000"/>
            <a:ext cx="10475384" cy="4800600"/>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Asia </a:t>
            </a:r>
            <a:r>
              <a:rPr lang="en-US" sz="1800" spc="-5" dirty="0" smtClean="0">
                <a:cs typeface="Arial"/>
              </a:rPr>
              <a:t>Pacific</a:t>
            </a:r>
            <a:endParaRPr lang="en-US" sz="1800" spc="-5" dirty="0">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APT</a:t>
            </a:r>
          </a:p>
          <a:p>
            <a:pPr marL="1030288" marR="117475" lvl="2" indent="-230188" algn="just">
              <a:buClrTx/>
              <a:buFont typeface="Times New Roman" pitchFamily="16" charset="0"/>
              <a:buChar char="•"/>
              <a:tabLst>
                <a:tab pos="230188" algn="l"/>
              </a:tabLst>
            </a:pPr>
            <a:r>
              <a:rPr lang="en-US" sz="1600" kern="1200" dirty="0">
                <a:solidFill>
                  <a:schemeClr val="tx1"/>
                </a:solidFill>
              </a:rPr>
              <a:t>The 5th Meeting of the APT Conference Preparatory Group for WRC-23 (</a:t>
            </a:r>
            <a:r>
              <a:rPr lang="en-US" sz="1600" kern="1200" dirty="0">
                <a:solidFill>
                  <a:schemeClr val="tx1"/>
                </a:solidFill>
                <a:hlinkClick r:id="rId3"/>
              </a:rPr>
              <a:t>APG23-5</a:t>
            </a:r>
            <a:r>
              <a:rPr lang="en-US" sz="1600" kern="1200" dirty="0" smtClean="0">
                <a:solidFill>
                  <a:schemeClr val="tx1"/>
                </a:solidFill>
              </a:rPr>
              <a:t>)</a:t>
            </a:r>
            <a:r>
              <a:rPr lang="en-US" sz="1600" dirty="0" smtClean="0"/>
              <a:t> will be held in Busan, Korea, from 20 February to 25 February, 2023.  </a:t>
            </a:r>
            <a:endParaRPr lang="en-US" sz="1600" spc="-5" dirty="0">
              <a:solidFill>
                <a:schemeClr val="tx1"/>
              </a:solidFill>
              <a:cs typeface="Arial"/>
            </a:endParaRPr>
          </a:p>
          <a:p>
            <a:pPr marL="630238" marR="117475" lvl="1" indent="-230188" algn="just">
              <a:buClrTx/>
              <a:buFont typeface="Times New Roman" pitchFamily="16" charset="0"/>
              <a:buChar char="•"/>
              <a:tabLst>
                <a:tab pos="230188" algn="l"/>
              </a:tabLst>
            </a:pPr>
            <a:r>
              <a:rPr lang="en-US" sz="1800" dirty="0">
                <a:solidFill>
                  <a:schemeClr val="tx1"/>
                </a:solidFill>
              </a:rPr>
              <a:t>Other </a:t>
            </a:r>
            <a:r>
              <a:rPr lang="en-US" sz="1800" dirty="0" smtClean="0">
                <a:solidFill>
                  <a:schemeClr val="tx1"/>
                </a:solidFill>
              </a:rPr>
              <a:t>countries/regions	</a:t>
            </a:r>
          </a:p>
          <a:p>
            <a:pPr marL="230188" marR="117475" indent="-230188" algn="just">
              <a:buFont typeface="Times New Roman" pitchFamily="16" charset="0"/>
              <a:buChar char="•"/>
              <a:tabLst>
                <a:tab pos="230188" algn="l"/>
              </a:tabLst>
            </a:pPr>
            <a:r>
              <a:rPr lang="en-US" sz="1800" spc="-5" dirty="0" smtClean="0">
                <a:solidFill>
                  <a:schemeClr val="tx1"/>
                </a:solidFill>
                <a:cs typeface="Arial"/>
              </a:rPr>
              <a:t>ITU-R</a:t>
            </a:r>
            <a:endParaRPr lang="en-US" sz="180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48509278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schedule in the next 8 days</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320552562"/>
              </p:ext>
            </p:extLst>
          </p:nvPr>
        </p:nvGraphicFramePr>
        <p:xfrm>
          <a:off x="914400" y="1705690"/>
          <a:ext cx="10287000" cy="1483360"/>
        </p:xfrm>
        <a:graphic>
          <a:graphicData uri="http://schemas.openxmlformats.org/drawingml/2006/table">
            <a:tbl>
              <a:tblPr firstRow="1" bandRow="1">
                <a:tableStyleId>{21E4AEA4-8DFA-4A89-87EB-49C32662AFE0}</a:tableStyleId>
              </a:tblPr>
              <a:tblGrid>
                <a:gridCol w="2133600"/>
                <a:gridCol w="8153400"/>
              </a:tblGrid>
              <a:tr h="370840">
                <a:tc>
                  <a:txBody>
                    <a:bodyPr/>
                    <a:lstStyle/>
                    <a:p>
                      <a:r>
                        <a:rPr lang="en-US" sz="1500" dirty="0" smtClean="0"/>
                        <a:t>Events</a:t>
                      </a:r>
                      <a:endParaRPr lang="en-US" sz="1500" dirty="0"/>
                    </a:p>
                  </a:txBody>
                  <a:tcPr/>
                </a:tc>
                <a:tc>
                  <a:txBody>
                    <a:bodyPr/>
                    <a:lstStyle/>
                    <a:p>
                      <a:r>
                        <a:rPr lang="en-US" sz="1500" dirty="0" smtClean="0"/>
                        <a:t>Date and time*</a:t>
                      </a:r>
                      <a:endParaRPr lang="en-US" sz="1500" dirty="0"/>
                    </a:p>
                  </a:txBody>
                  <a:tcPr/>
                </a:tc>
              </a:tr>
              <a:tr h="370840">
                <a:tc>
                  <a:txBody>
                    <a:bodyPr/>
                    <a:lstStyle/>
                    <a:p>
                      <a:r>
                        <a:rPr lang="en-US" sz="1500" dirty="0" smtClean="0"/>
                        <a:t>ISUS</a:t>
                      </a:r>
                      <a:r>
                        <a:rPr lang="en-US" sz="1500" baseline="0" dirty="0" smtClean="0"/>
                        <a:t> ad-hoc </a:t>
                      </a:r>
                      <a:endParaRPr lang="en-US" sz="1500" dirty="0">
                        <a:solidFill>
                          <a:srgbClr val="FF0000"/>
                        </a:solidFill>
                      </a:endParaRPr>
                    </a:p>
                  </a:txBody>
                  <a:tcPr/>
                </a:tc>
                <a:tc>
                  <a:txBody>
                    <a:bodyPr/>
                    <a:lstStyle/>
                    <a:p>
                      <a:r>
                        <a:rPr lang="en-US" sz="1500" baseline="0" dirty="0" smtClean="0"/>
                        <a:t>Friday, 10 February 2023, 12:00pm ET to 1:00pm ET</a:t>
                      </a:r>
                    </a:p>
                  </a:txBody>
                  <a:tcP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Weekly teleconference </a:t>
                      </a:r>
                    </a:p>
                  </a:txBody>
                  <a:tcPr/>
                </a:tc>
                <a:tc>
                  <a:txBody>
                    <a:bodyPr/>
                    <a:lstStyle/>
                    <a:p>
                      <a:r>
                        <a:rPr lang="en-US" sz="1500" dirty="0" smtClean="0"/>
                        <a:t>Thursday,</a:t>
                      </a:r>
                      <a:r>
                        <a:rPr lang="en-US" sz="1500" baseline="0" dirty="0" smtClean="0"/>
                        <a:t> 16 February 2023, 3:00pm ET to 3:55pm ET</a:t>
                      </a:r>
                      <a:endParaRPr lang="en-US" sz="1500" dirty="0"/>
                    </a:p>
                  </a:txBody>
                  <a:tcPr/>
                </a:tc>
              </a:tr>
              <a:tr h="370840">
                <a:tc>
                  <a:txBody>
                    <a:bodyPr/>
                    <a:lstStyle/>
                    <a:p>
                      <a:r>
                        <a:rPr lang="en-US" sz="1500" dirty="0" smtClean="0"/>
                        <a:t>ISUS</a:t>
                      </a:r>
                      <a:r>
                        <a:rPr lang="en-US" sz="1500" baseline="0" dirty="0" smtClean="0"/>
                        <a:t> ad-hoc </a:t>
                      </a:r>
                      <a:endParaRPr lang="en-US" sz="1500" dirty="0">
                        <a:solidFill>
                          <a:srgbClr val="FF0000"/>
                        </a:solidFill>
                      </a:endParaRPr>
                    </a:p>
                  </a:txBody>
                  <a:tcPr/>
                </a:tc>
                <a:tc>
                  <a:txBody>
                    <a:bodyPr/>
                    <a:lstStyle/>
                    <a:p>
                      <a:r>
                        <a:rPr lang="en-US" sz="1500" baseline="0" dirty="0" smtClean="0"/>
                        <a:t>Friday</a:t>
                      </a:r>
                      <a:r>
                        <a:rPr lang="en-US" sz="1500" baseline="0" smtClean="0"/>
                        <a:t>, 17 </a:t>
                      </a:r>
                      <a:r>
                        <a:rPr lang="en-US" sz="1500" baseline="0" dirty="0" smtClean="0"/>
                        <a:t>February 2023, 12:00pm ET to 1:00pm ET</a:t>
                      </a:r>
                    </a:p>
                  </a:txBody>
                  <a:tcPr/>
                </a:tc>
              </a:tr>
            </a:tbl>
          </a:graphicData>
        </a:graphic>
      </p:graphicFrame>
      <p:sp>
        <p:nvSpPr>
          <p:cNvPr id="5" name="Rectangle 4"/>
          <p:cNvSpPr/>
          <p:nvPr/>
        </p:nvSpPr>
        <p:spPr>
          <a:xfrm>
            <a:off x="832282" y="6129422"/>
            <a:ext cx="10519826" cy="323165"/>
          </a:xfrm>
          <a:prstGeom prst="rect">
            <a:avLst/>
          </a:prstGeom>
        </p:spPr>
        <p:txBody>
          <a:bodyPr wrap="square">
            <a:spAutoFit/>
          </a:bodyPr>
          <a:lstStyle/>
          <a:p>
            <a:r>
              <a:rPr lang="en-US" sz="1500" b="1" dirty="0" smtClean="0">
                <a:solidFill>
                  <a:schemeClr val="tx1"/>
                </a:solidFill>
                <a:cs typeface="Arial" panose="020B0604020202020204" pitchFamily="34" charset="0"/>
              </a:rPr>
              <a:t>*Call </a:t>
            </a:r>
            <a:r>
              <a:rPr lang="en-US" sz="1500" b="1" dirty="0">
                <a:solidFill>
                  <a:schemeClr val="tx1"/>
                </a:solidFill>
                <a:cs typeface="Arial" panose="020B0604020202020204" pitchFamily="34" charset="0"/>
              </a:rPr>
              <a:t>in info is </a:t>
            </a:r>
            <a:r>
              <a:rPr lang="en-US" sz="1500" b="1" dirty="0" smtClean="0">
                <a:solidFill>
                  <a:schemeClr val="tx1"/>
                </a:solidFill>
                <a:cs typeface="Arial" panose="020B0604020202020204" pitchFamily="34" charset="0"/>
              </a:rPr>
              <a:t>available </a:t>
            </a:r>
            <a:r>
              <a:rPr lang="en-US" sz="1500" b="1" dirty="0">
                <a:solidFill>
                  <a:schemeClr val="tx1"/>
                </a:solidFill>
                <a:cs typeface="Arial" panose="020B0604020202020204" pitchFamily="34" charset="0"/>
              </a:rPr>
              <a:t>at </a:t>
            </a:r>
            <a:r>
              <a:rPr lang="en-US" sz="1500" b="1" dirty="0" smtClean="0">
                <a:solidFill>
                  <a:schemeClr val="tx1"/>
                </a:solidFill>
                <a:cs typeface="Arial" panose="020B0604020202020204" pitchFamily="34" charset="0"/>
                <a:hlinkClick r:id="rId4"/>
              </a:rPr>
              <a:t>18-16/0038r29</a:t>
            </a:r>
            <a:r>
              <a:rPr lang="en-US" sz="1500" b="1" dirty="0" smtClean="0">
                <a:solidFill>
                  <a:schemeClr val="tx1"/>
                </a:solidFill>
                <a:cs typeface="Arial" panose="020B0604020202020204" pitchFamily="34" charset="0"/>
              </a:rPr>
              <a:t> </a:t>
            </a:r>
            <a:r>
              <a:rPr lang="en-US" sz="1500" b="1" dirty="0">
                <a:solidFill>
                  <a:schemeClr val="tx1"/>
                </a:solidFill>
                <a:cs typeface="Arial" panose="020B0604020202020204" pitchFamily="34" charset="0"/>
              </a:rPr>
              <a:t>and the 802.18 </a:t>
            </a:r>
            <a:r>
              <a:rPr lang="en-US" sz="1500" b="1" dirty="0">
                <a:solidFill>
                  <a:schemeClr val="tx1"/>
                </a:solidFill>
                <a:cs typeface="Arial" panose="020B0604020202020204" pitchFamily="34" charset="0"/>
                <a:hlinkClick r:id="rId5"/>
              </a:rPr>
              <a:t>Google Calendar</a:t>
            </a:r>
            <a:endParaRPr lang="en-US" sz="1500" b="1" dirty="0">
              <a:solidFill>
                <a:schemeClr val="tx1"/>
              </a:solidFill>
            </a:endParaRPr>
          </a:p>
        </p:txBody>
      </p:sp>
      <p:sp>
        <p:nvSpPr>
          <p:cNvPr id="12" name="Date Placeholder 1"/>
          <p:cNvSpPr>
            <a:spLocks noGrp="1"/>
          </p:cNvSpPr>
          <p:nvPr>
            <p:ph type="dt" idx="15"/>
          </p:nvPr>
        </p:nvSpPr>
        <p:spPr>
          <a:xfrm>
            <a:off x="914400" y="336550"/>
            <a:ext cx="3048000" cy="273050"/>
          </a:xfrm>
        </p:spPr>
        <p:txBody>
          <a:bodyPr/>
          <a:lstStyle/>
          <a:p>
            <a:r>
              <a:rPr lang="en-US" dirty="0" smtClean="0"/>
              <a:t>February 2023</a:t>
            </a:r>
            <a:endParaRPr lang="en-GB" dirty="0"/>
          </a:p>
        </p:txBody>
      </p:sp>
    </p:spTree>
    <p:extLst>
      <p:ext uri="{BB962C8B-B14F-4D97-AF65-F5344CB8AC3E}">
        <p14:creationId xmlns:p14="http://schemas.microsoft.com/office/powerpoint/2010/main" val="119599202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and hotel reservation for the 2023 March plenary</a:t>
            </a:r>
            <a:endParaRPr lang="en-US" sz="2800" dirty="0">
              <a:solidFill>
                <a:srgbClr val="0070C0"/>
              </a:solidFill>
            </a:endParaRPr>
          </a:p>
        </p:txBody>
      </p:sp>
      <p:sp>
        <p:nvSpPr>
          <p:cNvPr id="10" name="Content Placeholder 2"/>
          <p:cNvSpPr>
            <a:spLocks noGrp="1"/>
          </p:cNvSpPr>
          <p:nvPr>
            <p:ph idx="1"/>
          </p:nvPr>
        </p:nvSpPr>
        <p:spPr>
          <a:xfrm>
            <a:off x="914400" y="1523999"/>
            <a:ext cx="10322984" cy="4928587"/>
          </a:xfrm>
        </p:spPr>
        <p:txBody>
          <a:bodyPr/>
          <a:lstStyle/>
          <a:p>
            <a:pPr marL="230188" marR="117475" indent="-230188" algn="just">
              <a:buFont typeface="Times New Roman" pitchFamily="16" charset="0"/>
              <a:buChar char="•"/>
              <a:tabLst>
                <a:tab pos="230188" algn="l"/>
              </a:tabLst>
            </a:pPr>
            <a:r>
              <a:rPr lang="en-US" sz="1800" spc="-5" dirty="0" smtClean="0">
                <a:cs typeface="Arial"/>
                <a:hlinkClick r:id="rId3"/>
              </a:rPr>
              <a:t>Meeting reservation</a:t>
            </a:r>
            <a:r>
              <a:rPr lang="en-US" sz="1800" spc="-5" dirty="0" smtClean="0">
                <a:cs typeface="Arial"/>
              </a:rPr>
              <a:t> begins on 16 December 2022</a:t>
            </a: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Registration </a:t>
            </a:r>
            <a:r>
              <a:rPr lang="en-US" sz="1400" dirty="0">
                <a:solidFill>
                  <a:schemeClr val="tx1"/>
                </a:solidFill>
                <a:latin typeface="Times New Roman" panose="02020603050405020304" pitchFamily="18" charset="0"/>
                <a:ea typeface="Times New Roman" panose="02020603050405020304" pitchFamily="18" charset="0"/>
              </a:rPr>
              <a:t>fee</a:t>
            </a:r>
          </a:p>
          <a:p>
            <a:pPr marL="1030288" marR="117475" lvl="2" indent="-230188" algn="just">
              <a:buFont typeface="Times New Roman" pitchFamily="16" charset="0"/>
              <a:buChar char="•"/>
              <a:tabLst>
                <a:tab pos="230188" algn="l"/>
              </a:tabLst>
            </a:pPr>
            <a:r>
              <a:rPr lang="en-US" sz="1400" strike="sngStrike" dirty="0">
                <a:solidFill>
                  <a:schemeClr val="tx1"/>
                </a:solidFill>
                <a:latin typeface="Times New Roman" panose="02020603050405020304" pitchFamily="18" charset="0"/>
                <a:ea typeface="Times New Roman" panose="02020603050405020304" pitchFamily="18" charset="0"/>
              </a:rPr>
              <a:t>Early </a:t>
            </a:r>
            <a:r>
              <a:rPr lang="en-US" sz="1400" strike="sngStrike" dirty="0" smtClean="0">
                <a:solidFill>
                  <a:schemeClr val="tx1"/>
                </a:solidFill>
                <a:latin typeface="Times New Roman" panose="02020603050405020304" pitchFamily="18" charset="0"/>
                <a:ea typeface="Times New Roman" panose="02020603050405020304" pitchFamily="18" charset="0"/>
              </a:rPr>
              <a:t>Registration until 27 January 2023</a:t>
            </a:r>
            <a:endParaRPr lang="en-US" sz="1400" strike="sngStrike"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strike="sngStrike" dirty="0" smtClean="0">
                <a:solidFill>
                  <a:schemeClr val="tx1"/>
                </a:solidFill>
                <a:latin typeface="Times New Roman" panose="02020603050405020304" pitchFamily="18" charset="0"/>
                <a:ea typeface="Times New Roman" panose="02020603050405020304" pitchFamily="18" charset="0"/>
              </a:rPr>
              <a:t>US$ 600.00</a:t>
            </a:r>
            <a:endParaRPr lang="en-US" sz="1400" strike="sngStrike"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Standard </a:t>
            </a:r>
            <a:r>
              <a:rPr lang="en-US" sz="1400" dirty="0" smtClean="0">
                <a:solidFill>
                  <a:srgbClr val="FF0000"/>
                </a:solidFill>
                <a:latin typeface="Times New Roman" panose="02020603050405020304" pitchFamily="18" charset="0"/>
                <a:ea typeface="Times New Roman" panose="02020603050405020304" pitchFamily="18" charset="0"/>
              </a:rPr>
              <a:t>Registration until 3 March 2023</a:t>
            </a:r>
            <a:endParaRPr lang="en-US" sz="1400" dirty="0">
              <a:solidFill>
                <a:srgbClr val="FF0000"/>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smtClean="0">
                <a:solidFill>
                  <a:srgbClr val="FF0000"/>
                </a:solidFill>
                <a:latin typeface="Times New Roman" panose="02020603050405020304" pitchFamily="18" charset="0"/>
                <a:ea typeface="Times New Roman" panose="02020603050405020304" pitchFamily="18" charset="0"/>
              </a:rPr>
              <a:t>US$ 800.00</a:t>
            </a:r>
            <a:endParaRPr lang="en-US" sz="1400" dirty="0">
              <a:solidFill>
                <a:srgbClr val="FF0000"/>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Late </a:t>
            </a:r>
            <a:r>
              <a:rPr lang="en-US" sz="1400" dirty="0" smtClean="0">
                <a:solidFill>
                  <a:schemeClr val="tx1"/>
                </a:solidFill>
                <a:latin typeface="Times New Roman" panose="02020603050405020304" pitchFamily="18" charset="0"/>
                <a:ea typeface="Times New Roman" panose="02020603050405020304" pitchFamily="18" charset="0"/>
              </a:rPr>
              <a:t>Registration after 3 March 2023</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US$ 1000.00</a:t>
            </a:r>
            <a:endParaRPr lang="en-US"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Cancellation policy</a:t>
            </a:r>
          </a:p>
          <a:p>
            <a:pPr marL="1030288" marR="117475" lvl="2" indent="-230188" algn="just">
              <a:buFont typeface="Times New Roman" pitchFamily="16" charset="0"/>
              <a:buChar char="•"/>
              <a:tabLst>
                <a:tab pos="230188" algn="l"/>
              </a:tabLst>
            </a:pPr>
            <a:r>
              <a:rPr lang="en-US" sz="1400" strike="sngStrike" dirty="0">
                <a:solidFill>
                  <a:schemeClr val="tx1"/>
                </a:solidFill>
                <a:latin typeface="Times New Roman" panose="02020603050405020304" pitchFamily="18" charset="0"/>
                <a:ea typeface="Times New Roman" panose="02020603050405020304" pitchFamily="18" charset="0"/>
              </a:rPr>
              <a:t>Until </a:t>
            </a:r>
            <a:r>
              <a:rPr lang="en-US" sz="1400" strike="sngStrike" dirty="0" smtClean="0">
                <a:solidFill>
                  <a:schemeClr val="tx1"/>
                </a:solidFill>
                <a:latin typeface="Times New Roman" panose="02020603050405020304" pitchFamily="18" charset="0"/>
                <a:ea typeface="Times New Roman" panose="02020603050405020304" pitchFamily="18" charset="0"/>
              </a:rPr>
              <a:t>27 January 2023, </a:t>
            </a:r>
            <a:r>
              <a:rPr lang="en-US" sz="1400" strike="sngStrike" dirty="0">
                <a:solidFill>
                  <a:schemeClr val="tx1"/>
                </a:solidFill>
                <a:latin typeface="Times New Roman" panose="02020603050405020304" pitchFamily="18" charset="0"/>
                <a:ea typeface="Times New Roman" panose="02020603050405020304" pitchFamily="18" charset="0"/>
              </a:rPr>
              <a:t>cancellations will not incur a cancellation fee</a:t>
            </a:r>
          </a:p>
          <a:p>
            <a:pPr marL="1030288" marR="117475" lvl="2" indent="-230188" algn="just">
              <a:buFont typeface="Times New Roman" pitchFamily="16" charset="0"/>
              <a:buChar char="•"/>
              <a:tabLst>
                <a:tab pos="230188" algn="l"/>
              </a:tabLst>
            </a:pPr>
            <a:r>
              <a:rPr lang="en-US" sz="1400" dirty="0" smtClean="0">
                <a:solidFill>
                  <a:srgbClr val="FF0000"/>
                </a:solidFill>
                <a:latin typeface="Times New Roman" panose="02020603050405020304" pitchFamily="18" charset="0"/>
                <a:ea typeface="Times New Roman" panose="02020603050405020304" pitchFamily="18" charset="0"/>
              </a:rPr>
              <a:t>After 27 January 2023 until 3 March 2023, </a:t>
            </a:r>
            <a:r>
              <a:rPr lang="en-US" sz="1400" dirty="0">
                <a:solidFill>
                  <a:srgbClr val="FF0000"/>
                </a:solidFill>
                <a:latin typeface="Times New Roman" panose="02020603050405020304" pitchFamily="18" charset="0"/>
                <a:ea typeface="Times New Roman" panose="02020603050405020304" pitchFamily="18" charset="0"/>
              </a:rPr>
              <a:t>cancellations will incur a US</a:t>
            </a:r>
            <a:r>
              <a:rPr lang="en-US" sz="1400" dirty="0" smtClean="0">
                <a:solidFill>
                  <a:srgbClr val="FF0000"/>
                </a:solidFill>
                <a:latin typeface="Times New Roman" panose="02020603050405020304" pitchFamily="18" charset="0"/>
                <a:ea typeface="Times New Roman" panose="02020603050405020304" pitchFamily="18" charset="0"/>
              </a:rPr>
              <a:t>$ 150 </a:t>
            </a:r>
            <a:r>
              <a:rPr lang="en-US" sz="1400" dirty="0">
                <a:solidFill>
                  <a:srgbClr val="FF0000"/>
                </a:solidFill>
                <a:latin typeface="Times New Roman" panose="02020603050405020304" pitchFamily="18" charset="0"/>
                <a:ea typeface="Times New Roman" panose="02020603050405020304" pitchFamily="18" charset="0"/>
              </a:rPr>
              <a:t>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3 March 2023, </a:t>
            </a:r>
            <a:r>
              <a:rPr lang="en-US" sz="1400" dirty="0">
                <a:solidFill>
                  <a:schemeClr val="tx1"/>
                </a:solidFill>
                <a:latin typeface="Times New Roman" panose="02020603050405020304" pitchFamily="18" charset="0"/>
                <a:ea typeface="Times New Roman" panose="02020603050405020304" pitchFamily="18" charset="0"/>
              </a:rPr>
              <a:t>cancellations will not receive any refund </a:t>
            </a:r>
          </a:p>
          <a:p>
            <a:pPr marL="230188" marR="117475" indent="-230188" algn="just">
              <a:buFont typeface="Times New Roman" pitchFamily="16" charset="0"/>
              <a:buChar char="•"/>
              <a:tabLst>
                <a:tab pos="230188" algn="l"/>
              </a:tabLst>
            </a:pPr>
            <a:r>
              <a:rPr lang="en-US" sz="1800" spc="-5" dirty="0">
                <a:cs typeface="Arial"/>
                <a:hlinkClick r:id="rId4"/>
              </a:rPr>
              <a:t>Hotel reservation</a:t>
            </a:r>
            <a:r>
              <a:rPr lang="en-US" sz="1800" spc="-5" dirty="0">
                <a:cs typeface="Arial"/>
              </a:rPr>
              <a:t> (</a:t>
            </a:r>
            <a:r>
              <a:rPr lang="en-US" sz="1800" dirty="0"/>
              <a:t>Hilton </a:t>
            </a:r>
            <a:r>
              <a:rPr lang="en-US" sz="1800" dirty="0" smtClean="0"/>
              <a:t>Atlanta, Atlanta, GA, </a:t>
            </a:r>
            <a:r>
              <a:rPr lang="en-US" sz="1800" dirty="0"/>
              <a:t>United States) </a:t>
            </a:r>
            <a:r>
              <a:rPr lang="en-US" sz="1800" spc="-5" dirty="0" smtClean="0">
                <a:cs typeface="Arial"/>
              </a:rPr>
              <a:t>begins on 28 November 2022</a:t>
            </a: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IEEE 802 </a:t>
            </a:r>
            <a:r>
              <a:rPr lang="en-US" sz="1400" dirty="0" smtClean="0">
                <a:solidFill>
                  <a:schemeClr val="tx1"/>
                </a:solidFill>
                <a:latin typeface="Times New Roman" panose="02020603050405020304" pitchFamily="18" charset="0"/>
                <a:ea typeface="Times New Roman" panose="02020603050405020304" pitchFamily="18" charset="0"/>
              </a:rPr>
              <a:t>rate</a:t>
            </a:r>
            <a:r>
              <a:rPr lang="en-US" sz="1400" dirty="0">
                <a:solidFill>
                  <a:schemeClr val="tx1"/>
                </a:solidFill>
                <a:latin typeface="Times New Roman" panose="02020603050405020304" pitchFamily="18" charset="0"/>
                <a:ea typeface="Times New Roman" panose="02020603050405020304" pitchFamily="18" charset="0"/>
              </a:rPr>
              <a:t>: $</a:t>
            </a:r>
            <a:r>
              <a:rPr lang="en-US" sz="1400" dirty="0" smtClean="0">
                <a:solidFill>
                  <a:schemeClr val="tx1"/>
                </a:solidFill>
                <a:latin typeface="Times New Roman" panose="02020603050405020304" pitchFamily="18" charset="0"/>
                <a:ea typeface="Times New Roman" panose="02020603050405020304" pitchFamily="18" charset="0"/>
              </a:rPr>
              <a:t>US199.00 </a:t>
            </a:r>
            <a:r>
              <a:rPr lang="en-US" sz="1400" dirty="0">
                <a:solidFill>
                  <a:schemeClr val="tx1"/>
                </a:solidFill>
                <a:latin typeface="Times New Roman" panose="02020603050405020304" pitchFamily="18" charset="0"/>
                <a:ea typeface="Times New Roman" panose="02020603050405020304" pitchFamily="18" charset="0"/>
              </a:rPr>
              <a:t>per night </a:t>
            </a:r>
            <a:r>
              <a:rPr lang="en-US" sz="1400" dirty="0" smtClean="0">
                <a:solidFill>
                  <a:schemeClr val="tx1"/>
                </a:solidFill>
                <a:latin typeface="Times New Roman" panose="02020603050405020304" pitchFamily="18" charset="0"/>
                <a:ea typeface="Times New Roman" panose="02020603050405020304" pitchFamily="18" charset="0"/>
              </a:rPr>
              <a:t>until </a:t>
            </a:r>
            <a:r>
              <a:rPr lang="en-US" sz="1400" dirty="0">
                <a:solidFill>
                  <a:schemeClr val="tx1"/>
                </a:solidFill>
                <a:latin typeface="Times New Roman" panose="02020603050405020304" pitchFamily="18" charset="0"/>
                <a:ea typeface="Times New Roman" panose="02020603050405020304" pitchFamily="18" charset="0"/>
              </a:rPr>
              <a:t>the </a:t>
            </a:r>
            <a:r>
              <a:rPr lang="en-US" sz="1400" dirty="0" smtClean="0">
                <a:solidFill>
                  <a:schemeClr val="tx1"/>
                </a:solidFill>
                <a:latin typeface="Times New Roman" panose="02020603050405020304" pitchFamily="18" charset="0"/>
                <a:ea typeface="Times New Roman" panose="02020603050405020304" pitchFamily="18" charset="0"/>
              </a:rPr>
              <a:t>room block </a:t>
            </a:r>
            <a:r>
              <a:rPr lang="en-US" sz="1400" dirty="0">
                <a:solidFill>
                  <a:schemeClr val="tx1"/>
                </a:solidFill>
                <a:latin typeface="Times New Roman" panose="02020603050405020304" pitchFamily="18" charset="0"/>
                <a:ea typeface="Times New Roman" panose="02020603050405020304" pitchFamily="18" charset="0"/>
              </a:rPr>
              <a:t>is sold out or </a:t>
            </a:r>
            <a:r>
              <a:rPr lang="en-US" sz="1400" dirty="0" smtClean="0">
                <a:solidFill>
                  <a:schemeClr val="tx1"/>
                </a:solidFill>
                <a:latin typeface="Times New Roman" panose="02020603050405020304" pitchFamily="18" charset="0"/>
                <a:ea typeface="Times New Roman" panose="02020603050405020304" pitchFamily="18" charset="0"/>
              </a:rPr>
              <a:t>5pm ET, Friday, 17 February, 2023,</a:t>
            </a:r>
            <a:r>
              <a:rPr lang="en-US" sz="1400" dirty="0">
                <a:solidFill>
                  <a:schemeClr val="tx1"/>
                </a:solidFill>
                <a:latin typeface="Times New Roman" panose="02020603050405020304" pitchFamily="18" charset="0"/>
                <a:ea typeface="Times New Roman" panose="02020603050405020304" pitchFamily="18" charset="0"/>
              </a:rPr>
              <a:t> whichever comes first.</a:t>
            </a:r>
          </a:p>
          <a:p>
            <a:pPr marL="630238" marR="117475" lvl="1" indent="-230188" algn="just">
              <a:buFont typeface="Times New Roman" pitchFamily="16" charset="0"/>
              <a:buChar char="•"/>
              <a:tabLst>
                <a:tab pos="230188" algn="l"/>
              </a:tabLst>
            </a:pPr>
            <a:endParaRPr lang="en-GB" sz="14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smtClean="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February 2023</a:t>
            </a:r>
            <a:endParaRPr lang="en-GB" dirty="0"/>
          </a:p>
        </p:txBody>
      </p:sp>
    </p:spTree>
    <p:extLst>
      <p:ext uri="{BB962C8B-B14F-4D97-AF65-F5344CB8AC3E}">
        <p14:creationId xmlns:p14="http://schemas.microsoft.com/office/powerpoint/2010/main" val="248794827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February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14400" y="1524000"/>
            <a:ext cx="10322984" cy="464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Font typeface="Times New Roman" pitchFamily="16" charset="0"/>
              <a:buChar char="•"/>
              <a:tabLst>
                <a:tab pos="230188" algn="l"/>
              </a:tabLst>
            </a:pPr>
            <a:endParaRPr lang="en-GB" sz="1600" kern="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smtClean="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smtClean="0">
              <a:latin typeface="+mj-lt"/>
              <a:cs typeface="Arial"/>
            </a:endParaRPr>
          </a:p>
          <a:p>
            <a:pPr marL="230188" marR="117475" indent="-230188" algn="just">
              <a:buFont typeface="Times New Roman" pitchFamily="16" charset="0"/>
              <a:buChar char="•"/>
              <a:tabLst>
                <a:tab pos="230188" algn="l"/>
              </a:tabLst>
            </a:pPr>
            <a:endParaRPr lang="en-US" sz="1600" kern="0" spc="-5" dirty="0" smtClean="0">
              <a:latin typeface="Arial"/>
              <a:cs typeface="Arial"/>
            </a:endParaRPr>
          </a:p>
          <a:p>
            <a:pPr marL="630238" marR="117475" lvl="1" indent="-230188" algn="just">
              <a:buFont typeface="Times New Roman" pitchFamily="16" charset="0"/>
              <a:buChar char="•"/>
              <a:tabLst>
                <a:tab pos="230188" algn="l"/>
              </a:tabLst>
            </a:pPr>
            <a:endParaRPr lang="en-US" sz="1600" kern="0" spc="-5" dirty="0" smtClean="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386026497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February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Attendance today </a:t>
            </a:r>
          </a:p>
          <a:p>
            <a:pPr marL="630238" marR="117475" lvl="1" indent="-230188" algn="just">
              <a:buFont typeface="Times New Roman" pitchFamily="16" charset="0"/>
              <a:buChar char="•"/>
              <a:tabLst>
                <a:tab pos="230188" algn="l"/>
              </a:tabLst>
            </a:pPr>
            <a:r>
              <a:rPr lang="en-US" sz="1600" spc="-5" dirty="0">
                <a:solidFill>
                  <a:schemeClr val="tx1"/>
                </a:solidFill>
                <a:latin typeface="+mj-lt"/>
                <a:cs typeface="Arial"/>
              </a:rPr>
              <a:t>On-line</a:t>
            </a:r>
            <a:r>
              <a:rPr lang="en-US" sz="1600" spc="-5" dirty="0" smtClean="0">
                <a:solidFill>
                  <a:schemeClr val="tx1"/>
                </a:solidFill>
                <a:latin typeface="+mj-lt"/>
                <a:cs typeface="Arial"/>
              </a:rPr>
              <a:t>:</a:t>
            </a:r>
            <a:endParaRPr lang="en-US" sz="1600" spc="-5" dirty="0">
              <a:solidFill>
                <a:schemeClr val="tx1"/>
              </a:solidFill>
              <a:latin typeface="+mj-lt"/>
              <a:cs typeface="Arial"/>
            </a:endParaRPr>
          </a:p>
          <a:p>
            <a:pPr marL="630238" marR="117475" lvl="1" indent="-230188" algn="just">
              <a:buFont typeface="Times New Roman" pitchFamily="16" charset="0"/>
              <a:buChar char="•"/>
              <a:tabLst>
                <a:tab pos="230188" algn="l"/>
              </a:tabLst>
            </a:pPr>
            <a:r>
              <a:rPr lang="en-US" sz="1600" spc="-5" dirty="0" smtClean="0">
                <a:solidFill>
                  <a:schemeClr val="tx1"/>
                </a:solidFill>
                <a:latin typeface="+mj-lt"/>
                <a:cs typeface="Arial"/>
              </a:rPr>
              <a:t>Voters:</a:t>
            </a:r>
          </a:p>
          <a:p>
            <a:pPr marL="230188" marR="117475" indent="-230188" algn="just">
              <a:spcBef>
                <a:spcPts val="1200"/>
              </a:spcBef>
              <a:buFont typeface="Times New Roman" pitchFamily="16" charset="0"/>
              <a:buChar char="•"/>
              <a:tabLst>
                <a:tab pos="230188" algn="l"/>
              </a:tabLst>
            </a:pPr>
            <a:r>
              <a:rPr lang="en-US" sz="1800" spc="-5" dirty="0" smtClean="0">
                <a:cs typeface="Arial"/>
              </a:rPr>
              <a:t>Next 802.18 plenary/interim</a:t>
            </a:r>
          </a:p>
          <a:p>
            <a:pPr marL="630238" marR="117475" lvl="1" indent="-230188" algn="just">
              <a:buFont typeface="Times New Roman" pitchFamily="16" charset="0"/>
              <a:buChar char="•"/>
              <a:tabLst>
                <a:tab pos="230188" algn="l"/>
              </a:tabLst>
            </a:pPr>
            <a:r>
              <a:rPr lang="en-US" sz="1600" spc="-5" dirty="0" smtClean="0">
                <a:cs typeface="Arial"/>
              </a:rPr>
              <a:t>IEEE 802 plenary from 12 March 2023 to 17 March 2023</a:t>
            </a:r>
            <a:endParaRPr lang="en-US" sz="1600" spc="-5" dirty="0">
              <a:cs typeface="Arial"/>
            </a:endParaRPr>
          </a:p>
          <a:p>
            <a:pPr marL="230188" marR="117475" indent="-230188" algn="just">
              <a:spcBef>
                <a:spcPts val="1200"/>
              </a:spcBef>
              <a:buFont typeface="Times New Roman" pitchFamily="16" charset="0"/>
              <a:buChar char="•"/>
              <a:tabLst>
                <a:tab pos="230188" algn="l"/>
              </a:tabLst>
            </a:pPr>
            <a:r>
              <a:rPr lang="en-US" sz="1800" spc="-5" dirty="0" smtClean="0">
                <a:latin typeface="+mj-lt"/>
                <a:cs typeface="Arial"/>
              </a:rPr>
              <a:t>Adjourn</a:t>
            </a:r>
            <a:r>
              <a:rPr lang="en-US" sz="1800" spc="-5" dirty="0">
                <a:latin typeface="+mj-lt"/>
                <a:cs typeface="Arial"/>
              </a:rPr>
              <a:t>:</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a:t>
            </a:r>
            <a:r>
              <a:rPr lang="en-US" sz="1600" spc="-5" dirty="0" smtClean="0">
                <a:latin typeface="+mj-lt"/>
                <a:cs typeface="Arial"/>
              </a:rPr>
              <a:t>?  </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Adjourned </a:t>
            </a:r>
            <a:r>
              <a:rPr lang="en-US" sz="1600" spc="-5" dirty="0" smtClean="0">
                <a:latin typeface="+mj-lt"/>
                <a:cs typeface="Arial"/>
              </a:rPr>
              <a:t>at</a:t>
            </a:r>
            <a:endParaRPr lang="en-US" sz="16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a:t>February 2023</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a:t>
            </a:r>
            <a:r>
              <a:rPr lang="en-US" altLang="en-US" sz="1800" b="1" dirty="0" smtClean="0">
                <a:solidFill>
                  <a:schemeClr val="tx1"/>
                </a:solidFill>
                <a:latin typeface="+mj-lt"/>
                <a:cs typeface="Arial" panose="020B0604020202020204" pitchFamily="34" charset="0"/>
              </a:rPr>
              <a:t>RR-TAG:</a:t>
            </a:r>
            <a:r>
              <a:rPr lang="en-US" altLang="en-US" sz="1800" b="1" dirty="0">
                <a:solidFill>
                  <a:schemeClr val="tx1"/>
                </a:solidFill>
                <a:latin typeface="+mj-lt"/>
                <a:cs typeface="Arial" panose="020B0604020202020204" pitchFamily="34" charset="0"/>
              </a:rPr>
              <a:t>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Al Petrick (Skyworks Solutions) and Stuart Kerry (</a:t>
            </a:r>
            <a:r>
              <a:rPr lang="en-US" altLang="en-US" sz="1600" dirty="0" smtClean="0">
                <a:solidFill>
                  <a:schemeClr val="tx1"/>
                </a:solidFill>
                <a:latin typeface="+mj-lt"/>
                <a:cs typeface="Arial" panose="020B0604020202020204" pitchFamily="34" charset="0"/>
              </a:rPr>
              <a:t>OK-Brit; Self)</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t>
            </a:r>
            <a:r>
              <a:rPr lang="en-US" altLang="en-US" sz="1600" dirty="0" smtClean="0">
                <a:solidFill>
                  <a:schemeClr val="tx1"/>
                </a:solidFill>
                <a:latin typeface="+mj-lt"/>
                <a:cs typeface="Arial" panose="020B0604020202020204" pitchFamily="34" charset="0"/>
              </a:rPr>
              <a:t> Secretary:  Amelia </a:t>
            </a:r>
            <a:r>
              <a:rPr lang="en-US" altLang="en-US" sz="1600" dirty="0" err="1" smtClean="0">
                <a:solidFill>
                  <a:schemeClr val="tx1"/>
                </a:solidFill>
                <a:latin typeface="+mj-lt"/>
                <a:cs typeface="Arial" panose="020B0604020202020204" pitchFamily="34" charset="0"/>
              </a:rPr>
              <a:t>Andersdotter</a:t>
            </a:r>
            <a:r>
              <a:rPr lang="en-US" altLang="en-US" sz="1600" dirty="0" smtClean="0">
                <a:solidFill>
                  <a:schemeClr val="tx1"/>
                </a:solidFill>
                <a:latin typeface="+mj-lt"/>
                <a:cs typeface="Arial" panose="020B0604020202020204" pitchFamily="34" charset="0"/>
              </a:rPr>
              <a:t> (Sky Group/Comcast)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t>
            </a:r>
            <a:r>
              <a:rPr lang="en-US" altLang="en-US" sz="1600" dirty="0" smtClean="0">
                <a:solidFill>
                  <a:schemeClr val="tx1"/>
                </a:solidFill>
                <a:latin typeface="+mj-lt"/>
                <a:cs typeface="Arial" panose="020B0604020202020204" pitchFamily="34" charset="0"/>
              </a:rPr>
              <a:t> IEEE Statement Update on Spectrum (ISUS) ad-hoc chair:  </a:t>
            </a:r>
            <a:r>
              <a:rPr lang="en-US" altLang="en-US" sz="1600" dirty="0">
                <a:solidFill>
                  <a:schemeClr val="tx1"/>
                </a:solidFill>
                <a:cs typeface="Arial" panose="020B0604020202020204" pitchFamily="34" charset="0"/>
              </a:rPr>
              <a:t>Amelia </a:t>
            </a:r>
            <a:r>
              <a:rPr lang="en-US" altLang="en-US" sz="1600" dirty="0" err="1">
                <a:solidFill>
                  <a:schemeClr val="tx1"/>
                </a:solidFill>
                <a:cs typeface="Arial" panose="020B0604020202020204" pitchFamily="34" charset="0"/>
              </a:rPr>
              <a:t>Andersdotter</a:t>
            </a:r>
            <a:r>
              <a:rPr lang="en-US" altLang="en-US" sz="1600" dirty="0">
                <a:solidFill>
                  <a:schemeClr val="tx1"/>
                </a:solidFill>
                <a:cs typeface="Arial" panose="020B0604020202020204" pitchFamily="34" charset="0"/>
              </a:rPr>
              <a:t> </a:t>
            </a:r>
            <a:r>
              <a:rPr lang="en-US" altLang="en-US" sz="1600" dirty="0" smtClean="0">
                <a:solidFill>
                  <a:schemeClr val="tx1"/>
                </a:solidFill>
                <a:cs typeface="Arial" panose="020B0604020202020204" pitchFamily="34" charset="0"/>
              </a:rPr>
              <a:t>(Sky Group/Comcast)</a:t>
            </a:r>
          </a:p>
          <a:p>
            <a:pPr marL="285750">
              <a:spcBef>
                <a:spcPts val="300"/>
              </a:spcBef>
              <a:spcAft>
                <a:spcPts val="0"/>
              </a:spcAft>
              <a:buFont typeface="Arial" panose="020B0604020202020204" pitchFamily="34" charset="0"/>
              <a:buChar char="•"/>
              <a:defRPr/>
            </a:pPr>
            <a:r>
              <a:rPr lang="en-US" altLang="en-US" sz="1600" dirty="0" smtClean="0">
                <a:solidFill>
                  <a:schemeClr val="tx1"/>
                </a:solidFill>
                <a:latin typeface="+mj-lt"/>
                <a:cs typeface="Arial" panose="020B0604020202020204" pitchFamily="34" charset="0"/>
              </a:rPr>
              <a:t>  IEEE SA Program Manager:  Jodi </a:t>
            </a:r>
            <a:r>
              <a:rPr lang="en-US" altLang="en-US" sz="1600" dirty="0" err="1" smtClean="0">
                <a:solidFill>
                  <a:schemeClr val="tx1"/>
                </a:solidFill>
                <a:latin typeface="+mj-lt"/>
                <a:cs typeface="Arial" panose="020B0604020202020204" pitchFamily="34" charset="0"/>
              </a:rPr>
              <a:t>Haasz</a:t>
            </a:r>
            <a:r>
              <a:rPr lang="en-US" altLang="en-US" sz="1600" dirty="0" smtClean="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hlinkClick r:id="rId3"/>
              </a:rPr>
              <a:t>Membership</a:t>
            </a:r>
            <a:r>
              <a:rPr lang="en-US" altLang="en-US" sz="1800" b="1" dirty="0" smtClean="0">
                <a:solidFill>
                  <a:schemeClr val="tx1"/>
                </a:solidFill>
                <a:latin typeface="+mj-lt"/>
                <a:cs typeface="Arial" panose="020B0604020202020204" pitchFamily="34" charset="0"/>
              </a:rPr>
              <a:t> as of 23 January 2023</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a:t>
            </a:r>
            <a:r>
              <a:rPr lang="en-US" altLang="en-US" sz="1600" dirty="0" smtClean="0">
                <a:solidFill>
                  <a:schemeClr val="tx1"/>
                </a:solidFill>
                <a:latin typeface="+mj-lt"/>
                <a:cs typeface="Arial" panose="020B0604020202020204" pitchFamily="34" charset="0"/>
              </a:rPr>
              <a:t>49 </a:t>
            </a:r>
            <a:r>
              <a:rPr lang="en-US" altLang="en-US" sz="1600" dirty="0">
                <a:solidFill>
                  <a:schemeClr val="tx1"/>
                </a:solidFill>
                <a:latin typeface="+mj-lt"/>
                <a:cs typeface="Arial" panose="020B0604020202020204" pitchFamily="34" charset="0"/>
              </a:rPr>
              <a:t>(8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a:t>
            </a:r>
            <a:r>
              <a:rPr lang="en-US" altLang="en-US" sz="1600" dirty="0" smtClean="0">
                <a:solidFill>
                  <a:schemeClr val="tx1"/>
                </a:solidFill>
                <a:latin typeface="+mj-lt"/>
                <a:cs typeface="Arial" panose="020B0604020202020204" pitchFamily="34" charset="0"/>
              </a:rPr>
              <a:t>4</a:t>
            </a:r>
            <a:endParaRPr lang="en-US" altLang="en-US" sz="1600" dirty="0">
              <a:solidFill>
                <a:schemeClr val="tx1"/>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 members:  </a:t>
            </a:r>
            <a:r>
              <a:rPr lang="en-US" altLang="en-US" sz="1600" dirty="0" smtClean="0">
                <a:solidFill>
                  <a:schemeClr val="tx1"/>
                </a:solidFill>
                <a:latin typeface="+mj-lt"/>
                <a:cs typeface="Arial" panose="020B0604020202020204" pitchFamily="34" charset="0"/>
              </a:rPr>
              <a:t>12</a:t>
            </a:r>
            <a:endParaRPr lang="en-US" altLang="en-US" sz="1600"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smtClean="0">
                <a:solidFill>
                  <a:schemeClr val="tx1"/>
                </a:solidFill>
                <a:cs typeface="Arial" panose="020B0604020202020204" pitchFamily="34" charset="0"/>
              </a:rPr>
              <a:t>RR-TAG Policies and Procedures</a:t>
            </a:r>
            <a:endParaRPr lang="en-US" altLang="en-US" sz="1800" b="1" dirty="0">
              <a:solidFill>
                <a:srgbClr val="FF0000"/>
              </a:solidFill>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800" dirty="0">
                <a:solidFill>
                  <a:schemeClr val="tx1"/>
                </a:solidFill>
                <a:cs typeface="Arial" panose="020B0604020202020204" pitchFamily="34" charset="0"/>
              </a:rPr>
              <a:t>  </a:t>
            </a:r>
            <a:r>
              <a:rPr lang="en-US" altLang="en-US" sz="1600" dirty="0" smtClean="0">
                <a:solidFill>
                  <a:schemeClr val="tx1"/>
                </a:solidFill>
                <a:cs typeface="Arial" panose="020B0604020202020204" pitchFamily="34" charset="0"/>
                <a:hlinkClick r:id="rId4"/>
              </a:rPr>
              <a:t>802 LMSC WG P&amp;P</a:t>
            </a:r>
            <a:endParaRPr lang="en-US" altLang="en-US" sz="1600" dirty="0">
              <a:solidFill>
                <a:schemeClr val="tx1"/>
              </a:solidFill>
              <a:cs typeface="Arial" panose="020B0604020202020204" pitchFamily="34" charset="0"/>
            </a:endParaRP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February 2023</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a:t>
            </a:r>
            <a:r>
              <a:rPr lang="en-US" altLang="en-US" sz="1600" i="1" dirty="0" smtClean="0">
                <a:solidFill>
                  <a:srgbClr val="FF0000"/>
                </a:solidFill>
                <a:latin typeface="+mj-lt"/>
                <a:cs typeface="Arial" panose="020B0604020202020204" pitchFamily="34" charset="0"/>
              </a:rPr>
              <a:t>employer, </a:t>
            </a:r>
            <a:r>
              <a:rPr lang="en-US" altLang="en-US" sz="1600" i="1" dirty="0">
                <a:solidFill>
                  <a:srgbClr val="FF0000"/>
                </a:solidFill>
                <a:latin typeface="+mj-lt"/>
                <a:cs typeface="Arial" panose="020B0604020202020204" pitchFamily="34" charset="0"/>
              </a:rPr>
              <a:t>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February 2023</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Other Guidelines for IEEE WG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a:t>
            </a:r>
            <a:r>
              <a:rPr lang="en-US" altLang="en-US" sz="1600" b="1" u="sng" dirty="0">
                <a:solidFill>
                  <a:schemeClr val="tx1"/>
                </a:solidFill>
                <a:latin typeface="+mj-lt"/>
                <a:cs typeface="Arial" panose="020B0604020202020204" pitchFamily="34" charset="0"/>
              </a:rPr>
              <a:t>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https://standards.ieee.org/wp-content/uploads/2022/02/antitrust.pdf</a:t>
            </a:r>
            <a:r>
              <a:rPr lang="en-US" altLang="en-US" sz="1600" b="1" dirty="0">
                <a:solidFill>
                  <a:schemeClr val="tx1"/>
                </a:solidFill>
                <a:latin typeface="+mj-lt"/>
                <a:cs typeface="Arial" panose="020B0604020202020204" pitchFamily="34" charset="0"/>
              </a:rPr>
              <a:t>   </a:t>
            </a: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95887919"/>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February 2023</a:t>
            </a:r>
            <a:endParaRPr lang="en-GB" dirty="0"/>
          </a:p>
        </p:txBody>
      </p:sp>
      <p:sp>
        <p:nvSpPr>
          <p:cNvPr id="7" name="Rectangle 6">
            <a:extLst>
              <a:ext uri="{FF2B5EF4-FFF2-40B4-BE49-F238E27FC236}">
                <a16:creationId xmlns=""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a:t>
            </a:r>
            <a:r>
              <a:rPr lang="en-US" sz="1800" b="1" spc="-5" dirty="0" smtClean="0">
                <a:solidFill>
                  <a:schemeClr val="tx1"/>
                </a:solidFill>
                <a:latin typeface="+mj-lt"/>
                <a:cs typeface="Arial" panose="020B0604020202020204" pitchFamily="34" charset="0"/>
              </a:rPr>
              <a:t>core </a:t>
            </a:r>
            <a:r>
              <a:rPr lang="en-US" sz="1800" b="1" spc="-5" dirty="0">
                <a:solidFill>
                  <a:schemeClr val="tx1"/>
                </a:solidFill>
                <a:latin typeface="+mj-lt"/>
                <a:cs typeface="Arial" panose="020B0604020202020204" pitchFamily="34" charset="0"/>
              </a:rPr>
              <a:t>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a:t>
            </a:r>
            <a:r>
              <a:rPr lang="en-US" sz="1800" i="1" spc="-5" dirty="0" smtClean="0">
                <a:latin typeface="+mj-lt"/>
                <a:cs typeface="Arial"/>
              </a:rPr>
              <a:t>IEEE </a:t>
            </a:r>
            <a:r>
              <a:rPr lang="en-US" sz="1800" i="1" spc="-5" dirty="0">
                <a:latin typeface="+mj-lt"/>
                <a:cs typeface="Arial"/>
              </a:rPr>
              <a:t>standards development individual process shall </a:t>
            </a:r>
            <a:r>
              <a:rPr lang="en-US" sz="1800" i="1" dirty="0">
                <a:latin typeface="+mj-lt"/>
                <a:cs typeface="Arial"/>
              </a:rPr>
              <a:t>act </a:t>
            </a:r>
            <a:r>
              <a:rPr lang="en-US" sz="1800" i="1" spc="-5" dirty="0">
                <a:latin typeface="+mj-lt"/>
                <a:cs typeface="Arial"/>
              </a:rPr>
              <a:t>based on their </a:t>
            </a:r>
            <a:r>
              <a:rPr lang="en-US" sz="1800" i="1" spc="-5" dirty="0" smtClean="0">
                <a:latin typeface="+mj-lt"/>
                <a:cs typeface="Arial"/>
              </a:rPr>
              <a:t>qualifications </a:t>
            </a:r>
            <a:r>
              <a:rPr lang="en-US" sz="1800" i="1" spc="-5" dirty="0">
                <a:latin typeface="+mj-lt"/>
                <a:cs typeface="Arial"/>
              </a:rPr>
              <a:t>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a:t>
            </a:r>
            <a:r>
              <a:rPr lang="en-US" sz="1600" i="1" spc="-5" dirty="0" smtClean="0">
                <a:latin typeface="+mj-lt"/>
                <a:cs typeface="Arial"/>
              </a:rPr>
              <a:t>person </a:t>
            </a:r>
            <a:r>
              <a:rPr lang="en-US" sz="1600" i="1" spc="-5" dirty="0">
                <a:latin typeface="+mj-lt"/>
                <a:cs typeface="Arial"/>
              </a:rPr>
              <a:t>or organization, including an employer or client, regardless of any </a:t>
            </a:r>
            <a:r>
              <a:rPr lang="en-US" sz="1600" i="1" spc="-5" dirty="0" smtClean="0">
                <a:latin typeface="+mj-lt"/>
                <a:cs typeface="Arial"/>
              </a:rPr>
              <a:t>external </a:t>
            </a:r>
            <a:r>
              <a:rPr lang="en-US" sz="1600" i="1" spc="-5" dirty="0">
                <a:latin typeface="+mj-lt"/>
                <a:cs typeface="Arial"/>
              </a:rPr>
              <a:t>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a:t>
            </a:r>
            <a:r>
              <a:rPr lang="en-US" sz="1600" i="1" spc="-5" dirty="0" smtClean="0">
                <a:latin typeface="+mj-lt"/>
                <a:cs typeface="Arial"/>
              </a:rPr>
              <a:t>other </a:t>
            </a:r>
            <a:r>
              <a:rPr lang="en-US" sz="1600" i="1" spc="-5" dirty="0">
                <a:latin typeface="+mj-lt"/>
                <a:cs typeface="Arial"/>
              </a:rPr>
              <a:t>participants for fulfilling their responsibility to act </a:t>
            </a:r>
            <a:r>
              <a:rPr lang="en-US" sz="1600" i="1" dirty="0">
                <a:latin typeface="+mj-lt"/>
                <a:cs typeface="Arial"/>
              </a:rPr>
              <a:t>&amp; </a:t>
            </a:r>
            <a:r>
              <a:rPr lang="en-US" sz="1600" i="1" spc="-5" dirty="0">
                <a:latin typeface="+mj-lt"/>
                <a:cs typeface="Arial"/>
              </a:rPr>
              <a:t>vote based on </a:t>
            </a:r>
            <a:r>
              <a:rPr lang="en-US" sz="1600" i="1" spc="-5" dirty="0" smtClean="0">
                <a:latin typeface="+mj-lt"/>
                <a:cs typeface="Arial"/>
              </a:rPr>
              <a:t>their </a:t>
            </a:r>
            <a:r>
              <a:rPr lang="en-US" sz="1600" i="1" spc="-5" dirty="0">
                <a:latin typeface="+mj-lt"/>
                <a:cs typeface="Arial"/>
              </a:rPr>
              <a:t>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t>
            </a:r>
            <a:r>
              <a:rPr lang="en-US" sz="1800" spc="-5" dirty="0" smtClean="0">
                <a:latin typeface="+mj-lt"/>
                <a:cs typeface="Arial"/>
              </a:rPr>
              <a:t>are </a:t>
            </a:r>
            <a:r>
              <a:rPr lang="en-US" sz="1800" spc="-5" dirty="0">
                <a:latin typeface="+mj-lt"/>
                <a:cs typeface="Arial"/>
              </a:rPr>
              <a:t>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a:t>
            </a:r>
            <a:r>
              <a:rPr lang="en-US" sz="1800" spc="-5" dirty="0" smtClean="0">
                <a:latin typeface="+mj-lt"/>
                <a:cs typeface="Arial"/>
              </a:rPr>
              <a:t>these </a:t>
            </a:r>
            <a:r>
              <a:rPr lang="en-US" sz="1800" spc="-5" dirty="0">
                <a:latin typeface="+mj-lt"/>
                <a:cs typeface="Arial"/>
              </a:rPr>
              <a:t>requirements then you shall immediately cease any</a:t>
            </a:r>
            <a:r>
              <a:rPr lang="en-US" sz="1800" spc="130" dirty="0">
                <a:latin typeface="+mj-lt"/>
                <a:cs typeface="Arial"/>
              </a:rPr>
              <a:t> </a:t>
            </a:r>
            <a:r>
              <a:rPr lang="en-US" sz="1800" spc="-5" dirty="0">
                <a:latin typeface="+mj-lt"/>
                <a:cs typeface="Arial"/>
              </a:rPr>
              <a:t>participation </a:t>
            </a:r>
            <a:r>
              <a:rPr lang="en-US" sz="1800" dirty="0">
                <a:solidFill>
                  <a:schemeClr val="accent1">
                    <a:lumMod val="50000"/>
                  </a:schemeClr>
                </a:solidFill>
                <a:latin typeface="+mj-lt"/>
                <a:cs typeface="Arial" panose="020B0604020202020204" pitchFamily="34" charset="0"/>
              </a:rPr>
              <a:t>(and would ask you to please leave the call or meeting.)</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February 2023</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a:t>
            </a:r>
            <a:r>
              <a:rPr lang="en-US" sz="1600" b="0" i="1" spc="-5" dirty="0" smtClean="0">
                <a:latin typeface="+mj-lt"/>
                <a:cs typeface="Arial"/>
              </a:rPr>
              <a:t>fair </a:t>
            </a:r>
            <a:r>
              <a:rPr lang="en-US" sz="1600" b="0" i="1" spc="-5" dirty="0">
                <a:latin typeface="+mj-lt"/>
                <a:cs typeface="Arial"/>
              </a:rPr>
              <a:t>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February 2023</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February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chemeClr val="tx1"/>
                </a:solidFill>
              </a:rPr>
              <a:t>Housekeeping reminder</a:t>
            </a:r>
            <a:endParaRPr lang="en-US" sz="2800" dirty="0">
              <a:solidFill>
                <a:schemeClr val="tx1"/>
              </a:solidFill>
            </a:endParaRP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smtClean="0">
                <a:latin typeface="+mj-lt"/>
                <a:cs typeface="Arial"/>
              </a:rPr>
              <a:t>Weekly meeting reminders:</a:t>
            </a:r>
            <a:endParaRPr lang="en-US" sz="18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IMAT is </a:t>
            </a:r>
            <a:r>
              <a:rPr lang="en-US" sz="1600" spc="-5" dirty="0">
                <a:latin typeface="+mj-lt"/>
                <a:cs typeface="Arial"/>
              </a:rPr>
              <a:t>NOT being used for this </a:t>
            </a:r>
            <a:r>
              <a:rPr lang="en-US" sz="1600" spc="-5" dirty="0" smtClean="0">
                <a:latin typeface="+mj-lt"/>
                <a:cs typeface="Arial"/>
              </a:rPr>
              <a:t>session</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Please ensure </a:t>
            </a:r>
            <a:r>
              <a:rPr lang="en-US" sz="1600" spc="-5" dirty="0">
                <a:latin typeface="+mj-lt"/>
                <a:cs typeface="Arial"/>
              </a:rPr>
              <a:t>that the following information is listed correctly when joining the call: </a:t>
            </a:r>
            <a:r>
              <a:rPr lang="en-US" sz="1600" spc="-5" dirty="0" smtClean="0">
                <a:latin typeface="+mj-lt"/>
                <a:cs typeface="Arial"/>
              </a:rPr>
              <a:t>“FIRST </a:t>
            </a:r>
            <a:r>
              <a:rPr lang="en-US" sz="1600" spc="-5" dirty="0">
                <a:latin typeface="+mj-lt"/>
                <a:cs typeface="Arial"/>
              </a:rPr>
              <a:t>NAME LAST NAME, </a:t>
            </a:r>
            <a:r>
              <a:rPr lang="en-US" sz="1600" spc="-5" dirty="0" smtClean="0">
                <a:latin typeface="+mj-lt"/>
                <a:cs typeface="Arial"/>
              </a:rPr>
              <a:t>Affiliation” (e.g., Stuart </a:t>
            </a:r>
            <a:r>
              <a:rPr lang="en-US" sz="1600" spc="-5" dirty="0">
                <a:latin typeface="+mj-lt"/>
                <a:cs typeface="Arial"/>
              </a:rPr>
              <a:t>Kerry, OK-Brit; </a:t>
            </a:r>
            <a:r>
              <a:rPr lang="en-US" sz="1600" spc="-5" dirty="0" smtClean="0">
                <a:latin typeface="+mj-lt"/>
                <a:cs typeface="Arial"/>
              </a:rPr>
              <a:t>Self)</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state your </a:t>
            </a:r>
            <a:r>
              <a:rPr lang="en-US" sz="1600" spc="-5" dirty="0" smtClean="0">
                <a:latin typeface="+mj-lt"/>
                <a:cs typeface="Arial"/>
              </a:rPr>
              <a:t>name and affiliation </a:t>
            </a:r>
            <a:r>
              <a:rPr lang="en-US" sz="1600" spc="-5" dirty="0">
                <a:latin typeface="+mj-lt"/>
                <a:cs typeface="Arial"/>
              </a:rPr>
              <a:t>the FIRST TIME </a:t>
            </a:r>
            <a:r>
              <a:rPr lang="en-US" sz="1600" spc="-5" dirty="0" smtClean="0">
                <a:latin typeface="+mj-lt"/>
                <a:cs typeface="Arial"/>
              </a:rPr>
              <a:t>you speak</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When you want to be on the queue, please type “Q” or “q” in </a:t>
            </a:r>
            <a:r>
              <a:rPr lang="en-US" sz="1600" spc="-5" dirty="0">
                <a:latin typeface="+mj-lt"/>
                <a:cs typeface="Arial"/>
              </a:rPr>
              <a:t>the </a:t>
            </a:r>
            <a:r>
              <a:rPr lang="en-US" sz="1600" spc="-5" dirty="0" smtClean="0">
                <a:latin typeface="+mj-lt"/>
                <a:cs typeface="Arial"/>
              </a:rPr>
              <a:t>chat window</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a:t>
            </a:r>
            <a:r>
              <a:rPr lang="en-US" sz="1600" spc="-5" dirty="0" smtClean="0">
                <a:latin typeface="+mj-lt"/>
                <a:cs typeface="Arial"/>
              </a:rPr>
              <a:t>mute </a:t>
            </a:r>
            <a:r>
              <a:rPr lang="en-US" sz="1600" spc="-5" dirty="0">
                <a:latin typeface="+mj-lt"/>
                <a:cs typeface="Arial"/>
              </a:rPr>
              <a:t>when </a:t>
            </a:r>
            <a:r>
              <a:rPr lang="en-US" sz="1600" spc="-5" dirty="0" smtClean="0">
                <a:latin typeface="+mj-lt"/>
                <a:cs typeface="Arial"/>
              </a:rPr>
              <a:t>not speaking, </a:t>
            </a:r>
            <a:r>
              <a:rPr lang="en-US" sz="1600" spc="-5" dirty="0">
                <a:latin typeface="+mj-lt"/>
                <a:cs typeface="Arial"/>
              </a:rPr>
              <a:t>thank </a:t>
            </a:r>
            <a:r>
              <a:rPr lang="en-US" sz="1600" spc="-5" dirty="0" smtClean="0">
                <a:latin typeface="+mj-lt"/>
                <a:cs typeface="Arial"/>
              </a:rPr>
              <a:t>you</a:t>
            </a:r>
          </a:p>
          <a:p>
            <a:pPr marL="630238" marR="117475" lvl="1" indent="-230188" algn="just">
              <a:spcBef>
                <a:spcPts val="600"/>
              </a:spcBef>
              <a:buChar char="•"/>
              <a:tabLst>
                <a:tab pos="230188" algn="l"/>
              </a:tabLst>
            </a:pPr>
            <a:r>
              <a:rPr lang="en-US" sz="1600" dirty="0"/>
              <a:t>Press are required (i.e., anyone reporting publicly on this meeting) to announce their presence (per IEEE-SA Standards Board Ops Manual</a:t>
            </a:r>
            <a:r>
              <a:rPr lang="en-US" sz="1600" dirty="0" smtClean="0"/>
              <a:t>)</a:t>
            </a:r>
            <a:endParaRPr lang="en-US" sz="1600" spc="-5" dirty="0">
              <a:latin typeface="+mj-lt"/>
              <a:cs typeface="Arial"/>
            </a:endParaRP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February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583032"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r>
              <a:rPr lang="en-US" sz="1800" spc="-5" dirty="0" smtClean="0">
                <a:latin typeface="+mj-lt"/>
                <a:cs typeface="Arial"/>
              </a:rPr>
              <a:t>)</a:t>
            </a:r>
          </a:p>
          <a:p>
            <a:pPr marL="230188" marR="117475" indent="-230188" algn="just">
              <a:buChar char="•"/>
              <a:tabLst>
                <a:tab pos="230188" algn="l"/>
              </a:tabLst>
            </a:pPr>
            <a:r>
              <a:rPr lang="en-US" sz="1800" spc="-5" dirty="0" smtClean="0">
                <a:latin typeface="+mj-lt"/>
                <a:cs typeface="Arial"/>
              </a:rPr>
              <a:t>Housekeeping reminder</a:t>
            </a:r>
            <a:endParaRPr lang="en-US" sz="1800" spc="-5" dirty="0">
              <a:latin typeface="+mj-lt"/>
              <a:cs typeface="Arial"/>
            </a:endParaRP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t>
            </a:r>
            <a:r>
              <a:rPr lang="en-US" sz="1800" spc="-5" dirty="0" smtClean="0">
                <a:latin typeface="+mj-lt"/>
                <a:cs typeface="Arial"/>
              </a:rPr>
              <a:t>and </a:t>
            </a:r>
            <a:r>
              <a:rPr lang="en-US" sz="1800" spc="-5" dirty="0">
                <a:latin typeface="+mj-lt"/>
                <a:cs typeface="Arial"/>
              </a:rPr>
              <a:t>approve the </a:t>
            </a:r>
            <a:r>
              <a:rPr lang="en-US" sz="1800" spc="-5" dirty="0" smtClean="0">
                <a:latin typeface="+mj-lt"/>
                <a:cs typeface="Arial"/>
              </a:rPr>
              <a:t>weekly </a:t>
            </a:r>
            <a:r>
              <a:rPr lang="en-US" sz="1800" spc="-5" dirty="0">
                <a:latin typeface="+mj-lt"/>
                <a:cs typeface="Arial"/>
              </a:rPr>
              <a:t>meeting </a:t>
            </a:r>
            <a:r>
              <a:rPr lang="en-US" sz="1800" spc="-5" dirty="0" smtClean="0">
                <a:latin typeface="+mj-lt"/>
                <a:cs typeface="Arial"/>
              </a:rPr>
              <a:t>minutes</a:t>
            </a:r>
          </a:p>
          <a:p>
            <a:pPr marL="230188" marR="117475" indent="-230188" algn="just">
              <a:buFont typeface="Times New Roman" pitchFamily="16" charset="0"/>
              <a:buChar char="•"/>
              <a:tabLst>
                <a:tab pos="230188" algn="l"/>
              </a:tabLst>
            </a:pPr>
            <a:r>
              <a:rPr lang="en-US" sz="1800" spc="-5" dirty="0">
                <a:cs typeface="Arial"/>
              </a:rPr>
              <a:t>Status of ongoing </a:t>
            </a:r>
            <a:r>
              <a:rPr lang="en-US" sz="1800" spc="-5" dirty="0" smtClean="0">
                <a:cs typeface="Arial"/>
              </a:rPr>
              <a:t>consultations</a:t>
            </a:r>
            <a:endParaRPr lang="en-US" sz="1800" spc="-5" dirty="0" smtClean="0">
              <a:latin typeface="+mj-lt"/>
              <a:cs typeface="Arial"/>
            </a:endParaRPr>
          </a:p>
          <a:p>
            <a:pPr marL="230188" marR="117475" indent="-230188" algn="just">
              <a:buFont typeface="Times New Roman" pitchFamily="16" charset="0"/>
              <a:buChar char="•"/>
              <a:tabLst>
                <a:tab pos="230188" algn="l"/>
              </a:tabLst>
            </a:pPr>
            <a:r>
              <a:rPr lang="en-US" sz="1800" i="1" spc="-5" dirty="0" smtClean="0">
                <a:solidFill>
                  <a:srgbClr val="00B050"/>
                </a:solidFill>
                <a:cs typeface="Arial"/>
              </a:rPr>
              <a:t>Review and Motion:  IEEE SA position statement on IEEE 802 wireless</a:t>
            </a:r>
          </a:p>
          <a:p>
            <a:pPr marL="230188" marR="117475" indent="-230188" algn="just">
              <a:buFont typeface="Times New Roman" pitchFamily="16" charset="0"/>
              <a:buChar char="•"/>
              <a:tabLst>
                <a:tab pos="230188" algn="l"/>
              </a:tabLst>
            </a:pPr>
            <a:r>
              <a:rPr lang="en-US" sz="1800" spc="-5" dirty="0" smtClean="0">
                <a:cs typeface="Arial"/>
              </a:rPr>
              <a:t>General </a:t>
            </a:r>
            <a:r>
              <a:rPr lang="en-US" sz="1800" spc="-5" dirty="0">
                <a:cs typeface="Arial"/>
              </a:rPr>
              <a:t>discussion </a:t>
            </a:r>
            <a:r>
              <a:rPr lang="en-US" sz="1800" spc="-5" dirty="0" smtClean="0">
                <a:cs typeface="Arial"/>
              </a:rPr>
              <a:t>items</a:t>
            </a:r>
          </a:p>
          <a:p>
            <a:pPr marL="230188" marR="117475" indent="-230188" algn="just">
              <a:buFont typeface="Times New Roman" pitchFamily="16" charset="0"/>
              <a:buChar char="•"/>
              <a:tabLst>
                <a:tab pos="230188" algn="l"/>
              </a:tabLst>
            </a:pPr>
            <a:r>
              <a:rPr lang="en-US" sz="1800" spc="-5" dirty="0" smtClean="0">
                <a:cs typeface="Arial"/>
              </a:rPr>
              <a:t>Reminder:  Meeting schedule in the next 8 days</a:t>
            </a:r>
          </a:p>
          <a:p>
            <a:pPr marL="230188" marR="117475" indent="-230188" algn="just">
              <a:buFont typeface="Times New Roman" pitchFamily="16" charset="0"/>
              <a:buChar char="•"/>
              <a:tabLst>
                <a:tab pos="230188" algn="l"/>
              </a:tabLst>
            </a:pPr>
            <a:r>
              <a:rPr lang="en-US" sz="1800" spc="-5" dirty="0" smtClean="0">
                <a:cs typeface="Arial"/>
              </a:rPr>
              <a:t>Reminder:  Meeting and hotel reservation for the 2023 March plenary</a:t>
            </a:r>
          </a:p>
          <a:p>
            <a:pPr marL="230188" marR="117475" indent="-230188" algn="just">
              <a:buFont typeface="Times New Roman" pitchFamily="16" charset="0"/>
              <a:buChar char="•"/>
              <a:tabLst>
                <a:tab pos="230188" algn="l"/>
              </a:tabLst>
            </a:pPr>
            <a:r>
              <a:rPr lang="en-US" sz="1800" spc="-5" dirty="0" smtClean="0">
                <a:latin typeface="+mj-lt"/>
                <a:cs typeface="Arial"/>
              </a:rPr>
              <a:t>Any other business</a:t>
            </a:r>
          </a:p>
          <a:p>
            <a:pPr marL="230188" marR="117475" indent="-230188" algn="just">
              <a:buChar char="•"/>
              <a:tabLst>
                <a:tab pos="230188" algn="l"/>
              </a:tabLst>
            </a:pPr>
            <a:r>
              <a:rPr lang="en-US" sz="1800" spc="-5" dirty="0" smtClean="0">
                <a:latin typeface="+mj-lt"/>
                <a:cs typeface="Arial"/>
              </a:rPr>
              <a:t>Adjourn</a:t>
            </a: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70618</TotalTime>
  <Words>1684</Words>
  <Application>Microsoft Office PowerPoint</Application>
  <PresentationFormat>Widescreen</PresentationFormat>
  <Paragraphs>328</Paragraphs>
  <Slides>19</Slides>
  <Notes>16</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8" baseType="lpstr">
      <vt:lpstr>Arial Unicode MS</vt:lpstr>
      <vt:lpstr>Monotype Sorts</vt:lpstr>
      <vt:lpstr>MS Gothic</vt:lpstr>
      <vt:lpstr>MS PGothic</vt:lpstr>
      <vt:lpstr>Arial</vt:lpstr>
      <vt:lpstr>Calibri</vt:lpstr>
      <vt:lpstr>Times New Roman</vt:lpstr>
      <vt:lpstr>Office Theme</vt:lpstr>
      <vt:lpstr>Document</vt:lpstr>
      <vt:lpstr>IEEE 802.18 RR-TAG Weekly Teleconference Agenda</vt:lpstr>
      <vt:lpstr>Meeting called to order</vt:lpstr>
      <vt:lpstr>IEEE 802 required notices</vt:lpstr>
      <vt:lpstr>Other Guidelines for IEEE WG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Housekeeping reminder</vt:lpstr>
      <vt:lpstr>Agenda</vt:lpstr>
      <vt:lpstr>Administrative motions</vt:lpstr>
      <vt:lpstr>Status of ongoing consultations</vt:lpstr>
      <vt:lpstr>IEEE SA Position Statement on IEEE 802 wireless (1)</vt:lpstr>
      <vt:lpstr>IEEE SA Position Statement on IEEE 802 wireless (2)</vt:lpstr>
      <vt:lpstr>General discussion items (1)</vt:lpstr>
      <vt:lpstr>General discussion items (2)</vt:lpstr>
      <vt:lpstr>Meeting schedule in the next 8 days</vt:lpstr>
      <vt:lpstr>Meeting and hotel reservation for the 2023 March plenary</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23/0019r0</dc:title>
  <dc:creator/>
  <cp:keywords>9 February 2023</cp:keywords>
  <cp:lastModifiedBy>Edward Au</cp:lastModifiedBy>
  <cp:revision>5129</cp:revision>
  <cp:lastPrinted>1601-01-01T00:00:00Z</cp:lastPrinted>
  <dcterms:created xsi:type="dcterms:W3CDTF">2016-03-03T14:54:45Z</dcterms:created>
  <dcterms:modified xsi:type="dcterms:W3CDTF">2023-02-06T07:57:04Z</dcterms:modified>
  <cp:category>IEEE 802.18 RR-TAG agenda</cp:category>
</cp:coreProperties>
</file>