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4" r:id="rId14"/>
    <p:sldId id="882" r:id="rId15"/>
    <p:sldId id="901" r:id="rId16"/>
    <p:sldId id="898" r:id="rId17"/>
    <p:sldId id="902"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116" d="100"/>
          <a:sy n="116" d="100"/>
        </p:scale>
        <p:origin x="828"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2" d="100"/>
          <a:sy n="82" d="100"/>
        </p:scale>
        <p:origin x="393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208793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1782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802.18-23/0016r2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03-00-0000-weekly-teleconference-minutes-5-jan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4-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ieee.org/content/dam/ieee-org/ieee/web/org/about/whatis/global_public_policy_opsman.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3/18-23-0015-04-ISUS-isus-clean-version-of-spectrum-statement.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23/18-23-0017-01-ISUS-27-january-2023-isus-ad-hoc-agenda.pptx" TargetMode="Externa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1/january-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fcc.gov/news-events/events/2023/02/february-2023-open-commission-meetin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cn/16/18-16-0038-29-0000-teleconference-call-in-info.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gt/218468247?gtid=348ecbb9bead68246538a44579a39b47"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 February 2023</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 Stuart Kerry</a:t>
            </a:r>
          </a:p>
          <a:p>
            <a:pPr marL="630238" marR="117475" lvl="1" indent="-230188" algn="just">
              <a:buChar char="•"/>
              <a:tabLst>
                <a:tab pos="230188" algn="l"/>
              </a:tabLst>
            </a:pPr>
            <a:r>
              <a:rPr lang="en-US" sz="1600" spc="-5" dirty="0">
                <a:latin typeface="+mj-lt"/>
                <a:cs typeface="Arial"/>
              </a:rPr>
              <a:t>Seconded: Amelia Andersdotter</a:t>
            </a:r>
          </a:p>
          <a:p>
            <a:pPr marL="630238" marR="117475" lvl="1" indent="-230188" algn="just">
              <a:buChar char="•"/>
              <a:tabLst>
                <a:tab pos="230188" algn="l"/>
              </a:tabLst>
            </a:pPr>
            <a:r>
              <a:rPr lang="en-US" sz="1600" spc="-5" dirty="0">
                <a:latin typeface="+mj-lt"/>
                <a:cs typeface="Arial"/>
              </a:rPr>
              <a:t>Discussion: No discussion	</a:t>
            </a:r>
          </a:p>
          <a:p>
            <a:pPr marL="630238" marR="117475" lvl="1" indent="-230188" algn="just">
              <a:buChar char="•"/>
              <a:tabLst>
                <a:tab pos="230188" algn="l"/>
              </a:tabLst>
            </a:pPr>
            <a:r>
              <a:rPr lang="en-US" sz="1600" spc="-5" dirty="0">
                <a:latin typeface="+mj-lt"/>
                <a:cs typeface="Arial"/>
              </a:rPr>
              <a:t>Vote: Approved by Unanimous Consent</a:t>
            </a: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5 January 2023 RR-TAG call as shown in the document </a:t>
            </a:r>
            <a:r>
              <a:rPr lang="en-US" sz="1800" spc="-5" dirty="0">
                <a:solidFill>
                  <a:srgbClr val="FF0000"/>
                </a:solidFill>
                <a:latin typeface="+mj-lt"/>
                <a:cs typeface="Arial"/>
                <a:hlinkClick r:id="rId3"/>
              </a:rPr>
              <a:t>18-23/0003r0</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 Stuart Kerry</a:t>
            </a:r>
          </a:p>
          <a:p>
            <a:pPr marL="630238" marR="117475" lvl="1" indent="-230188" algn="just">
              <a:buChar char="•"/>
              <a:tabLst>
                <a:tab pos="230188" algn="l"/>
              </a:tabLst>
            </a:pPr>
            <a:r>
              <a:rPr lang="en-US" sz="1600" spc="-5" dirty="0">
                <a:latin typeface="+mj-lt"/>
                <a:cs typeface="Arial"/>
              </a:rPr>
              <a:t>Seconded: Amelia Andersdotter</a:t>
            </a:r>
          </a:p>
          <a:p>
            <a:pPr marL="630238" marR="117475" lvl="1" indent="-230188" algn="just">
              <a:buChar char="•"/>
              <a:tabLst>
                <a:tab pos="230188" algn="l"/>
              </a:tabLst>
            </a:pPr>
            <a:r>
              <a:rPr lang="en-US" sz="1600" spc="-5" dirty="0">
                <a:latin typeface="+mj-lt"/>
                <a:cs typeface="Arial"/>
              </a:rPr>
              <a:t>Discussion: No discussion </a:t>
            </a:r>
          </a:p>
          <a:p>
            <a:pPr marL="630238" marR="117475" lvl="1" indent="-230188" algn="just">
              <a:buFont typeface="Times New Roman" pitchFamily="16" charset="0"/>
              <a:buChar char="•"/>
              <a:tabLst>
                <a:tab pos="230188" algn="l"/>
              </a:tabLst>
            </a:pPr>
            <a:r>
              <a:rPr lang="en-US" sz="1600" spc="-5" dirty="0">
                <a:latin typeface="+mj-lt"/>
                <a:cs typeface="Arial"/>
              </a:rPr>
              <a:t>Vote: Approved by Unanimous Consent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1994" y="16002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18-22/0035r54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None for now</a:t>
            </a:r>
            <a:endParaRPr lang="en-GB" sz="1400" u="sng" dirty="0"/>
          </a:p>
          <a:p>
            <a:pPr marL="1030288" marR="117475" lvl="2" indent="-230188" algn="just">
              <a:spcBef>
                <a:spcPts val="600"/>
              </a:spcBef>
              <a:buFont typeface="Times New Roman" pitchFamily="16" charset="0"/>
              <a:buChar char="•"/>
              <a:tabLst>
                <a:tab pos="230188" algn="l"/>
              </a:tabLst>
            </a:pP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(1)</a:t>
            </a: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Background</a:t>
            </a:r>
          </a:p>
          <a:p>
            <a:pPr marL="630238" marR="117475" lvl="1" indent="-230188" algn="just">
              <a:buClrTx/>
              <a:buFont typeface="Times New Roman" pitchFamily="16" charset="0"/>
              <a:buChar char="•"/>
              <a:tabLst>
                <a:tab pos="230188" algn="l"/>
              </a:tabLst>
            </a:pPr>
            <a:r>
              <a:rPr lang="en-US" sz="1600" dirty="0">
                <a:latin typeface="+mj-lt"/>
              </a:rPr>
              <a:t>On 5 September 2018, IEEE SA developed (and was approved by the Board of Governor (</a:t>
            </a:r>
            <a:r>
              <a:rPr lang="en-US" sz="1600" dirty="0" err="1">
                <a:latin typeface="+mj-lt"/>
              </a:rPr>
              <a:t>BoG</a:t>
            </a:r>
            <a:r>
              <a:rPr lang="en-US" sz="1600" dirty="0">
                <a:latin typeface="+mj-lt"/>
              </a:rPr>
              <a:t>)) an IEEE SA (OU) Policy Position statement on </a:t>
            </a:r>
            <a:r>
              <a:rPr lang="en-US" sz="1600" dirty="0">
                <a:latin typeface="+mj-lt"/>
                <a:hlinkClick r:id="rId3"/>
              </a:rPr>
              <a:t>Intelligent Spectrum Allocation and Management</a:t>
            </a:r>
            <a:r>
              <a:rPr lang="en-US" sz="1600" dirty="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a:latin typeface="+mj-lt"/>
                <a:hlinkClick r:id="rId4"/>
              </a:rPr>
              <a:t>IEEE Global Public Policy Committee (GPPC) procedures/process</a:t>
            </a:r>
            <a:r>
              <a:rPr lang="en-US" sz="1600" dirty="0">
                <a:latin typeface="+mj-lt"/>
              </a:rPr>
              <a:t>, after three years public policy statements need to be reviewed for renewal, update or archival. IEEE SA is at this point with the Intelligent Spectrum Allocation and Management statement.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861988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(External):  Move to approve the draft position statement on IEEE 802 wireless, </a:t>
            </a:r>
            <a:r>
              <a:rPr lang="en-US" sz="1800" spc="-5" dirty="0">
                <a:solidFill>
                  <a:srgbClr val="3333CC"/>
                </a:solidFill>
                <a:latin typeface="+mj-lt"/>
                <a:cs typeface="Arial"/>
                <a:hlinkClick r:id="rId3"/>
              </a:rPr>
              <a:t>18-23/0015r4</a:t>
            </a:r>
            <a:r>
              <a:rPr lang="en-US" sz="1800" spc="-5" dirty="0">
                <a:solidFill>
                  <a:srgbClr val="3333CC"/>
                </a:solidFill>
                <a:latin typeface="+mj-lt"/>
                <a:cs typeface="Arial"/>
              </a:rPr>
              <a:t>, </a:t>
            </a:r>
            <a:r>
              <a:rPr lang="en-US" sz="1800" spc="-5" dirty="0">
                <a:latin typeface="+mj-lt"/>
                <a:cs typeface="Arial"/>
              </a:rPr>
              <a:t>for review and approval by the IEEE 802 LMSC for submission to IEEE SA </a:t>
            </a:r>
            <a:r>
              <a:rPr lang="en-US" sz="1800" spc="-1" dirty="0">
                <a:latin typeface="+mj-lt"/>
              </a:rPr>
              <a:t>Strategic Planning Coordinating Committee (</a:t>
            </a:r>
            <a:r>
              <a:rPr lang="en-US" sz="1800" spc="-1" dirty="0"/>
              <a:t>SPCC</a:t>
            </a:r>
            <a:r>
              <a:rPr lang="en-US" sz="1800" spc="-1" dirty="0">
                <a:latin typeface="+mj-lt"/>
              </a:rPr>
              <a:t>) </a:t>
            </a:r>
            <a:r>
              <a:rPr lang="en-US" sz="1800" spc="-5" dirty="0">
                <a:latin typeface="+mj-lt"/>
                <a:cs typeface="Arial"/>
              </a:rPr>
              <a:t>by the response deadline. The IEEE 802.18 Chair is authorized to make editorial changes as necessary.</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p>
          <a:p>
            <a:pPr marL="630238" marR="117475" lvl="1" indent="-230188" algn="just">
              <a:buFont typeface="Times New Roman" pitchFamily="16" charset="0"/>
              <a:buChar char="•"/>
              <a:tabLst>
                <a:tab pos="230188" algn="l"/>
              </a:tabLst>
            </a:pPr>
            <a:r>
              <a:rPr lang="en-US" sz="1600" spc="-5" dirty="0">
                <a:latin typeface="+mj-lt"/>
                <a:cs typeface="Arial"/>
              </a:rPr>
              <a:t>Result:</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Remarks: Received additional comments from members before and during the CC. Did not conduct Motion#3. Reviewed comments on 23/0015r4 redline. Cancelled ISUI ad-hoc on 2/3/2023, leaving time to update doc: 23/0015. Plan to bring forward an updated doc: 23/0015 during the weekly 802.18 RR-TAG on 2/9/2023 for review and motion. (See meeting minutes for details). </a:t>
            </a: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(2)</a:t>
            </a:r>
          </a:p>
        </p:txBody>
      </p:sp>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3" name="Rectangle 2"/>
          <p:cNvSpPr/>
          <p:nvPr/>
        </p:nvSpPr>
        <p:spPr>
          <a:xfrm>
            <a:off x="838200" y="6019800"/>
            <a:ext cx="6324600" cy="369332"/>
          </a:xfrm>
          <a:prstGeom prst="rect">
            <a:avLst/>
          </a:prstGeom>
        </p:spPr>
        <p:txBody>
          <a:bodyPr wrap="square">
            <a:spAutoFit/>
          </a:bodyPr>
          <a:lstStyle/>
          <a:p>
            <a:r>
              <a:rPr lang="en-US" sz="1800" b="1" dirty="0">
                <a:solidFill>
                  <a:schemeClr val="tx1"/>
                </a:solidFill>
              </a:rPr>
              <a:t>NOTE - Motion result in </a:t>
            </a:r>
            <a:r>
              <a:rPr lang="en-US" sz="1800" b="1" dirty="0">
                <a:solidFill>
                  <a:schemeClr val="tx1"/>
                </a:solidFill>
                <a:hlinkClick r:id="rId5"/>
              </a:rPr>
              <a:t>ISUS ad-hoc</a:t>
            </a:r>
            <a:r>
              <a:rPr lang="en-US" sz="1800" b="1" dirty="0">
                <a:solidFill>
                  <a:schemeClr val="tx1"/>
                </a:solidFill>
              </a:rPr>
              <a:t>: 7 Yes, 0 No, 1 Abstain.</a:t>
            </a:r>
          </a:p>
        </p:txBody>
      </p:sp>
    </p:spTree>
    <p:extLst>
      <p:ext uri="{BB962C8B-B14F-4D97-AF65-F5344CB8AC3E}">
        <p14:creationId xmlns:p14="http://schemas.microsoft.com/office/powerpoint/2010/main" val="3116300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t>The </a:t>
            </a:r>
            <a:r>
              <a:rPr lang="en-US" sz="1600" dirty="0">
                <a:hlinkClick r:id="rId3"/>
              </a:rPr>
              <a:t>January Open Commission Meeting</a:t>
            </a:r>
            <a:r>
              <a:rPr lang="en-US" sz="1600" dirty="0"/>
              <a:t> was held at 10:30am ET on 26 January 2023.</a:t>
            </a:r>
          </a:p>
          <a:p>
            <a:pPr marL="1030288" marR="117475" lvl="2" indent="-230188" algn="just">
              <a:buClrTx/>
              <a:buFont typeface="Times New Roman" pitchFamily="16" charset="0"/>
              <a:buChar char="•"/>
              <a:tabLst>
                <a:tab pos="230188" algn="l"/>
              </a:tabLst>
            </a:pPr>
            <a:r>
              <a:rPr lang="en-US" sz="1600" dirty="0"/>
              <a:t>The </a:t>
            </a:r>
            <a:r>
              <a:rPr lang="en-US" sz="1600" dirty="0">
                <a:hlinkClick r:id="rId4"/>
              </a:rPr>
              <a:t>February Open Commission Meeting</a:t>
            </a:r>
            <a:r>
              <a:rPr lang="en-US" sz="1600" dirty="0"/>
              <a:t> is scheduled at 10:30am ET on 16 February 2023.</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a:solidFill>
                  <a:schemeClr val="tx1"/>
                </a:solidFill>
              </a:rPr>
              <a:t>)</a:t>
            </a:r>
            <a:r>
              <a:rPr lang="en-US" sz="1600" dirty="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	</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89421262"/>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81534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ISUS</a:t>
                      </a:r>
                      <a:r>
                        <a:rPr lang="en-US" sz="1500" baseline="0" dirty="0"/>
                        <a:t> ad-hoc </a:t>
                      </a:r>
                      <a:endParaRPr lang="en-US" sz="1500" dirty="0">
                        <a:solidFill>
                          <a:srgbClr val="FF0000"/>
                        </a:solidFill>
                      </a:endParaRPr>
                    </a:p>
                  </a:txBody>
                  <a:tcPr/>
                </a:tc>
                <a:tc>
                  <a:txBody>
                    <a:bodyPr/>
                    <a:lstStyle/>
                    <a:p>
                      <a:r>
                        <a:rPr lang="en-US" sz="1500" baseline="0" dirty="0"/>
                        <a:t>Friday, 3 February 2023, 12:00pm ET to 1:00pm ET</a:t>
                      </a: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9 February 2023, 3:00pm ET to 3:55pm ET</a:t>
                      </a:r>
                      <a:endParaRPr lang="en-US" sz="1500" dirty="0"/>
                    </a:p>
                  </a:txBody>
                  <a:tcPr/>
                </a:tc>
                <a:extLst>
                  <a:ext uri="{0D108BD9-81ED-4DB2-BD59-A6C34878D82A}">
                    <a16:rowId xmlns:a16="http://schemas.microsoft.com/office/drawing/2014/main" val="10002"/>
                  </a:ext>
                </a:extLst>
              </a:tr>
              <a:tr h="370840">
                <a:tc>
                  <a:txBody>
                    <a:bodyPr/>
                    <a:lstStyle/>
                    <a:p>
                      <a:r>
                        <a:rPr lang="en-US" sz="1500" dirty="0"/>
                        <a:t>ISUS</a:t>
                      </a:r>
                      <a:r>
                        <a:rPr lang="en-US" sz="1500" baseline="0" dirty="0"/>
                        <a:t> ad-hoc </a:t>
                      </a:r>
                      <a:endParaRPr lang="en-US" sz="1500" dirty="0">
                        <a:solidFill>
                          <a:srgbClr val="FF0000"/>
                        </a:solidFill>
                      </a:endParaRPr>
                    </a:p>
                  </a:txBody>
                  <a:tcPr/>
                </a:tc>
                <a:tc>
                  <a:txBody>
                    <a:bodyPr/>
                    <a:lstStyle/>
                    <a:p>
                      <a:r>
                        <a:rPr lang="en-US" sz="1500" baseline="0" dirty="0"/>
                        <a:t>Friday, 10 February 2023, 12:00pm ET to 1:00pm ET</a:t>
                      </a:r>
                    </a:p>
                  </a:txBody>
                  <a:tcPr/>
                </a:tc>
                <a:extLst>
                  <a:ext uri="{0D108BD9-81ED-4DB2-BD59-A6C34878D82A}">
                    <a16:rowId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18-16/0038r29</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March plenary</a:t>
            </a: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hlinkClick r:id="rId3"/>
              </a:rPr>
              <a:t>Meeting reservation</a:t>
            </a:r>
            <a:r>
              <a:rPr lang="en-US" sz="1800" spc="-5" dirty="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27 January 2023</a:t>
            </a: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3 March 2023</a:t>
            </a: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3 March 2023</a:t>
            </a: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27 January 2023,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27 January 2023 until 3 March 2023,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3 March 2023,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Atlanta, Atlanta, GA, United States) </a:t>
            </a:r>
            <a:r>
              <a:rPr lang="en-US" sz="1800" spc="-5" dirty="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487948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16</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 15</a:t>
            </a: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plenary from 12 March 2023 to 17 March 2023</a:t>
            </a: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3:59PM</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23 January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49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4</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12</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t>Press are required (i.e., anyone reporting publicly on this meeting) to announce their presence (per IEEE-SA Standards Board Ops Manual)</a:t>
            </a: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IEEE SA position statement on IEEE 802 wireless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2023 March plenary</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70798</TotalTime>
  <Words>2312</Words>
  <Application>Microsoft Office PowerPoint</Application>
  <PresentationFormat>Widescreen</PresentationFormat>
  <Paragraphs>328</Paragraphs>
  <Slides>19</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Monotype Sorts</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IEEE SA Position Statement on IEEE 802 wireless (1)</vt:lpstr>
      <vt:lpstr>IEEE SA Position Statement on IEEE 802 wireless (2)</vt:lpstr>
      <vt:lpstr>General discussion items (1)</vt:lpstr>
      <vt:lpstr>General discussion items (2)</vt:lpstr>
      <vt:lpstr>Meeting schedule in the next 8 days</vt:lpstr>
      <vt:lpstr>Meeting and hotel reservation for the 2023 March plenary</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23/0016r1</dc:title>
  <dc:creator>Al Petrick</dc:creator>
  <cp:keywords>2 February 2023</cp:keywords>
  <cp:lastModifiedBy>Al Petrick</cp:lastModifiedBy>
  <cp:revision>5134</cp:revision>
  <cp:lastPrinted>1601-01-01T00:00:00Z</cp:lastPrinted>
  <dcterms:created xsi:type="dcterms:W3CDTF">2016-03-03T14:54:45Z</dcterms:created>
  <dcterms:modified xsi:type="dcterms:W3CDTF">2023-02-03T18:30:58Z</dcterms:modified>
  <cp:category>IEEE 802.18 RR-TAG agenda</cp:category>
</cp:coreProperties>
</file>