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4" r:id="rId14"/>
    <p:sldId id="882" r:id="rId15"/>
    <p:sldId id="901" r:id="rId16"/>
    <p:sldId id="898" r:id="rId17"/>
    <p:sldId id="902"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31"/>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208793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17822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802.18-23/0016r1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03-00-0000-weekly-teleconference-minutes-5-jan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4-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3/18-23-0015-04-ISUS-isus-clean-version-of-spectrum-statement.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23/18-23-0017-01-ISUS-27-january-2023-isus-ad-hoc-agenda.pptx"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1/january-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2/february-2023-open-commission-meetin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cn/16/18-16-0038-29-0000-teleconference-call-in-info.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gt/218468247?gtid=348ecbb9bead68246538a44579a39b47"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 February 2023</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3284"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p>
          <a:p>
            <a:pPr marL="400050" marR="117475" lvl="1" indent="0" algn="just">
              <a:tabLst>
                <a:tab pos="230188" algn="l"/>
              </a:tabLst>
            </a:pPr>
            <a:endParaRPr lang="en-US" sz="1400" spc="-5" dirty="0" smtClean="0">
              <a:latin typeface="+mj-lt"/>
              <a:cs typeface="Arial"/>
            </a:endParaRPr>
          </a:p>
          <a:p>
            <a:pPr marL="230188" marR="117475" indent="-230188" algn="just">
              <a:buChar char="•"/>
              <a:tabLst>
                <a:tab pos="230188" algn="l"/>
              </a:tabLst>
            </a:pPr>
            <a:r>
              <a:rPr lang="en-US" sz="1800" spc="-5" dirty="0" smtClean="0">
                <a:latin typeface="+mj-lt"/>
                <a:cs typeface="Arial"/>
              </a:rPr>
              <a:t>Motion </a:t>
            </a:r>
            <a:r>
              <a:rPr lang="en-US" sz="1800" spc="-5" dirty="0">
                <a:latin typeface="+mj-lt"/>
                <a:cs typeface="Arial"/>
              </a:rPr>
              <a:t>#</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5 January 2023 RR-TAG </a:t>
            </a:r>
            <a:r>
              <a:rPr lang="en-US" sz="1800" spc="-5" dirty="0">
                <a:latin typeface="+mj-lt"/>
                <a:cs typeface="Arial"/>
              </a:rPr>
              <a:t>call as shown in the document </a:t>
            </a:r>
            <a:r>
              <a:rPr lang="en-US" sz="1800" spc="-5" dirty="0" smtClean="0">
                <a:solidFill>
                  <a:srgbClr val="FF0000"/>
                </a:solidFill>
                <a:latin typeface="+mj-lt"/>
                <a:cs typeface="Arial"/>
                <a:hlinkClick r:id="rId3"/>
              </a:rPr>
              <a:t>18-23/0003r0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None for now</a:t>
            </a:r>
            <a:endParaRPr lang="en-GB" sz="1400" u="sng" dirty="0"/>
          </a:p>
          <a:p>
            <a:pPr marL="1030288" marR="117475" lvl="2" indent="-230188" algn="just">
              <a:spcBef>
                <a:spcPts val="600"/>
              </a:spcBef>
              <a:buFont typeface="Times New Roman" pitchFamily="16" charset="0"/>
              <a:buChar char="•"/>
              <a:tabLst>
                <a:tab pos="230188" algn="l"/>
              </a:tabLst>
            </a:pP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smtClean="0">
                <a:latin typeface="+mj-lt"/>
              </a:rPr>
              <a:t>On 5 September 2018, 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1861988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a:t>
            </a:r>
            <a:r>
              <a:rPr lang="en-US" sz="1800" spc="-5" dirty="0" smtClean="0">
                <a:latin typeface="+mj-lt"/>
                <a:cs typeface="Arial"/>
              </a:rPr>
              <a:t>the draft position statement on IEEE 802 wireless, </a:t>
            </a:r>
            <a:r>
              <a:rPr lang="en-US" sz="1800" spc="-5" dirty="0" smtClean="0">
                <a:solidFill>
                  <a:srgbClr val="3333CC"/>
                </a:solidFill>
                <a:latin typeface="+mj-lt"/>
                <a:cs typeface="Arial"/>
                <a:hlinkClick r:id="rId3"/>
              </a:rPr>
              <a:t>18-23/0015r4</a:t>
            </a:r>
            <a:r>
              <a:rPr lang="en-US" sz="1800" spc="-5" dirty="0" smtClean="0">
                <a:solidFill>
                  <a:srgbClr val="3333CC"/>
                </a:solidFill>
                <a:latin typeface="+mj-lt"/>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a:t>
            </a:r>
            <a:r>
              <a:rPr lang="en-US" sz="1800" spc="-5" dirty="0" smtClean="0">
                <a:latin typeface="+mj-lt"/>
                <a:cs typeface="Arial"/>
              </a:rPr>
              <a:t>to IEEE SA </a:t>
            </a:r>
            <a:r>
              <a:rPr lang="en-US" sz="1800" spc="-1" dirty="0" smtClean="0">
                <a:latin typeface="+mj-lt"/>
              </a:rPr>
              <a:t>Strategic </a:t>
            </a:r>
            <a:r>
              <a:rPr lang="en-US" sz="1800" spc="-1" dirty="0">
                <a:latin typeface="+mj-lt"/>
              </a:rPr>
              <a:t>Planning Coordinating </a:t>
            </a:r>
            <a:r>
              <a:rPr lang="en-US" sz="1800" spc="-1" dirty="0" smtClean="0">
                <a:latin typeface="+mj-lt"/>
              </a:rPr>
              <a:t>Committee (</a:t>
            </a:r>
            <a:r>
              <a:rPr lang="en-US" sz="1800" spc="-1" dirty="0" smtClean="0"/>
              <a:t>SPCC</a:t>
            </a:r>
            <a:r>
              <a:rPr lang="en-US" sz="1800" spc="-1" dirty="0" smtClean="0">
                <a:latin typeface="+mj-lt"/>
              </a:rPr>
              <a:t>) </a:t>
            </a:r>
            <a:r>
              <a:rPr lang="en-US" sz="1800" spc="-5" dirty="0" smtClean="0">
                <a:latin typeface="+mj-lt"/>
                <a:cs typeface="Arial"/>
              </a:rPr>
              <a:t>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(2)</a:t>
            </a:r>
            <a:endParaRPr lang="en-US" sz="2800" dirty="0">
              <a:solidFill>
                <a:srgbClr val="0070C0"/>
              </a:solidFill>
            </a:endParaRPr>
          </a:p>
        </p:txBody>
      </p:sp>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3" name="Rectangle 2"/>
          <p:cNvSpPr/>
          <p:nvPr/>
        </p:nvSpPr>
        <p:spPr>
          <a:xfrm>
            <a:off x="838200" y="6019800"/>
            <a:ext cx="6324600" cy="369332"/>
          </a:xfrm>
          <a:prstGeom prst="rect">
            <a:avLst/>
          </a:prstGeom>
        </p:spPr>
        <p:txBody>
          <a:bodyPr wrap="square">
            <a:spAutoFit/>
          </a:bodyPr>
          <a:lstStyle/>
          <a:p>
            <a:r>
              <a:rPr lang="en-US" sz="1800" b="1" dirty="0" smtClean="0">
                <a:solidFill>
                  <a:schemeClr val="tx1"/>
                </a:solidFill>
              </a:rPr>
              <a:t>NOTE - Motion result in </a:t>
            </a:r>
            <a:r>
              <a:rPr lang="en-US" sz="1800" b="1" dirty="0" smtClean="0">
                <a:solidFill>
                  <a:schemeClr val="tx1"/>
                </a:solidFill>
                <a:hlinkClick r:id="rId5"/>
              </a:rPr>
              <a:t>ISUS ad-hoc</a:t>
            </a:r>
            <a:r>
              <a:rPr lang="en-US" sz="1800" b="1" dirty="0" smtClean="0">
                <a:solidFill>
                  <a:schemeClr val="tx1"/>
                </a:solidFill>
              </a:rPr>
              <a:t>: 7 Yes, 0 No, 1 Abstain.</a:t>
            </a:r>
            <a:endParaRPr lang="en-US" sz="1800" b="1" dirty="0">
              <a:solidFill>
                <a:schemeClr val="tx1"/>
              </a:solidFill>
            </a:endParaRPr>
          </a:p>
        </p:txBody>
      </p:sp>
    </p:spTree>
    <p:extLst>
      <p:ext uri="{BB962C8B-B14F-4D97-AF65-F5344CB8AC3E}">
        <p14:creationId xmlns:p14="http://schemas.microsoft.com/office/powerpoint/2010/main" val="31163001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Europe, Middle East, and Africa</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EU</a:t>
            </a: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a:t>The </a:t>
            </a:r>
            <a:r>
              <a:rPr lang="en-US" sz="1600" dirty="0">
                <a:hlinkClick r:id="rId3"/>
              </a:rPr>
              <a:t>January Open Commission Meeting</a:t>
            </a:r>
            <a:r>
              <a:rPr lang="en-US" sz="1600" dirty="0"/>
              <a:t> </a:t>
            </a:r>
            <a:r>
              <a:rPr lang="en-US" sz="1600" dirty="0" smtClean="0"/>
              <a:t>was held </a:t>
            </a:r>
            <a:r>
              <a:rPr lang="en-US" sz="1600" dirty="0"/>
              <a:t>at 10:30am ET on 26 January 2023</a:t>
            </a:r>
            <a:r>
              <a:rPr lang="en-US" sz="1600" dirty="0" smtClean="0"/>
              <a:t>.</a:t>
            </a:r>
          </a:p>
          <a:p>
            <a:pPr marL="1030288" marR="117475" lvl="2" indent="-230188" algn="just">
              <a:buClrTx/>
              <a:buFont typeface="Times New Roman" pitchFamily="16" charset="0"/>
              <a:buChar char="•"/>
              <a:tabLst>
                <a:tab pos="230188" algn="l"/>
              </a:tabLst>
            </a:pPr>
            <a:r>
              <a:rPr lang="en-US" sz="1600" dirty="0" smtClean="0"/>
              <a:t>The </a:t>
            </a:r>
            <a:r>
              <a:rPr lang="en-US" sz="1600" dirty="0" smtClean="0">
                <a:hlinkClick r:id="rId4"/>
              </a:rPr>
              <a:t>February Open Commission Meeting</a:t>
            </a:r>
            <a:r>
              <a:rPr lang="en-US" sz="1600" dirty="0" smtClean="0"/>
              <a:t> is scheduled at 10:30am ET on 16 February 2023.</a:t>
            </a:r>
            <a:endParaRPr lang="en-US" sz="1600" dirty="0"/>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a:t>
            </a:r>
            <a:r>
              <a:rPr lang="en-US" sz="1800" spc="-5" dirty="0" smtClean="0">
                <a:cs typeface="Arial"/>
              </a:rPr>
              <a:t>Pacific</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smtClean="0">
                <a:solidFill>
                  <a:schemeClr val="tx1"/>
                </a:solidFill>
              </a:rPr>
              <a:t>)</a:t>
            </a:r>
            <a:r>
              <a:rPr lang="en-US" sz="1600" dirty="0" smtClean="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in the next 8 days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89421262"/>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2133600"/>
                <a:gridCol w="8153400"/>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ISUS</a:t>
                      </a:r>
                      <a:r>
                        <a:rPr lang="en-US" sz="1500" baseline="0" dirty="0" smtClean="0"/>
                        <a:t> ad-hoc </a:t>
                      </a:r>
                      <a:endParaRPr lang="en-US" sz="1500" dirty="0">
                        <a:solidFill>
                          <a:srgbClr val="FF0000"/>
                        </a:solidFill>
                      </a:endParaRPr>
                    </a:p>
                  </a:txBody>
                  <a:tcPr/>
                </a:tc>
                <a:tc>
                  <a:txBody>
                    <a:bodyPr/>
                    <a:lstStyle/>
                    <a:p>
                      <a:r>
                        <a:rPr lang="en-US" sz="1500" baseline="0" dirty="0" smtClean="0"/>
                        <a:t>Friday, 3 February 2023, 12:00pm ET to 1:00pm ET</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Weekly teleconference </a:t>
                      </a:r>
                    </a:p>
                  </a:txBody>
                  <a:tcPr/>
                </a:tc>
                <a:tc>
                  <a:txBody>
                    <a:bodyPr/>
                    <a:lstStyle/>
                    <a:p>
                      <a:r>
                        <a:rPr lang="en-US" sz="1500" dirty="0" smtClean="0"/>
                        <a:t>Thursday,</a:t>
                      </a:r>
                      <a:r>
                        <a:rPr lang="en-US" sz="1500" baseline="0" dirty="0" smtClean="0"/>
                        <a:t> 9 February 2023, 3:00pm ET to 3:55pm ET</a:t>
                      </a:r>
                      <a:endParaRPr lang="en-US" sz="1500" dirty="0"/>
                    </a:p>
                  </a:txBody>
                  <a:tcPr/>
                </a:tc>
              </a:tr>
              <a:tr h="370840">
                <a:tc>
                  <a:txBody>
                    <a:bodyPr/>
                    <a:lstStyle/>
                    <a:p>
                      <a:r>
                        <a:rPr lang="en-US" sz="1500" dirty="0" smtClean="0"/>
                        <a:t>ISUS</a:t>
                      </a:r>
                      <a:r>
                        <a:rPr lang="en-US" sz="1500" baseline="0" dirty="0" smtClean="0"/>
                        <a:t> ad-hoc </a:t>
                      </a:r>
                      <a:endParaRPr lang="en-US" sz="1500" dirty="0">
                        <a:solidFill>
                          <a:srgbClr val="FF0000"/>
                        </a:solidFill>
                      </a:endParaRPr>
                    </a:p>
                  </a:txBody>
                  <a:tcPr/>
                </a:tc>
                <a:tc>
                  <a:txBody>
                    <a:bodyPr/>
                    <a:lstStyle/>
                    <a:p>
                      <a:r>
                        <a:rPr lang="en-US" sz="1500" baseline="0" dirty="0" smtClean="0"/>
                        <a:t>Friday, 10 February 2023, 12:00pm ET to 1:00pm ET</a:t>
                      </a:r>
                    </a:p>
                  </a:txBody>
                  <a:tcP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18-16/0038r29</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reservation</a:t>
            </a:r>
            <a:r>
              <a:rPr lang="en-US" sz="1800" spc="-5" dirty="0" smtClean="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a:solidFill>
                  <a:schemeClr val="tx1"/>
                </a:solidFill>
                <a:latin typeface="Times New Roman" panose="02020603050405020304" pitchFamily="18" charset="0"/>
                <a:ea typeface="Times New Roman" panose="02020603050405020304" pitchFamily="18" charset="0"/>
              </a:rPr>
              <a:t>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a:t>
            </a:r>
            <a:r>
              <a:rPr lang="en-US" sz="1400" strike="sngStrike" dirty="0" smtClean="0">
                <a:solidFill>
                  <a:schemeClr val="tx1"/>
                </a:solidFill>
                <a:latin typeface="Times New Roman" panose="02020603050405020304" pitchFamily="18" charset="0"/>
                <a:ea typeface="Times New Roman" panose="02020603050405020304" pitchFamily="18" charset="0"/>
              </a:rPr>
              <a:t>Registration until 27 January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US$ 600.00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a:t>
            </a:r>
            <a:r>
              <a:rPr lang="en-US" sz="1400" dirty="0" smtClean="0">
                <a:solidFill>
                  <a:srgbClr val="FF0000"/>
                </a:solidFill>
                <a:latin typeface="Times New Roman" panose="02020603050405020304" pitchFamily="18" charset="0"/>
                <a:ea typeface="Times New Roman" panose="02020603050405020304" pitchFamily="18" charset="0"/>
              </a:rPr>
              <a:t>Registration until 3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US$ 800.00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3 March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27 January 2023, </a:t>
            </a:r>
            <a:r>
              <a:rPr lang="en-US" sz="1400" strike="sngStrike"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After 27 January 2023 until 3 March 2023, </a:t>
            </a:r>
            <a:r>
              <a:rPr lang="en-US" sz="1400" dirty="0">
                <a:solidFill>
                  <a:srgbClr val="FF0000"/>
                </a:solidFill>
                <a:latin typeface="Times New Roman" panose="02020603050405020304" pitchFamily="18" charset="0"/>
                <a:ea typeface="Times New Roman" panose="02020603050405020304" pitchFamily="18" charset="0"/>
              </a:rPr>
              <a:t>cancellations will incur a US</a:t>
            </a:r>
            <a:r>
              <a:rPr lang="en-US" sz="1400" dirty="0" smtClean="0">
                <a:solidFill>
                  <a:srgbClr val="FF0000"/>
                </a:solidFill>
                <a:latin typeface="Times New Roman" panose="02020603050405020304" pitchFamily="18" charset="0"/>
                <a:ea typeface="Times New Roman" panose="02020603050405020304" pitchFamily="18" charset="0"/>
              </a:rPr>
              <a:t>$ 150 </a:t>
            </a:r>
            <a:r>
              <a:rPr lang="en-US" sz="1400" dirty="0">
                <a:solidFill>
                  <a:srgbClr val="FF0000"/>
                </a:solidFill>
                <a:latin typeface="Times New Roman" panose="02020603050405020304" pitchFamily="18" charset="0"/>
                <a:ea typeface="Times New Roman" panose="02020603050405020304" pitchFamily="18" charset="0"/>
              </a:rPr>
              <a:t>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 March 2023,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
            </a:r>
            <a:r>
              <a:rPr lang="en-US" sz="1800" dirty="0" smtClean="0"/>
              <a:t>Atlanta, Atlanta, GA, </a:t>
            </a:r>
            <a:r>
              <a:rPr lang="en-US" sz="1800" dirty="0"/>
              <a:t>United States) </a:t>
            </a:r>
            <a:r>
              <a:rPr lang="en-US" sz="1800" spc="-5" dirty="0" smtClean="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a:t>
            </a:r>
            <a:r>
              <a:rPr lang="en-US" sz="1400" dirty="0" smtClean="0">
                <a:solidFill>
                  <a:schemeClr val="tx1"/>
                </a:solidFill>
                <a:latin typeface="Times New Roman" panose="02020603050405020304" pitchFamily="18" charset="0"/>
                <a:ea typeface="Times New Roman" panose="02020603050405020304" pitchFamily="18" charset="0"/>
              </a:rPr>
              <a:t>rate</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US199.00 </a:t>
            </a:r>
            <a:r>
              <a:rPr lang="en-US" sz="1400" dirty="0">
                <a:solidFill>
                  <a:schemeClr val="tx1"/>
                </a:solidFill>
                <a:latin typeface="Times New Roman" panose="02020603050405020304" pitchFamily="18" charset="0"/>
                <a:ea typeface="Times New Roman" panose="02020603050405020304" pitchFamily="18" charset="0"/>
              </a:rPr>
              <a:t>per night </a:t>
            </a:r>
            <a:r>
              <a:rPr lang="en-US" sz="1400" dirty="0" smtClean="0">
                <a:solidFill>
                  <a:schemeClr val="tx1"/>
                </a:solidFill>
                <a:latin typeface="Times New Roman" panose="02020603050405020304" pitchFamily="18" charset="0"/>
                <a:ea typeface="Times New Roman" panose="02020603050405020304" pitchFamily="18" charset="0"/>
              </a:rPr>
              <a:t>until </a:t>
            </a:r>
            <a:r>
              <a:rPr lang="en-US" sz="1400" dirty="0">
                <a:solidFill>
                  <a:schemeClr val="tx1"/>
                </a:solidFill>
                <a:latin typeface="Times New Roman" panose="02020603050405020304" pitchFamily="18" charset="0"/>
                <a:ea typeface="Times New Roman" panose="02020603050405020304" pitchFamily="18" charset="0"/>
              </a:rPr>
              <a:t>the </a:t>
            </a:r>
            <a:r>
              <a:rPr lang="en-US" sz="1400" dirty="0" smtClean="0">
                <a:solidFill>
                  <a:schemeClr val="tx1"/>
                </a:solidFill>
                <a:latin typeface="Times New Roman" panose="02020603050405020304" pitchFamily="18" charset="0"/>
                <a:ea typeface="Times New Roman" panose="02020603050405020304" pitchFamily="18" charset="0"/>
              </a:rPr>
              <a:t>room block </a:t>
            </a:r>
            <a:r>
              <a:rPr lang="en-US" sz="1400" dirty="0">
                <a:solidFill>
                  <a:schemeClr val="tx1"/>
                </a:solidFill>
                <a:latin typeface="Times New Roman" panose="02020603050405020304" pitchFamily="18" charset="0"/>
                <a:ea typeface="Times New Roman" panose="02020603050405020304" pitchFamily="18" charset="0"/>
              </a:rPr>
              <a:t>is sold out or </a:t>
            </a:r>
            <a:r>
              <a:rPr lang="en-US" sz="1400" dirty="0" smtClean="0">
                <a:solidFill>
                  <a:schemeClr val="tx1"/>
                </a:solidFill>
                <a:latin typeface="Times New Roman" panose="02020603050405020304" pitchFamily="18" charset="0"/>
                <a:ea typeface="Times New Roman" panose="02020603050405020304" pitchFamily="18" charset="0"/>
              </a:rPr>
              <a:t>5pm ET, Friday, 17 February, 2023,</a:t>
            </a:r>
            <a:r>
              <a:rPr lang="en-US" sz="1400" dirty="0">
                <a:solidFill>
                  <a:schemeClr val="tx1"/>
                </a:solidFill>
                <a:latin typeface="Times New Roman" panose="02020603050405020304" pitchFamily="18" charset="0"/>
                <a:ea typeface="Times New Roman" panose="02020603050405020304" pitchFamily="18" charset="0"/>
              </a:rPr>
              <a:t> whichever comes first.</a:t>
            </a:r>
          </a:p>
          <a:p>
            <a:pPr marL="630238" marR="117475" lvl="1" indent="-230188" algn="just">
              <a:buFont typeface="Times New Roman" pitchFamily="16" charset="0"/>
              <a:buChar char="•"/>
              <a:tabLst>
                <a:tab pos="230188" algn="l"/>
              </a:tabLst>
            </a:pP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2487948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smtClean="0">
              <a:latin typeface="+mj-lt"/>
              <a:cs typeface="Arial"/>
            </a:endParaRPr>
          </a:p>
          <a:p>
            <a:pPr marL="230188" marR="117475" indent="-230188" algn="just">
              <a:buFont typeface="Times New Roman" pitchFamily="16" charset="0"/>
              <a:buChar char="•"/>
              <a:tabLst>
                <a:tab pos="230188" algn="l"/>
              </a:tabLst>
            </a:pPr>
            <a:endParaRPr lang="en-US" sz="1600" kern="0" spc="-5" dirty="0" smtClean="0">
              <a:latin typeface="Arial"/>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a:t>
            </a:r>
            <a:r>
              <a:rPr lang="en-US" sz="1600" spc="-5" dirty="0" smtClean="0">
                <a:solidFill>
                  <a:schemeClr val="tx1"/>
                </a:solidFill>
                <a:latin typeface="+mj-lt"/>
                <a:cs typeface="Arial"/>
              </a:rPr>
              <a:t>:</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a:t>
            </a:r>
          </a:p>
          <a:p>
            <a:pPr marL="230188" marR="117475" indent="-230188" algn="just">
              <a:spcBef>
                <a:spcPts val="1200"/>
              </a:spcBef>
              <a:buFont typeface="Times New Roman" pitchFamily="16" charset="0"/>
              <a:buChar char="•"/>
              <a:tabLst>
                <a:tab pos="230188" algn="l"/>
              </a:tabLst>
            </a:pPr>
            <a:r>
              <a:rPr lang="en-US" sz="1800" spc="-5" dirty="0" smtClean="0">
                <a:cs typeface="Arial"/>
              </a:rPr>
              <a:t>Next 802.18 plenary/interim</a:t>
            </a:r>
          </a:p>
          <a:p>
            <a:pPr marL="630238" marR="117475" lvl="1" indent="-230188" algn="just">
              <a:buFont typeface="Times New Roman" pitchFamily="16" charset="0"/>
              <a:buChar char="•"/>
              <a:tabLst>
                <a:tab pos="230188" algn="l"/>
              </a:tabLst>
            </a:pPr>
            <a:r>
              <a:rPr lang="en-US" sz="1600" spc="-5" dirty="0" smtClean="0">
                <a:cs typeface="Arial"/>
              </a:rPr>
              <a:t>IEEE 802 plenary from 12 March 2023 to 17 March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r>
              <a:rPr lang="en-US" sz="1800" spc="-5" dirty="0">
                <a:latin typeface="+mj-lt"/>
                <a:cs typeface="Arial"/>
              </a:rPr>
              <a:t>:</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a:t>
            </a:r>
            <a:r>
              <a:rPr lang="en-US" altLang="en-US" sz="1800" b="1" dirty="0" smtClean="0">
                <a:solidFill>
                  <a:schemeClr val="tx1"/>
                </a:solidFill>
                <a:latin typeface="+mj-lt"/>
                <a:cs typeface="Arial" panose="020B0604020202020204" pitchFamily="34" charset="0"/>
              </a:rPr>
              <a:t>RR-TAG:</a:t>
            </a:r>
            <a:r>
              <a:rPr lang="en-US" altLang="en-US" sz="1800" b="1" dirty="0">
                <a:solidFill>
                  <a:schemeClr val="tx1"/>
                </a:solidFill>
                <a:latin typeface="+mj-lt"/>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a:t>
            </a:r>
            <a:r>
              <a:rPr lang="en-US" altLang="en-US" sz="1600" dirty="0" smtClean="0">
                <a:solidFill>
                  <a:schemeClr val="tx1"/>
                </a:solidFill>
                <a:latin typeface="+mj-lt"/>
                <a:cs typeface="Arial" panose="020B0604020202020204" pitchFamily="34" charset="0"/>
              </a:rPr>
              <a:t>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as of 23 January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49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a:t>
            </a:r>
            <a:r>
              <a:rPr lang="en-US" sz="1600" i="1" spc="-5" dirty="0" smtClean="0">
                <a:latin typeface="+mj-lt"/>
                <a:cs typeface="Arial"/>
              </a:rPr>
              <a:t>external </a:t>
            </a:r>
            <a:r>
              <a:rPr lang="en-US" sz="1600" i="1" spc="-5" dirty="0">
                <a:latin typeface="+mj-lt"/>
                <a:cs typeface="Arial"/>
              </a:rPr>
              <a:t>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a:t>
            </a:r>
            <a:r>
              <a:rPr lang="en-US" sz="1600" i="1" spc="-5" dirty="0" smtClean="0">
                <a:latin typeface="+mj-lt"/>
                <a:cs typeface="Arial"/>
              </a:rPr>
              <a:t>their </a:t>
            </a:r>
            <a:r>
              <a:rPr lang="en-US" sz="1600" i="1" spc="-5" dirty="0">
                <a:latin typeface="+mj-lt"/>
                <a:cs typeface="Arial"/>
              </a:rPr>
              <a:t>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a:t>
            </a:r>
            <a:r>
              <a:rPr lang="en-US" sz="1600" b="0" i="1" spc="-5" dirty="0" smtClean="0">
                <a:latin typeface="+mj-lt"/>
                <a:cs typeface="Arial"/>
              </a:rPr>
              <a:t>fair </a:t>
            </a:r>
            <a:r>
              <a:rPr lang="en-US" sz="1600" b="0" i="1" spc="-5" dirty="0">
                <a:latin typeface="+mj-lt"/>
                <a:cs typeface="Arial"/>
              </a:rPr>
              <a:t>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dirty="0"/>
              <a:t>Press are required (i.e., anyone reporting publicly on this meeting) to announce their presence (per IEEE-SA Standards Board Ops Manual</a:t>
            </a:r>
            <a:r>
              <a:rPr lang="en-US" sz="1600" dirty="0" smtClean="0"/>
              <a:t>)</a:t>
            </a: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IEEE SA position statement on IEEE 802 wireless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Meeting schedule in the next 8 days</a:t>
            </a:r>
          </a:p>
          <a:p>
            <a:pPr marL="230188" marR="117475" indent="-230188" algn="just">
              <a:buFont typeface="Times New Roman" pitchFamily="16" charset="0"/>
              <a:buChar char="•"/>
              <a:tabLst>
                <a:tab pos="230188" algn="l"/>
              </a:tabLst>
            </a:pPr>
            <a:r>
              <a:rPr lang="en-US" sz="1800" spc="-5" dirty="0" smtClean="0">
                <a:cs typeface="Arial"/>
              </a:rPr>
              <a:t>Reminder:  Meeting and hotel reservation for the 2023 March plenary</a:t>
            </a:r>
          </a:p>
          <a:p>
            <a:pPr marL="230188" marR="117475" indent="-230188" algn="just">
              <a:buFont typeface="Times New Roman" pitchFamily="16" charset="0"/>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70617</TotalTime>
  <Words>1690</Words>
  <Application>Microsoft Office PowerPoint</Application>
  <PresentationFormat>Widescreen</PresentationFormat>
  <Paragraphs>328</Paragraphs>
  <Slides>19</Slides>
  <Notes>16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IEEE SA Position Statement on IEEE 802 wireless (1)</vt:lpstr>
      <vt:lpstr>IEEE SA Position Statement on IEEE 802 wireless (2)</vt:lpstr>
      <vt:lpstr>General discussion items (1)</vt:lpstr>
      <vt:lpstr>General discussion items (2)</vt:lpstr>
      <vt:lpstr>Meeting schedule in the next 8 days</vt:lpstr>
      <vt:lpstr>Meeting and hotel reservation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23/0016r1</dc:title>
  <dc:creator/>
  <cp:keywords>2 February 2023</cp:keywords>
  <cp:lastModifiedBy>Edward Au</cp:lastModifiedBy>
  <cp:revision>5126</cp:revision>
  <cp:lastPrinted>1601-01-01T00:00:00Z</cp:lastPrinted>
  <dcterms:created xsi:type="dcterms:W3CDTF">2016-03-03T14:54:45Z</dcterms:created>
  <dcterms:modified xsi:type="dcterms:W3CDTF">2023-02-01T01:17:23Z</dcterms:modified>
  <cp:category>IEEE 802.18 RR-TAG agenda</cp:category>
</cp:coreProperties>
</file>