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876" r:id="rId3"/>
    <p:sldId id="857" r:id="rId4"/>
    <p:sldId id="329" r:id="rId5"/>
    <p:sldId id="604" r:id="rId6"/>
    <p:sldId id="624" r:id="rId7"/>
    <p:sldId id="605" r:id="rId8"/>
    <p:sldId id="843" r:id="rId9"/>
    <p:sldId id="866" r:id="rId10"/>
    <p:sldId id="845" r:id="rId11"/>
    <p:sldId id="877" r:id="rId12"/>
    <p:sldId id="882" r:id="rId13"/>
    <p:sldId id="902" r:id="rId14"/>
    <p:sldId id="901" r:id="rId15"/>
    <p:sldId id="898" r:id="rId16"/>
    <p:sldId id="899" r:id="rId17"/>
    <p:sldId id="856" r:id="rId18"/>
    <p:sldId id="864" r:id="rId1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19" autoAdjust="0"/>
    <p:restoredTop sz="95405" autoAdjust="0"/>
  </p:normalViewPr>
  <p:slideViewPr>
    <p:cSldViewPr>
      <p:cViewPr varScale="1">
        <p:scale>
          <a:sx n="82" d="100"/>
          <a:sy n="82" d="100"/>
        </p:scale>
        <p:origin x="994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997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97264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1728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0284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9549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6385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2023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802.18-23/0001r0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161-00-0000-weekly-teleconference-minutes-15-december-2022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035-51-0000-status-of-ongoing-consultations-and-tag-documents-for-approval.docx" TargetMode="Externa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anacom.pt/render.jsp?contentId=1735787" TargetMode="External"/><Relationship Id="rId5" Type="http://schemas.openxmlformats.org/officeDocument/2006/relationships/hyperlink" Target="https://apps.anatel.gov.br/ParticipaAnatel/VisualizarTextoConsulta.aspx?TelaDeOrigem=2&amp;ConsultaId=10088" TargetMode="External"/><Relationship Id="rId4" Type="http://schemas.openxmlformats.org/officeDocument/2006/relationships/hyperlink" Target="https://www.ofcom.org.uk/consultations-and-statements/category-2/proposal-to-make-the-wireless-telegraphy-exemption-amendment-regulations-2023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circabc.europa.eu/ui/group/f5b44016-a8c5-4ef6-a0bf-bc8d357debcb/library/049a9ba9-99fa-4249-b6b9-f022079c7f26/detail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pts.se/globalassets/startpage/dokument/legala-dokument/foreskrifter/radio/ptsfs-2022-19-undantag-fran-tillstandsplikt-for-anvandning-av-vissa-radiosandare.pdf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ised-isde.canada.ca/site/spectrum-management-telecommunications/en/learn-more/key-documents/consultations/canadian-table-frequency-allocations-sf10759" TargetMode="External"/><Relationship Id="rId3" Type="http://schemas.openxmlformats.org/officeDocument/2006/relationships/hyperlink" Target="https://www.fcc.gov/news-events/events/2023/01/january-2023-open-commission-meeting" TargetMode="External"/><Relationship Id="rId7" Type="http://schemas.openxmlformats.org/officeDocument/2006/relationships/hyperlink" Target="https://ised-isde.canada.ca/site/spectrum-management-telecommunications/en/learn-more/key-documents/procedures/client-procedures-circulars-cpc/cpc-4-1-02-application-procedures-automated-frequency-coordination-system-administrators-afcsa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ised-isde.canada.ca/site/spectrum-management-telecommunications/en/devices-and-equipment/radio-equipment-standards/radio-standards-specifications-rss/rss-248-radio-local-area-network-rlan-devices-operating-5925-7125-mhz-band" TargetMode="External"/><Relationship Id="rId5" Type="http://schemas.openxmlformats.org/officeDocument/2006/relationships/hyperlink" Target="https://ised-isde.canada.ca/site/spectrum-management-telecommunications/en/learn-more/key-documents/decision-technical-and-policy-framework-frequency-bands-above-95-ghz#t1" TargetMode="External"/><Relationship Id="rId4" Type="http://schemas.openxmlformats.org/officeDocument/2006/relationships/hyperlink" Target="https://ised-isde.canada.ca/site/spectrum-management-telecommunications/en/learn-more/key-documents/decision-technical-and-policy-framework-radio-local-area-networks-devices-5850-5895-mhz-band-and#t1" TargetMode="External"/><Relationship Id="rId9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sit.go.kr/bbs/view.do?sCode=user&amp;mId=108&amp;mPid=103&amp;pageIndex=&amp;bbsSeqNo=83&amp;nttSeqNo=3175660&amp;searchOpt=ALL&amp;searchTxt=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doc.msit.go.kr/SynapDocViewServer/viewer/doc.html?key=04aeab48b51440f8877bf3db7f48236b&amp;convType=html&amp;convLocale=ko_KR&amp;contextPath=/SynapDocViewServer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calendar.google.com/calendar/u/0/embed?src=c2gedttabtbj4bps23j4847004@group.calendar.google.com&amp;ctz=America/New_York" TargetMode="External"/><Relationship Id="rId4" Type="http://schemas.openxmlformats.org/officeDocument/2006/relationships/hyperlink" Target="https://mentor.ieee.org/802.18/dcn/16/18-16-0038-29-0000-teleconference-call-in-info.pptx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eb.cvent.com/event/42bd3c17-b02d-4d4b-beb8-727d49ca7af1/register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book.passkey.com/event/50451808/owner/61726/home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TAG_Voters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s://mentor.ieee.org/802-ec/documents?is_dcn=207&amp;is_year=2021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tandards.ieee.org/wp-content/uploads/2022/02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January 2023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/>
              <a:t>5</a:t>
            </a:r>
            <a:r>
              <a:rPr lang="en-GB" sz="2000" b="0" dirty="0" smtClean="0"/>
              <a:t> </a:t>
            </a:r>
            <a:r>
              <a:rPr lang="en-GB" sz="2000" b="0" dirty="0" smtClean="0"/>
              <a:t>January 2023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5817213"/>
              </p:ext>
            </p:extLst>
          </p:nvPr>
        </p:nvGraphicFramePr>
        <p:xfrm>
          <a:off x="2971801" y="4191000"/>
          <a:ext cx="8686799" cy="518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6" name="Document" r:id="rId5" imgW="8284803" imgH="4499241" progId="Word.Document.8">
                  <p:embed/>
                </p:oleObj>
              </mc:Choice>
              <mc:Fallback>
                <p:oleObj name="Document" r:id="rId5" imgW="8284803" imgH="449924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1" y="4191000"/>
                        <a:ext cx="8686799" cy="518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</a:t>
            </a:r>
            <a:r>
              <a:rPr lang="en-US" sz="2800" dirty="0" smtClean="0">
                <a:solidFill>
                  <a:srgbClr val="0070C0"/>
                </a:solidFill>
              </a:rPr>
              <a:t>motions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</a:t>
            </a:r>
            <a:r>
              <a:rPr lang="en-US" sz="1800" spc="-5" dirty="0" smtClean="0">
                <a:latin typeface="+mj-lt"/>
                <a:cs typeface="Arial"/>
              </a:rPr>
              <a:t>1 (Internal):  </a:t>
            </a:r>
            <a:r>
              <a:rPr lang="en-US" sz="1800" spc="-5" dirty="0">
                <a:latin typeface="+mj-lt"/>
                <a:cs typeface="Arial"/>
              </a:rPr>
              <a:t>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Discussion: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 smtClean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Motion </a:t>
            </a:r>
            <a:r>
              <a:rPr lang="en-US" sz="1800" spc="-5" dirty="0">
                <a:latin typeface="+mj-lt"/>
                <a:cs typeface="Arial"/>
              </a:rPr>
              <a:t>#</a:t>
            </a:r>
            <a:r>
              <a:rPr lang="en-US" sz="1800" spc="-5" dirty="0" smtClean="0">
                <a:latin typeface="+mj-lt"/>
                <a:cs typeface="Arial"/>
              </a:rPr>
              <a:t>2 (Internal):  </a:t>
            </a:r>
            <a:r>
              <a:rPr lang="en-US" sz="1800" spc="-5" dirty="0">
                <a:latin typeface="+mj-lt"/>
                <a:cs typeface="Arial"/>
              </a:rPr>
              <a:t>To approve the </a:t>
            </a:r>
            <a:r>
              <a:rPr lang="en-US" sz="1800" spc="-5" dirty="0" smtClean="0">
                <a:latin typeface="+mj-lt"/>
                <a:cs typeface="Arial"/>
              </a:rPr>
              <a:t>weekly meeting </a:t>
            </a:r>
            <a:r>
              <a:rPr lang="en-US" sz="1800" spc="-5" dirty="0">
                <a:latin typeface="+mj-lt"/>
                <a:cs typeface="Arial"/>
              </a:rPr>
              <a:t>minutes of the </a:t>
            </a:r>
            <a:r>
              <a:rPr lang="en-US" sz="1800" spc="-5" dirty="0" smtClean="0">
                <a:latin typeface="+mj-lt"/>
                <a:cs typeface="Arial"/>
              </a:rPr>
              <a:t>15 December 2022 RR-TAG </a:t>
            </a:r>
            <a:r>
              <a:rPr lang="en-US" sz="1800" spc="-5" dirty="0">
                <a:latin typeface="+mj-lt"/>
                <a:cs typeface="Arial"/>
              </a:rPr>
              <a:t>call as shown in the document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18-22/0161r0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the 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Status of </a:t>
            </a:r>
            <a:r>
              <a:rPr lang="en-US" sz="2800">
                <a:solidFill>
                  <a:srgbClr val="0070C0"/>
                </a:solidFill>
              </a:rPr>
              <a:t>ongoing </a:t>
            </a:r>
            <a:r>
              <a:rPr lang="en-US" sz="2800" smtClean="0">
                <a:solidFill>
                  <a:srgbClr val="0070C0"/>
                </a:solidFill>
              </a:rPr>
              <a:t>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4958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18-22/0035r51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Pending </a:t>
            </a:r>
            <a:r>
              <a:rPr lang="en-US" sz="1800" spc="-5" dirty="0" smtClean="0">
                <a:cs typeface="Arial"/>
              </a:rPr>
              <a:t>for </a:t>
            </a:r>
            <a:r>
              <a:rPr lang="en-US" sz="1800" spc="-5" dirty="0">
                <a:cs typeface="Arial"/>
              </a:rPr>
              <a:t>interested members to prepare response in the order of </a:t>
            </a:r>
            <a:r>
              <a:rPr lang="en-US" sz="1800" u="sng" spc="-5" dirty="0" smtClean="0">
                <a:solidFill>
                  <a:srgbClr val="FF0000"/>
                </a:solidFill>
                <a:cs typeface="Arial"/>
              </a:rPr>
              <a:t>internal deadline</a:t>
            </a:r>
            <a:r>
              <a:rPr lang="en-US" sz="1800" spc="-5" dirty="0" smtClean="0">
                <a:cs typeface="Arial"/>
              </a:rPr>
              <a:t>: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3pm ET, 5 January 2023: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UK </a:t>
            </a:r>
            <a:r>
              <a:rPr lang="en-US" sz="1400" spc="-5" dirty="0" err="1" smtClean="0">
                <a:solidFill>
                  <a:schemeClr val="tx1"/>
                </a:solidFill>
                <a:cs typeface="Arial"/>
              </a:rPr>
              <a:t>Ofcom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:  </a:t>
            </a:r>
            <a:r>
              <a:rPr lang="en-GB" sz="1400" u="sng" dirty="0">
                <a:hlinkClick r:id="rId4"/>
              </a:rPr>
              <a:t>Consultation: Notice of proposal to make the Wireless Telegraphy (Exemption) (Amendment) Regulations </a:t>
            </a:r>
            <a:r>
              <a:rPr lang="en-GB" sz="1400" u="sng" dirty="0" smtClean="0">
                <a:hlinkClick r:id="rId4"/>
              </a:rPr>
              <a:t>2023</a:t>
            </a:r>
            <a:endParaRPr lang="en-GB" sz="1400" u="sng" dirty="0" smtClean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400" dirty="0" smtClean="0"/>
              <a:t>Brazil ANATEL:  </a:t>
            </a:r>
            <a:r>
              <a:rPr lang="en-GB" sz="1400" u="sng" dirty="0">
                <a:hlinkClick r:id="rId5"/>
              </a:rPr>
              <a:t>Automated Frequency Coordination System (5.925-7.125 MHz band</a:t>
            </a:r>
            <a:r>
              <a:rPr lang="en-GB" sz="1400" u="sng" dirty="0" smtClean="0">
                <a:hlinkClick r:id="rId5"/>
              </a:rPr>
              <a:t>)</a:t>
            </a:r>
            <a:endParaRPr lang="en-GB" sz="1400" u="sng" dirty="0" smtClean="0"/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8am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ET,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19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January 2023: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Portugal ANACOM:  </a:t>
            </a:r>
            <a:r>
              <a:rPr lang="en-GB" sz="1400" u="sng" dirty="0" smtClean="0">
                <a:hlinkClick r:id="rId6"/>
              </a:rPr>
              <a:t>Consultation </a:t>
            </a:r>
            <a:r>
              <a:rPr lang="en-GB" sz="1400" u="sng" dirty="0">
                <a:hlinkClick r:id="rId6"/>
              </a:rPr>
              <a:t>on availability of spectrum in the 700 MHz band (duplex gap and guard bands)</a:t>
            </a:r>
            <a:endParaRPr lang="en-GB" sz="1400" u="sng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dirty="0"/>
          </a:p>
          <a:p>
            <a:pPr marL="1487488" marR="117475" lvl="3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January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January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Europe, Middle East, and Africa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EU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On 16 December 2022, Radio Spectrum Policy Group (RSPG) published its </a:t>
            </a:r>
            <a:r>
              <a:rPr lang="en-US" sz="1600" spc="-5" dirty="0" smtClean="0">
                <a:cs typeface="Arial"/>
                <a:hlinkClick r:id="rId3"/>
              </a:rPr>
              <a:t>opinion</a:t>
            </a:r>
            <a:r>
              <a:rPr lang="en-US" sz="1600" spc="-5" dirty="0" smtClean="0">
                <a:cs typeface="Arial"/>
              </a:rPr>
              <a:t> on WRC 2023 following its consultation in August 2022 </a:t>
            </a:r>
            <a:r>
              <a:rPr lang="en-GB" sz="1600" u="sng" dirty="0" smtClean="0"/>
              <a:t>on </a:t>
            </a:r>
            <a:r>
              <a:rPr lang="en-GB" sz="1600" u="sng" dirty="0"/>
              <a:t>the Draft RSPG Opinion on ITU-R World </a:t>
            </a:r>
            <a:r>
              <a:rPr lang="en-GB" sz="1600" u="sng" dirty="0" err="1"/>
              <a:t>Radiocommunication</a:t>
            </a:r>
            <a:r>
              <a:rPr lang="en-GB" sz="1600" u="sng" dirty="0"/>
              <a:t> Conference 2023</a:t>
            </a:r>
            <a:endParaRPr lang="en-US" sz="1600" spc="-5" dirty="0" smtClean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ETSI BRAN</a:t>
            </a:r>
            <a:endParaRPr lang="en-US" sz="1600" spc="-5" dirty="0" smtClean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 smtClean="0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countries/regions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On 16 December 2022, Swedish PTS 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  <a:hlinkClick r:id="rId4"/>
              </a:rPr>
              <a:t>updated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 the </a:t>
            </a:r>
            <a:r>
              <a:rPr lang="en-US" sz="1600" dirty="0" smtClean="0"/>
              <a:t>regulations </a:t>
            </a:r>
            <a:r>
              <a:rPr lang="en-US" sz="1600" dirty="0"/>
              <a:t>on exemptions from licensing requirements for the use of certain radio </a:t>
            </a:r>
            <a:r>
              <a:rPr lang="en-US" sz="1600" dirty="0" smtClean="0"/>
              <a:t>transmitters.  Part of the update is to entail </a:t>
            </a:r>
            <a:r>
              <a:rPr lang="en-US" sz="1600" dirty="0"/>
              <a:t>restrictions in parts of the 5 GHz band for equipment mounted in road vehicles, trains and </a:t>
            </a:r>
            <a:r>
              <a:rPr lang="en-US" sz="1600" dirty="0" smtClean="0"/>
              <a:t>aircraft.</a:t>
            </a:r>
            <a:endParaRPr lang="en-US" sz="1600" dirty="0"/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January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Americas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USA FCC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The </a:t>
            </a:r>
            <a:r>
              <a:rPr lang="en-US" sz="1600" dirty="0" smtClean="0"/>
              <a:t>January </a:t>
            </a:r>
            <a:r>
              <a:rPr lang="en-US" sz="1600" dirty="0" smtClean="0"/>
              <a:t>Open </a:t>
            </a:r>
            <a:r>
              <a:rPr lang="en-US" sz="1600" dirty="0"/>
              <a:t>Commission Meeting is </a:t>
            </a:r>
            <a:r>
              <a:rPr lang="en-US" sz="1600" dirty="0">
                <a:hlinkClick r:id="rId3"/>
              </a:rPr>
              <a:t>scheduled</a:t>
            </a:r>
            <a:r>
              <a:rPr lang="en-US" sz="1600" dirty="0"/>
              <a:t> at 10:30am ET on </a:t>
            </a:r>
            <a:r>
              <a:rPr lang="en-US" sz="1600" dirty="0" smtClean="0"/>
              <a:t>26 January 2023.</a:t>
            </a:r>
            <a:endParaRPr lang="en-US" sz="1600" dirty="0"/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Canada ISED and Canada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RABC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On 20 December 2022,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Canada ISED 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published its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  <a:hlinkClick r:id="rId4"/>
              </a:rPr>
              <a:t>decision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 on the consultation that</a:t>
            </a:r>
            <a:r>
              <a:rPr lang="en-US" sz="1400" dirty="0"/>
              <a:t> </a:t>
            </a:r>
            <a:r>
              <a:rPr lang="en-US" sz="1400" dirty="0" smtClean="0"/>
              <a:t>seek </a:t>
            </a:r>
            <a:r>
              <a:rPr lang="en-US" sz="1400" dirty="0"/>
              <a:t>comments on the technical and policy framework for Radio Local Area Network (RLAN) devices in the 5850-5895 MHz frequency band and for Intelligent Transportation Systems (ITS) in the 5895-5925 MHz frequency </a:t>
            </a:r>
            <a:r>
              <a:rPr lang="en-US" sz="1400" dirty="0" smtClean="0"/>
              <a:t>band.</a:t>
            </a: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/>
              <a:t>p</a:t>
            </a:r>
            <a:r>
              <a:rPr lang="en-US" sz="1400" dirty="0" smtClean="0"/>
              <a:t>ublished its </a:t>
            </a:r>
            <a:r>
              <a:rPr lang="en-US" sz="1400" dirty="0" smtClean="0">
                <a:hlinkClick r:id="rId5"/>
              </a:rPr>
              <a:t>decision</a:t>
            </a:r>
            <a:r>
              <a:rPr lang="en-US" sz="1400" dirty="0" smtClean="0"/>
              <a:t> on the consultation that seeks comments on its proposed technical and policy framework for the frequency bands above 95 GHz.</a:t>
            </a: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/>
              <a:t>Adopted the certification requirements and designation of AFC for RLAN in the 6 GHz frequency band.  See </a:t>
            </a:r>
            <a:r>
              <a:rPr lang="en-US" sz="1400" dirty="0" smtClean="0">
                <a:hlinkClick r:id="rId6"/>
              </a:rPr>
              <a:t>RSS-248 </a:t>
            </a:r>
            <a:r>
              <a:rPr lang="en-US" sz="1400" dirty="0">
                <a:hlinkClick r:id="rId6"/>
              </a:rPr>
              <a:t>issue 2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DBS-06 issue 1</a:t>
            </a:r>
            <a:r>
              <a:rPr lang="en-US" sz="1400" dirty="0"/>
              <a:t>, </a:t>
            </a:r>
            <a:r>
              <a:rPr lang="en-US" sz="1400" dirty="0" smtClean="0"/>
              <a:t>and </a:t>
            </a:r>
            <a:r>
              <a:rPr lang="en-US" sz="1400" dirty="0" smtClean="0">
                <a:hlinkClick r:id="rId7"/>
              </a:rPr>
              <a:t>CPC-4-1-02 </a:t>
            </a:r>
            <a:r>
              <a:rPr lang="en-US" sz="1400" dirty="0">
                <a:hlinkClick r:id="rId7"/>
              </a:rPr>
              <a:t>issue </a:t>
            </a:r>
            <a:r>
              <a:rPr lang="en-US" sz="1400" dirty="0" smtClean="0">
                <a:hlinkClick r:id="rId7"/>
              </a:rPr>
              <a:t>1</a:t>
            </a:r>
            <a:r>
              <a:rPr lang="en-US" sz="1400" dirty="0" smtClean="0"/>
              <a:t>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On 22 December 2022, Canada ISED published </a:t>
            </a:r>
            <a:r>
              <a:rPr lang="en-US" sz="1600" dirty="0" smtClean="0">
                <a:solidFill>
                  <a:schemeClr val="tx1"/>
                </a:solidFill>
              </a:rPr>
              <a:t>the </a:t>
            </a:r>
            <a:r>
              <a:rPr lang="en-US" sz="1600" dirty="0" smtClean="0">
                <a:solidFill>
                  <a:schemeClr val="tx1"/>
                </a:solidFill>
                <a:hlinkClick r:id="rId8"/>
              </a:rPr>
              <a:t>Canadian Table of Frequency Allocations (2022 Edition).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Other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countries/regions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7531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January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(3)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Asia </a:t>
            </a:r>
            <a:r>
              <a:rPr lang="en-US" sz="1800" spc="-5" dirty="0" smtClean="0">
                <a:cs typeface="Arial"/>
              </a:rPr>
              <a:t>Pacific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APT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>
                <a:solidFill>
                  <a:schemeClr val="tx1"/>
                </a:solidFill>
              </a:rPr>
              <a:t>Other </a:t>
            </a:r>
            <a:r>
              <a:rPr lang="en-US" sz="1800" dirty="0" smtClean="0">
                <a:solidFill>
                  <a:schemeClr val="tx1"/>
                </a:solidFill>
              </a:rPr>
              <a:t>countries/regions	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On 30 December 2022, </a:t>
            </a:r>
            <a:r>
              <a:rPr lang="en-US" sz="1600" smtClean="0">
                <a:solidFill>
                  <a:schemeClr val="tx1"/>
                </a:solidFill>
              </a:rPr>
              <a:t>Korea </a:t>
            </a:r>
            <a:r>
              <a:rPr lang="en-US" sz="1600" smtClean="0">
                <a:solidFill>
                  <a:schemeClr val="tx1"/>
                </a:solidFill>
              </a:rPr>
              <a:t>MSIT </a:t>
            </a:r>
            <a:r>
              <a:rPr lang="en-US" sz="1600" dirty="0" smtClean="0">
                <a:solidFill>
                  <a:schemeClr val="tx1"/>
                </a:solidFill>
              </a:rPr>
              <a:t>published the </a:t>
            </a:r>
            <a:r>
              <a:rPr lang="en-US" sz="1600" dirty="0" smtClean="0">
                <a:solidFill>
                  <a:schemeClr val="tx1"/>
                </a:solidFill>
                <a:hlinkClick r:id="rId3"/>
              </a:rPr>
              <a:t>latest update</a:t>
            </a:r>
            <a:r>
              <a:rPr lang="en-US" sz="1600" dirty="0" smtClean="0">
                <a:solidFill>
                  <a:schemeClr val="tx1"/>
                </a:solidFill>
              </a:rPr>
              <a:t> on the table of frequency allocations.  Please refer to the </a:t>
            </a:r>
            <a:r>
              <a:rPr lang="en-US" sz="1600" dirty="0" smtClean="0">
                <a:solidFill>
                  <a:schemeClr val="tx1"/>
                </a:solidFill>
                <a:hlinkClick r:id="rId4"/>
              </a:rPr>
              <a:t>highlight in blue</a:t>
            </a:r>
            <a:r>
              <a:rPr lang="en-US" sz="1600" dirty="0" smtClean="0">
                <a:solidFill>
                  <a:schemeClr val="tx1"/>
                </a:solidFill>
              </a:rPr>
              <a:t> for the update.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ITU-R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5092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schedule prior to the 2023 January interim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7256155"/>
              </p:ext>
            </p:extLst>
          </p:nvPr>
        </p:nvGraphicFramePr>
        <p:xfrm>
          <a:off x="914400" y="1705690"/>
          <a:ext cx="10287000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133600"/>
                <a:gridCol w="8153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Events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Date and time*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ISUS</a:t>
                      </a:r>
                      <a:r>
                        <a:rPr lang="en-US" sz="1500" baseline="0" dirty="0" smtClean="0"/>
                        <a:t> ad-hoc </a:t>
                      </a:r>
                      <a:endParaRPr lang="en-US" sz="15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aseline="0" dirty="0" smtClean="0"/>
                        <a:t>Friday, 6 January 2023, 12:00pm ET to 1:00pm ET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Weekly teleconference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Thursday,</a:t>
                      </a:r>
                      <a:r>
                        <a:rPr lang="en-US" sz="1500" baseline="0" dirty="0" smtClean="0"/>
                        <a:t> 12 January 2023, 3:00pm ET to 3:55pm ET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ISUS</a:t>
                      </a:r>
                      <a:r>
                        <a:rPr lang="en-US" sz="1500" baseline="0" dirty="0" smtClean="0"/>
                        <a:t> ad-hoc </a:t>
                      </a:r>
                      <a:endParaRPr lang="en-US" sz="15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aseline="0" dirty="0" smtClean="0"/>
                        <a:t>Friday, 13 January 2023, 12:00pm ET to 1:00pm ET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2282" y="6129422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*Call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in info is 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available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at 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18-16/0038r29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and the 802.18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5"/>
              </a:rPr>
              <a:t>Google Calendar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January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599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2023 January interim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3999"/>
            <a:ext cx="103229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An credited interim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cs typeface="Arial"/>
              </a:rPr>
              <a:t>Paid registration is required to attend the mixed-mode </a:t>
            </a:r>
            <a:r>
              <a:rPr lang="en-US" sz="1400" spc="-5" dirty="0" smtClean="0">
                <a:cs typeface="Arial"/>
              </a:rPr>
              <a:t>wireless </a:t>
            </a:r>
            <a:r>
              <a:rPr lang="en-US" sz="1400" spc="-5" dirty="0">
                <a:cs typeface="Arial"/>
              </a:rPr>
              <a:t>interim and to receive attendance credit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  <a:hlinkClick r:id="rId3"/>
              </a:rPr>
              <a:t>Meeting reservation</a:t>
            </a:r>
            <a:r>
              <a:rPr lang="en-US" sz="1800" spc="-5" dirty="0" smtClean="0">
                <a:cs typeface="Arial"/>
              </a:rPr>
              <a:t> begins on 28 November 2022</a:t>
            </a: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9 December 2022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US$ 700.00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6 January 2023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US$ 900.00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after 6 January 2023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US$ 1100.00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9 December 2022,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not incur a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9 December 2022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 January 2023,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incur a US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$ 150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 January 2023,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not receive any refund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  <a:hlinkClick r:id="rId4"/>
              </a:rPr>
              <a:t>Hotel reservation</a:t>
            </a:r>
            <a:r>
              <a:rPr lang="en-US" sz="1800" spc="-5" dirty="0">
                <a:cs typeface="Arial"/>
              </a:rPr>
              <a:t> (</a:t>
            </a:r>
            <a:r>
              <a:rPr lang="en-US" sz="1800" dirty="0"/>
              <a:t>Hilton Baltimore, Baltimore, MD, United States) </a:t>
            </a:r>
            <a:r>
              <a:rPr lang="en-US" sz="1800" spc="-5" dirty="0" smtClean="0">
                <a:cs typeface="Arial"/>
              </a:rPr>
              <a:t>begins on 28 November 2022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IEEE 802 Wireless Group Rate: $US159.00 per night 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the Room Block is sold out or 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5pm ET, Friday, 16 December, 2022,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whichever comes first.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January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1339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January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0" marR="117475" indent="0" algn="just">
              <a:tabLst>
                <a:tab pos="230188" algn="l"/>
              </a:tabLst>
            </a:pPr>
            <a:endParaRPr lang="en-US" sz="1600" b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914400" y="1524000"/>
            <a:ext cx="10322984" cy="464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January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Attendance today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On-line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:  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Voters:  </a:t>
            </a: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Next 802.18 plenary/interim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IEEE 802 wireless interim from 15 January 2023 to 20 January 2023 (an credited interim)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r>
              <a:rPr lang="en-US" sz="1800" spc="-5" dirty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</a:t>
            </a:r>
            <a:r>
              <a:rPr lang="en-US" sz="1600" spc="-5" dirty="0" smtClean="0">
                <a:latin typeface="+mj-lt"/>
                <a:cs typeface="Arial"/>
              </a:rPr>
              <a:t>?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Adjourned </a:t>
            </a:r>
            <a:r>
              <a:rPr lang="en-US" sz="1600" spc="-5" smtClean="0">
                <a:latin typeface="+mj-lt"/>
                <a:cs typeface="Arial"/>
              </a:rPr>
              <a:t>at </a:t>
            </a:r>
            <a:endParaRPr lang="en-US" sz="16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January 2023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RR-TAG: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Al Petrick (Skyworks Solutions) and Stuart Kerry (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OK-Brit; Self)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Secretary:  Amelia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Andersdotter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(Sky Group/Comcast)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IEEE Statement Update on Spectrum (ISUS) ad-hoc chair:  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Amelia </a:t>
            </a:r>
            <a:r>
              <a:rPr lang="en-US" altLang="en-US" sz="1600" dirty="0" err="1">
                <a:solidFill>
                  <a:schemeClr val="tx1"/>
                </a:solidFill>
                <a:cs typeface="Arial" panose="020B0604020202020204" pitchFamily="34" charset="0"/>
              </a:rPr>
              <a:t>Andersdotter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cs typeface="Arial" panose="020B0604020202020204" pitchFamily="34" charset="0"/>
              </a:rPr>
              <a:t>(Sky Group/Comcast)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SA Program Manager:  Jodi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Membership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as of 30 November 2022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49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(8 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3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Aspirant members: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7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RR-TAG Policies and Procedures</a:t>
            </a:r>
            <a:endParaRPr lang="en-US" altLang="en-US" sz="18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 </a:t>
            </a:r>
            <a:r>
              <a:rPr lang="en-US" altLang="en-US" sz="1600" dirty="0" smtClean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802 LMSC WG P&amp;P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</a:t>
            </a:r>
            <a:r>
              <a:rPr lang="en-US" altLang="en-US" sz="1600" i="1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employer,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Other Guidelines for IEEE WG Meetings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</a:t>
            </a:r>
            <a:r>
              <a:rPr lang="en-US" altLang="en-US" sz="1600" b="1" u="sng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https://standards.ieee.org/wp-content/uploads/2022/02/antitrust.pdf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8879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</a:t>
            </a:r>
            <a:r>
              <a:rPr lang="en-US" sz="1800" b="1" spc="-5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core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</a:t>
            </a:r>
            <a:r>
              <a:rPr lang="en-US" sz="1800" i="1" spc="-5" dirty="0" smtClean="0">
                <a:latin typeface="+mj-lt"/>
                <a:cs typeface="Arial"/>
              </a:rPr>
              <a:t>IEEE </a:t>
            </a:r>
            <a:r>
              <a:rPr lang="en-US" sz="1800" i="1" spc="-5" dirty="0">
                <a:latin typeface="+mj-lt"/>
                <a:cs typeface="Arial"/>
              </a:rPr>
              <a:t>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</a:t>
            </a:r>
            <a:r>
              <a:rPr lang="en-US" sz="1800" i="1" spc="-5" dirty="0" smtClean="0">
                <a:latin typeface="+mj-lt"/>
                <a:cs typeface="Arial"/>
              </a:rPr>
              <a:t>qualifications </a:t>
            </a:r>
            <a:r>
              <a:rPr lang="en-US" sz="1800" i="1" spc="-5" dirty="0">
                <a:latin typeface="+mj-lt"/>
                <a:cs typeface="Arial"/>
              </a:rPr>
              <a:t>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</a:t>
            </a:r>
            <a:r>
              <a:rPr lang="en-US" sz="1600" i="1" spc="-5" dirty="0" smtClean="0">
                <a:latin typeface="+mj-lt"/>
                <a:cs typeface="Arial"/>
              </a:rPr>
              <a:t>person </a:t>
            </a:r>
            <a:r>
              <a:rPr lang="en-US" sz="1600" i="1" spc="-5" dirty="0">
                <a:latin typeface="+mj-lt"/>
                <a:cs typeface="Arial"/>
              </a:rPr>
              <a:t>or organization, including an employer or client, regardless of any </a:t>
            </a:r>
            <a:r>
              <a:rPr lang="en-US" sz="1600" i="1" spc="-5" dirty="0" smtClean="0">
                <a:latin typeface="+mj-lt"/>
                <a:cs typeface="Arial"/>
              </a:rPr>
              <a:t>external </a:t>
            </a:r>
            <a:r>
              <a:rPr lang="en-US" sz="1600" i="1" spc="-5" dirty="0">
                <a:latin typeface="+mj-lt"/>
                <a:cs typeface="Arial"/>
              </a:rPr>
              <a:t>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</a:t>
            </a:r>
            <a:r>
              <a:rPr lang="en-US" sz="1600" i="1" spc="-5" dirty="0" smtClean="0">
                <a:latin typeface="+mj-lt"/>
                <a:cs typeface="Arial"/>
              </a:rPr>
              <a:t>other </a:t>
            </a:r>
            <a:r>
              <a:rPr lang="en-US" sz="1600" i="1" spc="-5" dirty="0">
                <a:latin typeface="+mj-lt"/>
                <a:cs typeface="Arial"/>
              </a:rPr>
              <a:t>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</a:t>
            </a:r>
            <a:r>
              <a:rPr lang="en-US" sz="1600" i="1" spc="-5" dirty="0" smtClean="0">
                <a:latin typeface="+mj-lt"/>
                <a:cs typeface="Arial"/>
              </a:rPr>
              <a:t>their </a:t>
            </a:r>
            <a:r>
              <a:rPr lang="en-US" sz="1600" i="1" spc="-5" dirty="0">
                <a:latin typeface="+mj-lt"/>
                <a:cs typeface="Arial"/>
              </a:rPr>
              <a:t>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</a:t>
            </a:r>
            <a:r>
              <a:rPr lang="en-US" sz="1800" spc="-5" dirty="0" smtClean="0">
                <a:latin typeface="+mj-lt"/>
                <a:cs typeface="Arial"/>
              </a:rPr>
              <a:t>are </a:t>
            </a:r>
            <a:r>
              <a:rPr lang="en-US" sz="1800" spc="-5" dirty="0">
                <a:latin typeface="+mj-lt"/>
                <a:cs typeface="Arial"/>
              </a:rPr>
              <a:t>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</a:t>
            </a:r>
            <a:r>
              <a:rPr lang="en-US" sz="1800" spc="-5" dirty="0" smtClean="0">
                <a:latin typeface="+mj-lt"/>
                <a:cs typeface="Arial"/>
              </a:rPr>
              <a:t>these </a:t>
            </a:r>
            <a:r>
              <a:rPr lang="en-US" sz="1800" spc="-5" dirty="0">
                <a:latin typeface="+mj-lt"/>
                <a:cs typeface="Arial"/>
              </a:rPr>
              <a:t>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participation 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(and would ask you to please leave the call or meeting.)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January 2023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IEEE-SA 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by  reason of superior leverage, strength, or representation to the exclusion of </a:t>
            </a:r>
            <a:r>
              <a:rPr lang="en-US" sz="1600" b="0" i="1" spc="-5" dirty="0" smtClean="0">
                <a:latin typeface="+mj-lt"/>
                <a:cs typeface="Arial"/>
              </a:rPr>
              <a:t>fair </a:t>
            </a:r>
            <a:r>
              <a:rPr lang="en-US" sz="1600" b="0" i="1" spc="-5" dirty="0">
                <a:latin typeface="+mj-lt"/>
                <a:cs typeface="Arial"/>
              </a:rPr>
              <a:t>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January 2023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Housekeeping reminder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Weekly meeting reminders: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IMAT is </a:t>
            </a:r>
            <a:r>
              <a:rPr lang="en-US" sz="1600" spc="-5" dirty="0">
                <a:latin typeface="+mj-lt"/>
                <a:cs typeface="Arial"/>
              </a:rPr>
              <a:t>NOT being used for this </a:t>
            </a:r>
            <a:r>
              <a:rPr lang="en-US" sz="1600" spc="-5" dirty="0" smtClean="0">
                <a:latin typeface="+mj-lt"/>
                <a:cs typeface="Arial"/>
              </a:rPr>
              <a:t>session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Please ensure </a:t>
            </a:r>
            <a:r>
              <a:rPr lang="en-US" sz="1600" spc="-5" dirty="0">
                <a:latin typeface="+mj-lt"/>
                <a:cs typeface="Arial"/>
              </a:rPr>
              <a:t>that the following information is listed correctly when joining the call: </a:t>
            </a:r>
            <a:r>
              <a:rPr lang="en-US" sz="1600" spc="-5" dirty="0" smtClean="0">
                <a:latin typeface="+mj-lt"/>
                <a:cs typeface="Arial"/>
              </a:rPr>
              <a:t>“FIRST </a:t>
            </a:r>
            <a:r>
              <a:rPr lang="en-US" sz="1600" spc="-5" dirty="0">
                <a:latin typeface="+mj-lt"/>
                <a:cs typeface="Arial"/>
              </a:rPr>
              <a:t>NAME LAST NAME, </a:t>
            </a:r>
            <a:r>
              <a:rPr lang="en-US" sz="1600" spc="-5" dirty="0" smtClean="0">
                <a:latin typeface="+mj-lt"/>
                <a:cs typeface="Arial"/>
              </a:rPr>
              <a:t>Affiliation” (e.g., Stuart </a:t>
            </a:r>
            <a:r>
              <a:rPr lang="en-US" sz="1600" spc="-5" dirty="0">
                <a:latin typeface="+mj-lt"/>
                <a:cs typeface="Arial"/>
              </a:rPr>
              <a:t>Kerry, OK-Brit; </a:t>
            </a:r>
            <a:r>
              <a:rPr lang="en-US" sz="1600" spc="-5" dirty="0" smtClean="0">
                <a:latin typeface="+mj-lt"/>
                <a:cs typeface="Arial"/>
              </a:rPr>
              <a:t>Self)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Remember </a:t>
            </a:r>
            <a:r>
              <a:rPr lang="en-US" sz="1600" spc="-5" dirty="0">
                <a:latin typeface="+mj-lt"/>
                <a:cs typeface="Arial"/>
              </a:rPr>
              <a:t>to state your </a:t>
            </a:r>
            <a:r>
              <a:rPr lang="en-US" sz="1600" spc="-5" dirty="0" smtClean="0">
                <a:latin typeface="+mj-lt"/>
                <a:cs typeface="Arial"/>
              </a:rPr>
              <a:t>name and affiliation </a:t>
            </a:r>
            <a:r>
              <a:rPr lang="en-US" sz="1600" spc="-5" dirty="0">
                <a:latin typeface="+mj-lt"/>
                <a:cs typeface="Arial"/>
              </a:rPr>
              <a:t>the FIRST TIME </a:t>
            </a:r>
            <a:r>
              <a:rPr lang="en-US" sz="1600" spc="-5" dirty="0" smtClean="0">
                <a:latin typeface="+mj-lt"/>
                <a:cs typeface="Arial"/>
              </a:rPr>
              <a:t>you speak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When you want to be on the queue, please type “Q” or “q” in </a:t>
            </a:r>
            <a:r>
              <a:rPr lang="en-US" sz="1600" spc="-5" dirty="0">
                <a:latin typeface="+mj-lt"/>
                <a:cs typeface="Arial"/>
              </a:rPr>
              <a:t>the </a:t>
            </a:r>
            <a:r>
              <a:rPr lang="en-US" sz="1600" spc="-5" dirty="0" smtClean="0">
                <a:latin typeface="+mj-lt"/>
                <a:cs typeface="Arial"/>
              </a:rPr>
              <a:t>chat window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Remember </a:t>
            </a:r>
            <a:r>
              <a:rPr lang="en-US" sz="1600" spc="-5" dirty="0">
                <a:latin typeface="+mj-lt"/>
                <a:cs typeface="Arial"/>
              </a:rPr>
              <a:t>to </a:t>
            </a:r>
            <a:r>
              <a:rPr lang="en-US" sz="1600" spc="-5" dirty="0" smtClean="0">
                <a:latin typeface="+mj-lt"/>
                <a:cs typeface="Arial"/>
              </a:rPr>
              <a:t>mute </a:t>
            </a:r>
            <a:r>
              <a:rPr lang="en-US" sz="1600" spc="-5" dirty="0">
                <a:latin typeface="+mj-lt"/>
                <a:cs typeface="Arial"/>
              </a:rPr>
              <a:t>when </a:t>
            </a:r>
            <a:r>
              <a:rPr lang="en-US" sz="1600" spc="-5" dirty="0" smtClean="0">
                <a:latin typeface="+mj-lt"/>
                <a:cs typeface="Arial"/>
              </a:rPr>
              <a:t>not speaking, </a:t>
            </a:r>
            <a:r>
              <a:rPr lang="en-US" sz="1600" spc="-5" dirty="0">
                <a:latin typeface="+mj-lt"/>
                <a:cs typeface="Arial"/>
              </a:rPr>
              <a:t>thank you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927000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</a:t>
            </a:r>
            <a:r>
              <a:rPr lang="en-US" sz="1800" spc="-5" dirty="0" smtClean="0">
                <a:latin typeface="+mj-lt"/>
                <a:cs typeface="Arial"/>
              </a:rPr>
              <a:t>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Housekeeping reminder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</a:t>
            </a:r>
            <a:r>
              <a:rPr lang="en-US" sz="1800" spc="-5" dirty="0" smtClean="0">
                <a:latin typeface="+mj-lt"/>
                <a:cs typeface="Arial"/>
              </a:rPr>
              <a:t>and </a:t>
            </a:r>
            <a:r>
              <a:rPr lang="en-US" sz="1800" spc="-5" dirty="0">
                <a:latin typeface="+mj-lt"/>
                <a:cs typeface="Arial"/>
              </a:rPr>
              <a:t>approve the </a:t>
            </a:r>
            <a:r>
              <a:rPr lang="en-US" sz="1800" spc="-5" dirty="0" smtClean="0">
                <a:latin typeface="+mj-lt"/>
                <a:cs typeface="Arial"/>
              </a:rPr>
              <a:t>weekly </a:t>
            </a:r>
            <a:r>
              <a:rPr lang="en-US" sz="1800" spc="-5" dirty="0">
                <a:latin typeface="+mj-lt"/>
                <a:cs typeface="Arial"/>
              </a:rPr>
              <a:t>meeting </a:t>
            </a:r>
            <a:r>
              <a:rPr lang="en-US" sz="1800" spc="-5" dirty="0" smtClean="0">
                <a:latin typeface="+mj-lt"/>
                <a:cs typeface="Arial"/>
              </a:rPr>
              <a:t>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Status of ongoing </a:t>
            </a:r>
            <a:r>
              <a:rPr lang="en-US" sz="1800" spc="-5" dirty="0" smtClean="0">
                <a:cs typeface="Arial"/>
              </a:rPr>
              <a:t>consultations</a:t>
            </a:r>
            <a:endParaRPr lang="en-US" sz="1800" spc="-5" dirty="0" smtClean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General </a:t>
            </a:r>
            <a:r>
              <a:rPr lang="en-US" sz="1800" spc="-5" dirty="0">
                <a:cs typeface="Arial"/>
              </a:rPr>
              <a:t>discussion </a:t>
            </a:r>
            <a:r>
              <a:rPr lang="en-US" sz="1800" spc="-5" dirty="0" smtClean="0">
                <a:cs typeface="Arial"/>
              </a:rPr>
              <a:t>items</a:t>
            </a:r>
            <a:endParaRPr lang="en-US" sz="1800" spc="-5" dirty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Reminder:  Meeting schedule prior to the 2023 January interim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Reminder:  Meeting and hotel reservation for the 2023 January interim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Any 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70535</TotalTime>
  <Words>1594</Words>
  <Application>Microsoft Office PowerPoint</Application>
  <PresentationFormat>Widescreen</PresentationFormat>
  <Paragraphs>317</Paragraphs>
  <Slides>18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Document</vt:lpstr>
      <vt:lpstr>IEEE 802.18 RR-TAG Weekly Teleconference Agenda</vt:lpstr>
      <vt:lpstr>Meeting called to order</vt:lpstr>
      <vt:lpstr>IEEE 802 required notices</vt:lpstr>
      <vt:lpstr>Other Guidelines for IEEE WG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IEEE-SA standards activities shall allow  the fair &amp; equitable consideration of all viewpoints</vt:lpstr>
      <vt:lpstr>Housekeeping reminder</vt:lpstr>
      <vt:lpstr>Agenda</vt:lpstr>
      <vt:lpstr>Administrative motions</vt:lpstr>
      <vt:lpstr>Status of ongoing consultations</vt:lpstr>
      <vt:lpstr>General discussion items (1)</vt:lpstr>
      <vt:lpstr>General discussion items (2)</vt:lpstr>
      <vt:lpstr>General discussion items (3)</vt:lpstr>
      <vt:lpstr>Meeting schedule prior to the 2023 January interim</vt:lpstr>
      <vt:lpstr>Meeting and hotel reservation for the 2023 January interim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23/0001r0</dc:title>
  <dc:creator/>
  <cp:keywords>5 January 2023</cp:keywords>
  <cp:lastModifiedBy>Edward Au</cp:lastModifiedBy>
  <cp:revision>5108</cp:revision>
  <cp:lastPrinted>1601-01-01T00:00:00Z</cp:lastPrinted>
  <dcterms:created xsi:type="dcterms:W3CDTF">2016-03-03T14:54:45Z</dcterms:created>
  <dcterms:modified xsi:type="dcterms:W3CDTF">2023-01-04T19:20:38Z</dcterms:modified>
  <cp:category>IEEE 802.18 RR-TAG agenda</cp:category>
</cp:coreProperties>
</file>