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40"/>
  </p:notesMasterIdLst>
  <p:handoutMasterIdLst>
    <p:handoutMasterId r:id="rId41"/>
  </p:handoutMasterIdLst>
  <p:sldIdLst>
    <p:sldId id="256" r:id="rId2"/>
    <p:sldId id="962" r:id="rId3"/>
    <p:sldId id="892" r:id="rId4"/>
    <p:sldId id="961" r:id="rId5"/>
    <p:sldId id="857" r:id="rId6"/>
    <p:sldId id="329" r:id="rId7"/>
    <p:sldId id="604" r:id="rId8"/>
    <p:sldId id="624" r:id="rId9"/>
    <p:sldId id="605" r:id="rId10"/>
    <p:sldId id="963" r:id="rId11"/>
    <p:sldId id="843" r:id="rId12"/>
    <p:sldId id="923" r:id="rId13"/>
    <p:sldId id="947" r:id="rId14"/>
    <p:sldId id="914" r:id="rId15"/>
    <p:sldId id="971" r:id="rId16"/>
    <p:sldId id="979" r:id="rId17"/>
    <p:sldId id="980" r:id="rId18"/>
    <p:sldId id="966" r:id="rId19"/>
    <p:sldId id="845" r:id="rId20"/>
    <p:sldId id="970" r:id="rId21"/>
    <p:sldId id="933" r:id="rId22"/>
    <p:sldId id="972" r:id="rId23"/>
    <p:sldId id="864" r:id="rId24"/>
    <p:sldId id="973" r:id="rId25"/>
    <p:sldId id="981" r:id="rId26"/>
    <p:sldId id="982" r:id="rId27"/>
    <p:sldId id="991" r:id="rId28"/>
    <p:sldId id="989" r:id="rId29"/>
    <p:sldId id="994" r:id="rId30"/>
    <p:sldId id="995" r:id="rId31"/>
    <p:sldId id="992" r:id="rId32"/>
    <p:sldId id="993" r:id="rId33"/>
    <p:sldId id="978" r:id="rId34"/>
    <p:sldId id="900" r:id="rId35"/>
    <p:sldId id="983" r:id="rId36"/>
    <p:sldId id="954" r:id="rId37"/>
    <p:sldId id="887" r:id="rId38"/>
    <p:sldId id="888" r:id="rId3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732" autoAdjust="0"/>
    <p:restoredTop sz="95405" autoAdjust="0"/>
  </p:normalViewPr>
  <p:slideViewPr>
    <p:cSldViewPr>
      <p:cViewPr varScale="1">
        <p:scale>
          <a:sx n="86" d="100"/>
          <a:sy n="86" d="100"/>
        </p:scale>
        <p:origin x="821" y="4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varScale="1">
      <p:scale>
        <a:sx n="100" d="100"/>
        <a:sy n="100" d="100"/>
      </p:scale>
      <p:origin x="0" y="-8275"/>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1/22/2023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6165229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26650030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28943721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10230878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7549770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41951498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312751431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2893386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655630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36</a:t>
            </a:fld>
            <a:endParaRPr lang="en-US" dirty="0"/>
          </a:p>
        </p:txBody>
      </p:sp>
    </p:spTree>
    <p:extLst>
      <p:ext uri="{BB962C8B-B14F-4D97-AF65-F5344CB8AC3E}">
        <p14:creationId xmlns:p14="http://schemas.microsoft.com/office/powerpoint/2010/main" val="218132860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37</a:t>
            </a:fld>
            <a:endParaRPr lang="en-US" dirty="0"/>
          </a:p>
        </p:txBody>
      </p:sp>
    </p:spTree>
    <p:extLst>
      <p:ext uri="{BB962C8B-B14F-4D97-AF65-F5344CB8AC3E}">
        <p14:creationId xmlns:p14="http://schemas.microsoft.com/office/powerpoint/2010/main" val="383378627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38</a:t>
            </a:fld>
            <a:endParaRPr lang="en-US" dirty="0"/>
          </a:p>
        </p:txBody>
      </p:sp>
    </p:spTree>
    <p:extLst>
      <p:ext uri="{BB962C8B-B14F-4D97-AF65-F5344CB8AC3E}">
        <p14:creationId xmlns:p14="http://schemas.microsoft.com/office/powerpoint/2010/main" val="18508056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5</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5</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6</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6</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688466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0895915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6876128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4381216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January 2023</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January 2023</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January 2023</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369332"/>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chemeClr val="tx1"/>
                </a:solidFill>
              </a:rPr>
              <a:t>Agenda / </a:t>
            </a:r>
            <a:r>
              <a:rPr lang="en-US" sz="1200" b="0" i="0" kern="1200" dirty="0" smtClean="0">
                <a:solidFill>
                  <a:schemeClr val="tx1"/>
                </a:solidFill>
                <a:effectLst/>
                <a:latin typeface="Times New Roman" pitchFamily="16" charset="0"/>
                <a:ea typeface="MS Gothic" charset="-128"/>
                <a:cs typeface="+mn-cs"/>
              </a:rPr>
              <a:t>Registration is required to attend this meeting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i="0" kern="1200" dirty="0" smtClean="0">
                <a:solidFill>
                  <a:schemeClr val="tx1"/>
                </a:solidFill>
                <a:effectLst/>
                <a:latin typeface="Times New Roman" pitchFamily="16" charset="0"/>
                <a:ea typeface="MS Gothic" charset="-128"/>
                <a:cs typeface="+mn-cs"/>
              </a:rPr>
              <a:t>and to receive attendance credit</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802.18-22/0157r3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ec/dcn/22/ec-22-0204-00-00EC-2022-nov-ieee-802-mixed-mode-plenary-meeting-av-training.pptx"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calendar.google.com/calendar/u/0/embed?src=c2gedttabtbj4bps23j4847004@group.calendar.google.com&amp;ctz=America/New_York&amp;pli=1" TargetMode="External"/><Relationship Id="rId4" Type="http://schemas.openxmlformats.org/officeDocument/2006/relationships/hyperlink" Target="https://mentor.ieee.org/802.18/documents?is_dcn=38&amp;is_year=2016"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cn/22/18-22-0146-00-0000-november-2022-plenary-minutes.doc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8/documents?is_dcn=35&amp;is_year=2022" TargetMode="External"/><Relationship Id="rId7"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www.anacom.pt/render.jsp?contentId=1735787" TargetMode="External"/><Relationship Id="rId5" Type="http://schemas.openxmlformats.org/officeDocument/2006/relationships/hyperlink" Target="https://www.miit.gov.cn/gzcy/yjzj/art/2023/art_42a55669ef094373a01a838e235088c1.html" TargetMode="External"/><Relationship Id="rId4" Type="http://schemas.openxmlformats.org/officeDocument/2006/relationships/hyperlink" Target="https://www.berec.europa.eu/en/public-consultations/ongoing-public-consultations-and-calls-for-inputs/public-consultation-on-the-draft-berec-report-on-challenges-and-benefits-of-impact-of-artificial-intelligence-ai-solutions-in-the-telecommunications-sector-including-use-cases" TargetMode="Externa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8/documents?is_dcn=38&amp;is_year=2016"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www.berec.europa.eu/en/public-consultations/ongoing-public-consultations-and-calls-for-inputs/public-consultation-on-the-draft-berec-report-on-challenges-and-benefits-of-impact-of-artificial-intelligence-ai-solutions-in-the-telecommunications-sector-including-use-cases"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cn/23/18-23-0012-00-ISUS-letter-of-comments-on-berec-report.doc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www.miit.gov.cn/gzcy/yjzj/art/2023/art_42a55669ef094373a01a838e235088c1.html"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cn/23/18-23-0014-01-0000-proposed-response-to-miit-of-china-consultation-on-uwb.doc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eb.cvent.com/event/42bd3c17-b02d-4d4b-beb8-727d49ca7af1/register"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1.xml"/><Relationship Id="rId5" Type="http://schemas.openxmlformats.org/officeDocument/2006/relationships/hyperlink" Target="https://calendar.google.com/calendar/u/0/embed?src=c2gedttabtbj4bps23j4847004@group.calendar.google.com&amp;ctz=America/New_York" TargetMode="External"/><Relationship Id="rId4" Type="http://schemas.openxmlformats.org/officeDocument/2006/relationships/hyperlink" Target="https://mentor.ieee.org/802.18/documents?is_dcn=38&amp;is_year=2016"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web.cvent.com/event/732be71f-e82d-472d-bf2d-059ca6106a28/regProcessStep1"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book.passkey.com/gt/218468247?gtid=348ecbb9bead68246538a44579a39b47" TargetMode="Externa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hyperlink" Target="https://standards.ieee.org/wp-content/uploads/2022/02/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smtClean="0"/>
              <a:t>January 2023</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895600" y="1435894"/>
            <a:ext cx="8529655"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Times New Roman" charset="0"/>
              </a:rPr>
              <a:t>2023 January RR-TAG </a:t>
            </a:r>
            <a:br>
              <a:rPr lang="en-US" dirty="0" smtClean="0">
                <a:latin typeface="Times New Roman" charset="0"/>
              </a:rPr>
            </a:br>
            <a:r>
              <a:rPr lang="en-US" dirty="0" smtClean="0">
                <a:latin typeface="Times New Roman" charset="0"/>
              </a:rPr>
              <a:t>Supplementary Materials</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19 </a:t>
            </a:r>
            <a:r>
              <a:rPr lang="en-GB" sz="2000" b="0" dirty="0" smtClean="0"/>
              <a:t>January 2023</a:t>
            </a:r>
            <a:endParaRPr lang="en-GB" sz="2000" b="0" dirty="0"/>
          </a:p>
        </p:txBody>
      </p:sp>
      <p:sp>
        <p:nvSpPr>
          <p:cNvPr id="3076" name="Rectangle 4"/>
          <p:cNvSpPr>
            <a:spLocks noChangeArrowheads="1"/>
          </p:cNvSpPr>
          <p:nvPr/>
        </p:nvSpPr>
        <p:spPr bwMode="auto">
          <a:xfrm>
            <a:off x="2556746"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graphicFrame>
        <p:nvGraphicFramePr>
          <p:cNvPr id="11" name="Object 11"/>
          <p:cNvGraphicFramePr>
            <a:graphicFrameLocks noChangeAspect="1"/>
          </p:cNvGraphicFramePr>
          <p:nvPr>
            <p:extLst>
              <p:ext uri="{D42A27DB-BD31-4B8C-83A1-F6EECF244321}">
                <p14:modId xmlns:p14="http://schemas.microsoft.com/office/powerpoint/2010/main" val="287328391"/>
              </p:ext>
            </p:extLst>
          </p:nvPr>
        </p:nvGraphicFramePr>
        <p:xfrm>
          <a:off x="2514600" y="4191000"/>
          <a:ext cx="9115425" cy="4800600"/>
        </p:xfrm>
        <a:graphic>
          <a:graphicData uri="http://schemas.openxmlformats.org/presentationml/2006/ole">
            <mc:AlternateContent xmlns:mc="http://schemas.openxmlformats.org/markup-compatibility/2006">
              <mc:Choice xmlns:v="urn:schemas-microsoft-com:vml" Requires="v">
                <p:oleObj spid="_x0000_s2939" name="Document" r:id="rId5" imgW="8284803" imgH="4499241" progId="Word.Document.8">
                  <p:embed/>
                </p:oleObj>
              </mc:Choice>
              <mc:Fallback>
                <p:oleObj name="Document" r:id="rId5" imgW="8284803" imgH="4499241" progId="Word.Document.8">
                  <p:embed/>
                  <p:pic>
                    <p:nvPicPr>
                      <p:cNvPr id="0" name=""/>
                      <p:cNvPicPr>
                        <a:picLocks noChangeAspect="1" noChangeArrowheads="1"/>
                      </p:cNvPicPr>
                      <p:nvPr/>
                    </p:nvPicPr>
                    <p:blipFill>
                      <a:blip r:embed="rId6"/>
                      <a:srcRect/>
                      <a:stretch>
                        <a:fillRect/>
                      </a:stretch>
                    </p:blipFill>
                    <p:spPr bwMode="auto">
                      <a:xfrm>
                        <a:off x="2514600" y="4191000"/>
                        <a:ext cx="9115425" cy="4800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January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2.2:  Housekeeping reminders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10</a:t>
            </a:r>
            <a:endParaRPr lang="en-US" altLang="en-US" sz="1200" b="0" dirty="0"/>
          </a:p>
        </p:txBody>
      </p:sp>
    </p:spTree>
    <p:extLst>
      <p:ext uri="{BB962C8B-B14F-4D97-AF65-F5344CB8AC3E}">
        <p14:creationId xmlns:p14="http://schemas.microsoft.com/office/powerpoint/2010/main" val="24118872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Recording attendance and </a:t>
            </a:r>
            <a:r>
              <a:rPr lang="en-US" sz="2800" dirty="0">
                <a:solidFill>
                  <a:srgbClr val="0070C0"/>
                </a:solidFill>
              </a:rPr>
              <a:t>m</a:t>
            </a:r>
            <a:r>
              <a:rPr lang="en-US" sz="2800" dirty="0" smtClean="0">
                <a:solidFill>
                  <a:srgbClr val="0070C0"/>
                </a:solidFill>
              </a:rPr>
              <a:t>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smtClean="0">
                <a:latin typeface="+mj-lt"/>
                <a:cs typeface="Arial"/>
              </a:rPr>
              <a:t>Recording attendance:</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IMAT is used </a:t>
            </a:r>
            <a:r>
              <a:rPr lang="en-US" sz="1600" spc="-5" dirty="0">
                <a:solidFill>
                  <a:srgbClr val="FF0000"/>
                </a:solidFill>
                <a:latin typeface="+mj-lt"/>
                <a:cs typeface="Arial"/>
              </a:rPr>
              <a:t>for this </a:t>
            </a:r>
            <a:r>
              <a:rPr lang="en-US" sz="1600" spc="-5" dirty="0" smtClean="0">
                <a:solidFill>
                  <a:srgbClr val="FF0000"/>
                </a:solidFill>
                <a:latin typeface="+mj-lt"/>
                <a:cs typeface="Arial"/>
              </a:rPr>
              <a:t>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8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Meeting reminders</a:t>
            </a:r>
            <a:endParaRPr lang="en-US" sz="1600" spc="-5" dirty="0" smtClean="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call: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(e.g., Stuart </a:t>
            </a:r>
            <a:r>
              <a:rPr lang="en-US" sz="1600" spc="-5" dirty="0">
                <a:latin typeface="+mj-lt"/>
                <a:cs typeface="Arial"/>
              </a:rPr>
              <a:t>Kerry, OK-Brit; </a:t>
            </a:r>
            <a:r>
              <a:rPr lang="en-US" sz="1600" spc="-5" dirty="0" smtClean="0">
                <a:latin typeface="+mj-lt"/>
                <a:cs typeface="Arial"/>
              </a:rPr>
              <a:t>Self)</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state your </a:t>
            </a:r>
            <a:r>
              <a:rPr lang="en-US" sz="1600" spc="-5" dirty="0" smtClean="0">
                <a:latin typeface="+mj-lt"/>
                <a:cs typeface="Arial"/>
              </a:rPr>
              <a:t>name and affiliation </a:t>
            </a:r>
            <a:r>
              <a:rPr lang="en-US" sz="1600" spc="-5" dirty="0">
                <a:latin typeface="+mj-lt"/>
                <a:cs typeface="Arial"/>
              </a:rPr>
              <a:t>the FIRST TIME </a:t>
            </a:r>
            <a:r>
              <a:rPr lang="en-US" sz="1600" spc="-5" dirty="0" smtClean="0">
                <a:latin typeface="+mj-lt"/>
                <a:cs typeface="Arial"/>
              </a:rPr>
              <a:t>you speak</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a:t>
            </a:r>
            <a:r>
              <a:rPr lang="en-US" sz="1600" spc="-5" dirty="0" smtClean="0">
                <a:latin typeface="+mj-lt"/>
                <a:cs typeface="Arial"/>
              </a:rPr>
              <a:t>you</a:t>
            </a:r>
          </a:p>
          <a:p>
            <a:pPr marL="630238" marR="117475" lvl="1" indent="-230188" algn="just">
              <a:spcBef>
                <a:spcPts val="600"/>
              </a:spcBef>
              <a:buChar char="•"/>
              <a:tabLst>
                <a:tab pos="230188" algn="l"/>
              </a:tabLst>
            </a:pPr>
            <a:r>
              <a:rPr lang="en-US" sz="1600" spc="-5" smtClean="0">
                <a:latin typeface="+mj-lt"/>
                <a:cs typeface="Arial"/>
              </a:rPr>
              <a:t>Press </a:t>
            </a:r>
            <a:r>
              <a:rPr lang="en-US" sz="1600" spc="-5" dirty="0">
                <a:latin typeface="+mj-lt"/>
                <a:cs typeface="Arial"/>
              </a:rPr>
              <a:t>are required (i.e., anyone reporting publicly on this meeting) </a:t>
            </a:r>
            <a:r>
              <a:rPr lang="en-US" sz="1600" spc="-5" dirty="0" smtClean="0">
                <a:latin typeface="+mj-lt"/>
                <a:cs typeface="Arial"/>
              </a:rPr>
              <a:t>to </a:t>
            </a:r>
            <a:r>
              <a:rPr lang="en-US" sz="1600" spc="-5" dirty="0">
                <a:latin typeface="+mj-lt"/>
                <a:cs typeface="Arial"/>
              </a:rPr>
              <a:t>announce their presence (Jan 2019 IEEE-SA Standards Board Ops Manual 5.3.3.2)</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January 2023</a:t>
            </a:r>
            <a:endParaRPr lang="en-GB" dirty="0"/>
          </a:p>
        </p:txBody>
      </p:sp>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logistics</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Mixed-mode meeting</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latin typeface="+mj-lt"/>
                <a:cs typeface="Arial"/>
              </a:rPr>
              <a:t>In person:   </a:t>
            </a:r>
          </a:p>
          <a:p>
            <a:pPr marL="1030288" marR="117475" lvl="2" indent="-230188" algn="just">
              <a:buFont typeface="Times New Roman" pitchFamily="16" charset="0"/>
              <a:buChar char="•"/>
              <a:tabLst>
                <a:tab pos="230188" algn="l"/>
              </a:tabLst>
            </a:pPr>
            <a:r>
              <a:rPr lang="en-US" sz="1400" spc="-5" dirty="0" smtClean="0">
                <a:latin typeface="+mj-lt"/>
                <a:cs typeface="Arial"/>
              </a:rPr>
              <a:t>The meeting room is </a:t>
            </a:r>
            <a:r>
              <a:rPr lang="en-US" sz="1400" dirty="0"/>
              <a:t>Carroll </a:t>
            </a:r>
            <a:r>
              <a:rPr lang="en-US" sz="1400" dirty="0" smtClean="0"/>
              <a:t>AB/Carroll A at 3</a:t>
            </a:r>
            <a:r>
              <a:rPr lang="en-US" sz="1400" baseline="30000" dirty="0" smtClean="0"/>
              <a:t>rd</a:t>
            </a:r>
            <a:r>
              <a:rPr lang="en-US" sz="1400" dirty="0" smtClean="0"/>
              <a:t> Floor</a:t>
            </a:r>
            <a:r>
              <a:rPr lang="en-US" sz="1400" spc="-5" dirty="0" smtClean="0">
                <a:latin typeface="+mj-lt"/>
                <a:cs typeface="Arial"/>
              </a:rPr>
              <a:t>, Hilton Baltimore Inner Harbor</a:t>
            </a:r>
          </a:p>
          <a:p>
            <a:pPr marL="1030288" marR="117475" lvl="2" indent="-230188" algn="just">
              <a:buFont typeface="Times New Roman" pitchFamily="16" charset="0"/>
              <a:buChar char="•"/>
              <a:tabLst>
                <a:tab pos="230188" algn="l"/>
              </a:tabLst>
            </a:pPr>
            <a:r>
              <a:rPr lang="en-US" sz="1400" b="1" spc="-5" dirty="0" smtClean="0">
                <a:solidFill>
                  <a:srgbClr val="FF0000"/>
                </a:solidFill>
                <a:latin typeface="+mj-lt"/>
                <a:cs typeface="Arial"/>
              </a:rPr>
              <a:t>Must </a:t>
            </a: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for queue and voting management (see below) </a:t>
            </a:r>
            <a:r>
              <a:rPr lang="en-US" sz="1400" b="1" spc="-5" dirty="0" smtClean="0">
                <a:solidFill>
                  <a:srgbClr val="FF0000"/>
                </a:solidFill>
                <a:latin typeface="+mj-lt"/>
                <a:cs typeface="Arial"/>
              </a:rPr>
              <a:t>with audio and video disabled</a:t>
            </a:r>
            <a:r>
              <a:rPr lang="en-US" sz="1400" spc="-5" dirty="0" smtClean="0">
                <a:latin typeface="+mj-lt"/>
                <a:cs typeface="Arial"/>
              </a:rPr>
              <a:t>.</a:t>
            </a:r>
            <a:endParaRPr lang="en-US" sz="12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Remote:  </a:t>
            </a:r>
          </a:p>
          <a:p>
            <a:pPr marL="1030288" marR="117475" lvl="2" indent="-230188" algn="just">
              <a:buFont typeface="Times New Roman" pitchFamily="16" charset="0"/>
              <a:buChar char="•"/>
              <a:tabLst>
                <a:tab pos="230188" algn="l"/>
              </a:tabLst>
            </a:pP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a:t>
            </a:r>
            <a:r>
              <a:rPr lang="en-US" sz="1400" b="1" spc="-5" dirty="0" smtClean="0">
                <a:solidFill>
                  <a:srgbClr val="FF0000"/>
                </a:solidFill>
                <a:latin typeface="+mj-lt"/>
                <a:cs typeface="Arial"/>
              </a:rPr>
              <a:t>with video disabled</a:t>
            </a:r>
            <a:r>
              <a:rPr lang="en-US" sz="1400" spc="-5" dirty="0" smtClean="0">
                <a:latin typeface="+mj-lt"/>
                <a:cs typeface="Arial"/>
              </a:rPr>
              <a:t>. </a:t>
            </a:r>
          </a:p>
          <a:p>
            <a:pPr marL="1030288" marR="117475" lvl="2" indent="-230188" algn="just">
              <a:buFont typeface="Times New Roman" pitchFamily="16" charset="0"/>
              <a:buChar char="•"/>
              <a:tabLst>
                <a:tab pos="230188" algn="l"/>
              </a:tabLst>
            </a:pPr>
            <a:r>
              <a:rPr lang="en-US" sz="1400" spc="-5" dirty="0" smtClean="0">
                <a:latin typeface="+mj-lt"/>
                <a:cs typeface="Arial"/>
              </a:rPr>
              <a:t>Set your audio as “Music mode”.  See </a:t>
            </a:r>
            <a:r>
              <a:rPr lang="en-US" sz="1400" spc="-5" dirty="0" smtClean="0">
                <a:latin typeface="+mj-lt"/>
                <a:cs typeface="Arial"/>
                <a:hlinkClick r:id="rId3"/>
              </a:rPr>
              <a:t>slide 18</a:t>
            </a:r>
            <a:r>
              <a:rPr lang="en-US" sz="1400" spc="-5" dirty="0" smtClean="0">
                <a:latin typeface="+mj-lt"/>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smtClean="0">
                <a:solidFill>
                  <a:schemeClr val="tx1"/>
                </a:solidFill>
                <a:cs typeface="Arial" panose="020B0604020202020204" pitchFamily="34" charset="0"/>
              </a:rPr>
              <a:t>Call-in </a:t>
            </a:r>
            <a:r>
              <a:rPr lang="en-US" sz="1600" dirty="0">
                <a:solidFill>
                  <a:schemeClr val="tx1"/>
                </a:solidFill>
                <a:cs typeface="Arial" panose="020B0604020202020204" pitchFamily="34" charset="0"/>
              </a:rPr>
              <a:t>info </a:t>
            </a:r>
            <a:endParaRPr lang="en-US" sz="1600" dirty="0" smtClean="0">
              <a:solidFill>
                <a:schemeClr val="tx1"/>
              </a:solidFill>
              <a:cs typeface="Arial" panose="020B0604020202020204" pitchFamily="34" charset="0"/>
            </a:endParaRPr>
          </a:p>
          <a:p>
            <a:pPr marL="1030288" marR="117475" lvl="2" indent="-230188" algn="just">
              <a:buFont typeface="Times New Roman" pitchFamily="16" charset="0"/>
              <a:buChar char="•"/>
              <a:tabLst>
                <a:tab pos="230188" algn="l"/>
              </a:tabLst>
            </a:pPr>
            <a:r>
              <a:rPr lang="en-US" sz="1400" dirty="0" smtClean="0">
                <a:solidFill>
                  <a:schemeClr val="tx1"/>
                </a:solidFill>
                <a:cs typeface="Arial" panose="020B0604020202020204" pitchFamily="34" charset="0"/>
              </a:rPr>
              <a:t>Available </a:t>
            </a:r>
            <a:r>
              <a:rPr lang="en-US" sz="1400" dirty="0">
                <a:solidFill>
                  <a:schemeClr val="tx1"/>
                </a:solidFill>
                <a:cs typeface="Arial" panose="020B0604020202020204" pitchFamily="34" charset="0"/>
              </a:rPr>
              <a:t>at </a:t>
            </a:r>
            <a:r>
              <a:rPr lang="en-US" sz="1400" dirty="0" smtClean="0">
                <a:solidFill>
                  <a:schemeClr val="tx1"/>
                </a:solidFill>
                <a:cs typeface="Arial" panose="020B0604020202020204" pitchFamily="34" charset="0"/>
                <a:hlinkClick r:id="rId4"/>
              </a:rPr>
              <a:t>18-16/0038</a:t>
            </a:r>
            <a:r>
              <a:rPr lang="en-US" sz="1400" dirty="0" smtClean="0">
                <a:solidFill>
                  <a:schemeClr val="tx1"/>
                </a:solidFill>
                <a:cs typeface="Arial" panose="020B0604020202020204" pitchFamily="34" charset="0"/>
              </a:rPr>
              <a:t> </a:t>
            </a:r>
            <a:r>
              <a:rPr lang="en-US" sz="1400" dirty="0">
                <a:solidFill>
                  <a:schemeClr val="tx1"/>
                </a:solidFill>
                <a:cs typeface="Arial" panose="020B0604020202020204" pitchFamily="34" charset="0"/>
              </a:rPr>
              <a:t>or </a:t>
            </a:r>
            <a:r>
              <a:rPr lang="en-US" sz="1400" dirty="0">
                <a:solidFill>
                  <a:schemeClr val="tx1"/>
                </a:solidFill>
                <a:cs typeface="Arial" panose="020B0604020202020204" pitchFamily="34" charset="0"/>
                <a:hlinkClick r:id="rId5"/>
              </a:rPr>
              <a:t>Google Calendar</a:t>
            </a:r>
            <a:endParaRPr lang="en-US" sz="1400" spc="-5" dirty="0" smtClean="0">
              <a:latin typeface="+mj-lt"/>
              <a:cs typeface="Arial"/>
            </a:endParaRPr>
          </a:p>
          <a:p>
            <a:pPr marL="630238" marR="117475" lvl="1" indent="-230188" algn="just">
              <a:buClrTx/>
              <a:buFont typeface="Times New Roman" pitchFamily="16" charset="0"/>
              <a:buChar char="•"/>
              <a:tabLst>
                <a:tab pos="230188" algn="l"/>
              </a:tabLst>
            </a:pPr>
            <a:endParaRPr lang="en-US" sz="1600" dirty="0" smtClean="0"/>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Queue and voting management</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cs typeface="Arial"/>
              </a:rPr>
              <a:t>Regardless of your participation type, </a:t>
            </a:r>
          </a:p>
          <a:p>
            <a:pPr marL="1030288" marR="117475" lvl="2" indent="-230188" algn="just">
              <a:buFont typeface="Times New Roman" pitchFamily="16" charset="0"/>
              <a:buChar char="•"/>
              <a:tabLst>
                <a:tab pos="230188" algn="l"/>
              </a:tabLst>
            </a:pPr>
            <a:r>
              <a:rPr lang="en-US" sz="1400" spc="-5" dirty="0" smtClean="0">
                <a:cs typeface="Arial"/>
              </a:rPr>
              <a:t>When you want to be on the queue for comment, </a:t>
            </a:r>
            <a:r>
              <a:rPr lang="en-US" sz="1400" spc="-5" dirty="0">
                <a:cs typeface="Arial"/>
              </a:rPr>
              <a:t>please type “Q” or “q” in the </a:t>
            </a:r>
            <a:r>
              <a:rPr lang="en-US" sz="1400" spc="-5" dirty="0" err="1" smtClean="0">
                <a:cs typeface="Arial"/>
              </a:rPr>
              <a:t>Webex</a:t>
            </a:r>
            <a:r>
              <a:rPr lang="en-US" sz="1400" spc="-5" dirty="0" smtClean="0">
                <a:cs typeface="Arial"/>
              </a:rPr>
              <a:t> chat window </a:t>
            </a:r>
          </a:p>
          <a:p>
            <a:pPr marL="1030288" marR="117475" lvl="2" indent="-230188" algn="just">
              <a:buFont typeface="Times New Roman" pitchFamily="16" charset="0"/>
              <a:buChar char="•"/>
              <a:tabLst>
                <a:tab pos="230188" algn="l"/>
              </a:tabLst>
            </a:pPr>
            <a:r>
              <a:rPr lang="en-US" sz="1400" spc="-5" dirty="0" smtClean="0">
                <a:cs typeface="Arial"/>
              </a:rPr>
              <a:t>Please cast your vote for any straw poll or motion using </a:t>
            </a:r>
            <a:r>
              <a:rPr lang="en-US" sz="1400" spc="-5" dirty="0" err="1" smtClean="0">
                <a:cs typeface="Arial"/>
              </a:rPr>
              <a:t>Webex</a:t>
            </a: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January 2023</a:t>
            </a:r>
            <a:endParaRPr lang="en-GB" dirty="0"/>
          </a:p>
        </p:txBody>
      </p:sp>
    </p:spTree>
    <p:extLst>
      <p:ext uri="{BB962C8B-B14F-4D97-AF65-F5344CB8AC3E}">
        <p14:creationId xmlns:p14="http://schemas.microsoft.com/office/powerpoint/2010/main" val="21973481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Reciprocal credit</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mj-lt"/>
                <a:ea typeface="Times New Roman" panose="02020603050405020304" pitchFamily="18" charset="0"/>
              </a:rPr>
              <a:t>Reciprocal credit</a:t>
            </a:r>
            <a:r>
              <a:rPr lang="en-US" sz="1800" dirty="0">
                <a:solidFill>
                  <a:schemeClr val="tx1"/>
                </a:solidFill>
                <a:latin typeface="+mj-lt"/>
                <a:ea typeface="Times New Roman" panose="02020603050405020304" pitchFamily="18" charset="0"/>
              </a:rPr>
              <a:t> </a:t>
            </a:r>
            <a:r>
              <a:rPr lang="en-US" sz="1800" dirty="0" smtClean="0">
                <a:latin typeface="+mj-lt"/>
              </a:rPr>
              <a:t>is </a:t>
            </a:r>
            <a:r>
              <a:rPr lang="en-US" sz="1800" dirty="0">
                <a:latin typeface="+mj-lt"/>
              </a:rPr>
              <a:t>provided to 802.18 voters for attendance at 802.11 on Tuesday AM2 and Thursday AM1</a:t>
            </a:r>
            <a:endParaRPr lang="en-US" sz="1800" spc="-5" dirty="0">
              <a:latin typeface="+mj-lt"/>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January 2023</a:t>
            </a:r>
            <a:endParaRPr lang="en-GB" dirty="0"/>
          </a:p>
        </p:txBody>
      </p:sp>
    </p:spTree>
    <p:extLst>
      <p:ext uri="{BB962C8B-B14F-4D97-AF65-F5344CB8AC3E}">
        <p14:creationId xmlns:p14="http://schemas.microsoft.com/office/powerpoint/2010/main" val="27205001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January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2286416822"/>
              </p:ext>
            </p:extLst>
          </p:nvPr>
        </p:nvGraphicFramePr>
        <p:xfrm>
          <a:off x="914400" y="1752600"/>
          <a:ext cx="10443625" cy="4132263"/>
        </p:xfrm>
        <a:graphic>
          <a:graphicData uri="http://schemas.openxmlformats.org/drawingml/2006/table">
            <a:tbl>
              <a:tblPr/>
              <a:tblGrid>
                <a:gridCol w="1024936"/>
                <a:gridCol w="1926550"/>
                <a:gridCol w="1926550"/>
                <a:gridCol w="1926550"/>
                <a:gridCol w="1926550"/>
                <a:gridCol w="1712489"/>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 16 JAN</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TUE 17 JAN</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WED 18 JAN</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THU 19 JAN</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FRI 20 JAN</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r>
                        <a:rPr lang="en-US" dirty="0" smtClean="0"/>
                        <a:t>Second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t>
                      </a:r>
                      <a:r>
                        <a:rPr lang="en-US" sz="1800" b="0" i="0" kern="1200" dirty="0" smtClean="0">
                          <a:solidFill>
                            <a:schemeClr val="tx1"/>
                          </a:solidFill>
                          <a:effectLst/>
                          <a:latin typeface="+mn-lt"/>
                          <a:ea typeface="+mn-ea"/>
                          <a:cs typeface="+mn-cs"/>
                        </a:rPr>
                        <a:t>Carroll A, 3/F)</a:t>
                      </a: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First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t>
                      </a:r>
                      <a:r>
                        <a:rPr lang="en-US" sz="1800" b="0" i="0" kern="1200" dirty="0" smtClean="0">
                          <a:solidFill>
                            <a:schemeClr val="tx1"/>
                          </a:solidFill>
                          <a:effectLst/>
                          <a:latin typeface="+mn-lt"/>
                          <a:ea typeface="+mn-ea"/>
                          <a:cs typeface="+mn-cs"/>
                        </a:rPr>
                        <a:t>Carroll AB, 3/F)</a:t>
                      </a: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r>
                        <a:rPr lang="en-US" dirty="0" smtClean="0"/>
                        <a:t>Social evening</a:t>
                      </a:r>
                    </a:p>
                    <a:p>
                      <a:pPr algn="ctr"/>
                      <a:r>
                        <a:rPr lang="en-US" dirty="0" smtClean="0"/>
                        <a:t>(</a:t>
                      </a:r>
                      <a:r>
                        <a:rPr lang="en-US" sz="1800" b="0" i="0" kern="1200" dirty="0" smtClean="0">
                          <a:solidFill>
                            <a:schemeClr val="tx1"/>
                          </a:solidFill>
                          <a:effectLst/>
                          <a:latin typeface="+mn-lt"/>
                          <a:ea typeface="+mn-ea"/>
                          <a:cs typeface="+mn-cs"/>
                        </a:rPr>
                        <a:t>South Foyer, 2/F)</a:t>
                      </a: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bl>
          </a:graphicData>
        </a:graphic>
      </p:graphicFrame>
    </p:spTree>
    <p:extLst>
      <p:ext uri="{BB962C8B-B14F-4D97-AF65-F5344CB8AC3E}">
        <p14:creationId xmlns:p14="http://schemas.microsoft.com/office/powerpoint/2010/main" val="40514107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January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smtClean="0">
                <a:latin typeface="Times New Roman" charset="0"/>
              </a:rPr>
              <a:t>Supplementary materials for the Opening meeting</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15</a:t>
            </a:r>
            <a:endParaRPr lang="en-US" dirty="0"/>
          </a:p>
        </p:txBody>
      </p:sp>
    </p:spTree>
    <p:extLst>
      <p:ext uri="{BB962C8B-B14F-4D97-AF65-F5344CB8AC3E}">
        <p14:creationId xmlns:p14="http://schemas.microsoft.com/office/powerpoint/2010/main" val="32344225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January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16</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582797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January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opening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#1 (Internal):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“RR-TAG </a:t>
            </a:r>
            <a:r>
              <a:rPr lang="en-US" sz="1800" spc="-5" dirty="0" smtClean="0">
                <a:latin typeface="+mj-lt"/>
                <a:cs typeface="Arial"/>
              </a:rPr>
              <a:t>Opening” tab of the document 18-22/0156r1.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Stuart Kerry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Ian Sherlock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Clarification on the document number.</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9123074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January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3.1:  Meeting minutes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18</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0123307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January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November 2022 plenary minutes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#2 (Internal):  </a:t>
            </a:r>
            <a:r>
              <a:rPr lang="en-US" sz="1800" spc="-5" dirty="0">
                <a:latin typeface="+mj-lt"/>
                <a:cs typeface="Arial"/>
              </a:rPr>
              <a:t>To approve the </a:t>
            </a:r>
            <a:r>
              <a:rPr lang="en-US" sz="1800" spc="-5" dirty="0" smtClean="0">
                <a:latin typeface="+mj-lt"/>
                <a:cs typeface="Arial"/>
              </a:rPr>
              <a:t>meeting </a:t>
            </a:r>
            <a:r>
              <a:rPr lang="en-US" sz="1800" spc="-5" dirty="0">
                <a:latin typeface="+mj-lt"/>
                <a:cs typeface="Arial"/>
              </a:rPr>
              <a:t>minutes of the </a:t>
            </a:r>
            <a:r>
              <a:rPr lang="en-US" sz="1800" spc="-5" dirty="0" smtClean="0">
                <a:latin typeface="+mj-lt"/>
                <a:cs typeface="Arial"/>
              </a:rPr>
              <a:t>RR-TAG 2022 November plenary session as </a:t>
            </a:r>
            <a:r>
              <a:rPr lang="en-US" sz="1800" spc="-5" dirty="0">
                <a:latin typeface="+mj-lt"/>
                <a:cs typeface="Arial"/>
              </a:rPr>
              <a:t>shown in the document </a:t>
            </a:r>
            <a:r>
              <a:rPr lang="en-US" sz="1800" spc="-5" dirty="0" smtClean="0">
                <a:latin typeface="+mj-lt"/>
                <a:cs typeface="Arial"/>
                <a:hlinkClick r:id="rId3"/>
              </a:rPr>
              <a:t>18-22/0146r0</a:t>
            </a:r>
            <a:r>
              <a:rPr lang="en-US" sz="1800" spc="-5" dirty="0" smtClean="0">
                <a:latin typeface="+mj-lt"/>
                <a:cs typeface="Arial"/>
              </a:rPr>
              <a:t>, </a:t>
            </a:r>
            <a:r>
              <a:rPr lang="en-US" sz="1800" spc="-5" dirty="0">
                <a:latin typeface="+mj-lt"/>
                <a:cs typeface="Arial"/>
              </a:rPr>
              <a:t>with editorial privilege for the 802.18 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Andy Scott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Al </a:t>
            </a:r>
            <a:r>
              <a:rPr lang="en-US" sz="1600" spc="-5" dirty="0" err="1" smtClean="0">
                <a:latin typeface="+mj-lt"/>
                <a:cs typeface="Arial"/>
              </a:rPr>
              <a:t>Petrick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t>
            </a:r>
            <a:r>
              <a:rPr lang="en-US" sz="1600" spc="-5" dirty="0">
                <a:cs typeface="Arial"/>
              </a:rPr>
              <a:t>Approved with unanimous consent.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January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smtClean="0"/>
              <a:t>Slide 2</a:t>
            </a:r>
            <a:endParaRPr lang="en-US" dirty="0"/>
          </a:p>
        </p:txBody>
      </p:sp>
    </p:spTree>
    <p:extLst>
      <p:ext uri="{BB962C8B-B14F-4D97-AF65-F5344CB8AC3E}">
        <p14:creationId xmlns:p14="http://schemas.microsoft.com/office/powerpoint/2010/main" val="37205043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January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Old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786691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smtClean="0">
                <a:latin typeface="+mj-lt"/>
                <a:cs typeface="Arial"/>
              </a:rPr>
              <a:t>Pending </a:t>
            </a:r>
            <a:r>
              <a:rPr lang="en-US" sz="1800" spc="-5" dirty="0" smtClean="0">
                <a:cs typeface="Arial"/>
              </a:rPr>
              <a:t>for </a:t>
            </a:r>
            <a:r>
              <a:rPr lang="en-US" sz="1800" spc="-5" dirty="0">
                <a:cs typeface="Arial"/>
              </a:rPr>
              <a:t>interested members to prepare response in the order of </a:t>
            </a:r>
            <a:r>
              <a:rPr lang="en-US" sz="1800" u="sng" spc="-5" dirty="0" smtClean="0">
                <a:solidFill>
                  <a:srgbClr val="FF0000"/>
                </a:solidFill>
                <a:cs typeface="Arial"/>
              </a:rPr>
              <a:t>internal deadline</a:t>
            </a:r>
            <a:r>
              <a:rPr lang="en-US" sz="1800" spc="-5" dirty="0" smtClean="0">
                <a:cs typeface="Arial"/>
              </a:rPr>
              <a:t>:</a:t>
            </a: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8am </a:t>
            </a:r>
            <a:r>
              <a:rPr lang="en-US" sz="1600" spc="-5" dirty="0">
                <a:solidFill>
                  <a:schemeClr val="tx1"/>
                </a:solidFill>
                <a:cs typeface="Arial"/>
              </a:rPr>
              <a:t>ET, 19 January 2023:</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EU BEREC: </a:t>
            </a:r>
            <a:r>
              <a:rPr lang="en-US" sz="1400" spc="-5" dirty="0" smtClean="0">
                <a:solidFill>
                  <a:schemeClr val="tx1"/>
                </a:solidFill>
                <a:cs typeface="Arial"/>
              </a:rPr>
              <a:t> </a:t>
            </a:r>
            <a:r>
              <a:rPr lang="en-US" sz="1400" dirty="0">
                <a:hlinkClick r:id="rId4"/>
              </a:rPr>
              <a:t>Public consultation on the draft BEREC Report on challenges and benefits of impact of Artificial Intelligence (AI) solutions in the telecommunications sector (including use cases)</a:t>
            </a:r>
            <a:endParaRPr lang="en-US" sz="1400" dirty="0"/>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China MIIT:  </a:t>
            </a:r>
            <a:r>
              <a:rPr lang="en-GB" sz="1400" u="sng" dirty="0">
                <a:hlinkClick r:id="rId5"/>
              </a:rPr>
              <a:t>Consultation on the “900MHz Frequency Band Radio Frequency Identification (RFID) Equipment Radio Management Regulations (Draft for Comments)” and “Ultra Wideband (UWB) Equipment Radio Management Regulations (Draft for Comments)”</a:t>
            </a:r>
            <a:endParaRPr lang="en-US" sz="1400" spc="-5" dirty="0" smtClean="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Portugal </a:t>
            </a:r>
            <a:r>
              <a:rPr lang="en-US" sz="1400" spc="-5" dirty="0">
                <a:solidFill>
                  <a:schemeClr val="tx1"/>
                </a:solidFill>
                <a:cs typeface="Arial"/>
              </a:rPr>
              <a:t>ANACOM:  </a:t>
            </a:r>
            <a:r>
              <a:rPr lang="en-GB" sz="1400" u="sng" dirty="0">
                <a:hlinkClick r:id="rId6"/>
              </a:rPr>
              <a:t>Consultation on availability of spectrum in the 700 MHz band (duplex gap and guard bands)</a:t>
            </a:r>
            <a:endParaRPr lang="en-GB" sz="1400" u="sng" dirty="0"/>
          </a:p>
          <a:p>
            <a:pPr marL="630238" marR="117475" lvl="1" indent="-230188" algn="just">
              <a:spcBef>
                <a:spcPts val="600"/>
              </a:spcBef>
              <a:buFont typeface="Times New Roman" pitchFamily="16" charset="0"/>
              <a:buChar char="•"/>
              <a:tabLst>
                <a:tab pos="230188" algn="l"/>
              </a:tabLst>
            </a:pPr>
            <a:endParaRPr lang="en-GB" sz="1400" u="sng" dirty="0"/>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January 2023</a:t>
            </a:r>
            <a:endParaRPr lang="en-GB" dirty="0"/>
          </a:p>
        </p:txBody>
      </p:sp>
    </p:spTree>
    <p:extLst>
      <p:ext uri="{BB962C8B-B14F-4D97-AF65-F5344CB8AC3E}">
        <p14:creationId xmlns:p14="http://schemas.microsoft.com/office/powerpoint/2010/main" val="307251695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January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6:  Recess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22</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01241910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January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Recess until Thursday AM1, 19 January 2023</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Next meeting slot:</a:t>
            </a:r>
            <a:endParaRPr lang="en-US" sz="18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Thursday AM1, 08:00 to 10:00 ET, 19 January 2023</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dirty="0">
                <a:latin typeface="+mj-lt"/>
                <a:cs typeface="Arial" panose="020B0604020202020204" pitchFamily="34" charset="0"/>
              </a:rPr>
              <a:t>Call in info is available at </a:t>
            </a:r>
            <a:r>
              <a:rPr lang="en-US" sz="1600" dirty="0" smtClean="0">
                <a:latin typeface="+mj-lt"/>
                <a:cs typeface="Arial" panose="020B0604020202020204" pitchFamily="34" charset="0"/>
                <a:hlinkClick r:id="rId3"/>
              </a:rPr>
              <a:t>18-16/0038</a:t>
            </a:r>
            <a:r>
              <a:rPr lang="en-US" sz="1600" dirty="0" smtClean="0">
                <a:latin typeface="+mj-lt"/>
                <a:cs typeface="Arial" panose="020B0604020202020204" pitchFamily="34" charset="0"/>
              </a:rPr>
              <a:t> </a:t>
            </a:r>
            <a:r>
              <a:rPr lang="en-US" sz="1600" dirty="0">
                <a:solidFill>
                  <a:schemeClr val="tx1"/>
                </a:solidFill>
                <a:cs typeface="Arial" panose="020B0604020202020204" pitchFamily="34" charset="0"/>
              </a:rPr>
              <a:t>or </a:t>
            </a:r>
            <a:r>
              <a:rPr lang="en-US" sz="1600" dirty="0">
                <a:solidFill>
                  <a:schemeClr val="tx1"/>
                </a:solidFill>
                <a:cs typeface="Arial" panose="020B0604020202020204" pitchFamily="34" charset="0"/>
                <a:hlinkClick r:id="rId4"/>
              </a:rPr>
              <a:t>Google Calendar</a:t>
            </a:r>
            <a:endParaRPr lang="en-US" sz="1600" dirty="0">
              <a:latin typeface="+mj-lt"/>
              <a:cs typeface="Arial" panose="020B0604020202020204" pitchFamily="34" charset="0"/>
            </a:endParaRPr>
          </a:p>
          <a:p>
            <a:pPr marL="230188" marR="117475" indent="-230188" algn="just">
              <a:spcBef>
                <a:spcPts val="1200"/>
              </a:spcBef>
              <a:buFont typeface="Times New Roman" pitchFamily="16" charset="0"/>
              <a:buChar char="•"/>
              <a:tabLst>
                <a:tab pos="230188" algn="l"/>
              </a:tabLst>
            </a:pPr>
            <a:r>
              <a:rPr lang="en-US" sz="1800" spc="-5" dirty="0" smtClean="0">
                <a:latin typeface="+mj-lt"/>
                <a:cs typeface="Arial"/>
              </a:rPr>
              <a:t>Recess:</a:t>
            </a:r>
            <a:endParaRPr lang="en-US" sz="18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t>
            </a:r>
            <a:r>
              <a:rPr lang="en-US" sz="1600" spc="-5" dirty="0" smtClean="0">
                <a:latin typeface="+mj-lt"/>
                <a:cs typeface="Arial"/>
              </a:rPr>
              <a:t>recess?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Recess at 12:08pm ET</a:t>
            </a:r>
            <a:endParaRPr lang="en-US" sz="1400" spc="-5" dirty="0">
              <a:solidFill>
                <a:srgbClr val="FF0000"/>
              </a:solidFill>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January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Supplementary materials </a:t>
            </a:r>
            <a:r>
              <a:rPr lang="en-US" kern="0" dirty="0" smtClean="0">
                <a:latin typeface="Times New Roman" charset="0"/>
              </a:rPr>
              <a:t>for the Closing </a:t>
            </a:r>
            <a:r>
              <a:rPr lang="en-US" kern="0" dirty="0">
                <a:latin typeface="Times New Roman" charset="0"/>
              </a:rPr>
              <a:t>meeting</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24</a:t>
            </a:r>
            <a:endParaRPr lang="en-US" dirty="0"/>
          </a:p>
        </p:txBody>
      </p:sp>
    </p:spTree>
    <p:extLst>
      <p:ext uri="{BB962C8B-B14F-4D97-AF65-F5344CB8AC3E}">
        <p14:creationId xmlns:p14="http://schemas.microsoft.com/office/powerpoint/2010/main" val="359887613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January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25</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78001460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January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closing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#3 (Internal):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“RR-TAG </a:t>
            </a:r>
            <a:r>
              <a:rPr lang="en-US" sz="1800" spc="-5" dirty="0" smtClean="0">
                <a:latin typeface="+mj-lt"/>
                <a:cs typeface="Arial"/>
              </a:rPr>
              <a:t>Closing” tab of the document 18-22/0156r3.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Stuart Kerry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Andy Scott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187587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January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  New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91908455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EU BEREC’s </a:t>
            </a:r>
            <a:r>
              <a:rPr lang="en-US" sz="2800" dirty="0" smtClean="0">
                <a:solidFill>
                  <a:srgbClr val="0070C0"/>
                </a:solidFill>
              </a:rPr>
              <a:t>consultation</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GB" sz="1800" dirty="0" smtClean="0"/>
              <a:t>Consultation on </a:t>
            </a:r>
            <a:r>
              <a:rPr lang="en-US" sz="1800" dirty="0" smtClean="0"/>
              <a:t>the </a:t>
            </a:r>
            <a:r>
              <a:rPr lang="en-US" sz="1800" dirty="0"/>
              <a:t>draft BEREC Report on challenges and benefits of impact of Artificial Intelligence (AI) solutions in the telecommunications sector (including use cases</a:t>
            </a:r>
            <a:r>
              <a:rPr lang="en-US" sz="1800" dirty="0" smtClean="0"/>
              <a:t>)</a:t>
            </a:r>
            <a:endParaRPr lang="en-US" sz="1800" spc="-5" dirty="0">
              <a:latin typeface="+mj-lt"/>
              <a:cs typeface="Arial"/>
            </a:endParaRPr>
          </a:p>
          <a:p>
            <a:pPr marL="630238" marR="117475" lvl="1" indent="-230188" algn="just">
              <a:buChar char="•"/>
              <a:tabLst>
                <a:tab pos="230188" algn="l"/>
              </a:tabLst>
            </a:pPr>
            <a:r>
              <a:rPr lang="en-US" sz="1600" spc="-5" dirty="0" smtClean="0">
                <a:latin typeface="+mj-lt"/>
                <a:cs typeface="Arial"/>
              </a:rPr>
              <a:t>Publication date:  13 December 2022</a:t>
            </a:r>
          </a:p>
          <a:p>
            <a:pPr marL="630238" marR="117475" lvl="1" indent="-230188" algn="just">
              <a:buChar char="•"/>
              <a:tabLst>
                <a:tab pos="230188" algn="l"/>
              </a:tabLst>
            </a:pPr>
            <a:r>
              <a:rPr lang="en-US" sz="1600" spc="-5" dirty="0" smtClean="0">
                <a:latin typeface="+mj-lt"/>
                <a:cs typeface="Arial"/>
              </a:rPr>
              <a:t>Closing date for response:  3 February 2023 </a:t>
            </a:r>
          </a:p>
          <a:p>
            <a:pPr marL="1030288" marR="117475" lvl="2" indent="-230188" algn="just">
              <a:buChar char="•"/>
              <a:tabLst>
                <a:tab pos="230188" algn="l"/>
              </a:tabLst>
            </a:pPr>
            <a:r>
              <a:rPr lang="en-US" sz="1400" spc="-5" dirty="0" smtClean="0">
                <a:solidFill>
                  <a:srgbClr val="FF0000"/>
                </a:solidFill>
                <a:latin typeface="+mj-lt"/>
                <a:cs typeface="Arial"/>
              </a:rPr>
              <a:t>Internal 802.18 deadline t</a:t>
            </a:r>
            <a:r>
              <a:rPr lang="en-US" sz="1400" spc="-5" dirty="0" smtClean="0">
                <a:solidFill>
                  <a:srgbClr val="FF0000"/>
                </a:solidFill>
                <a:cs typeface="Arial"/>
              </a:rPr>
              <a:t>o allow for 10 day EC ballot</a:t>
            </a:r>
            <a:r>
              <a:rPr lang="en-US" sz="1400" spc="-5" dirty="0" smtClean="0">
                <a:solidFill>
                  <a:srgbClr val="FF0000"/>
                </a:solidFill>
                <a:latin typeface="+mj-lt"/>
                <a:cs typeface="Arial"/>
              </a:rPr>
              <a:t>:  8am ET, 19 January 2023 </a:t>
            </a:r>
          </a:p>
          <a:p>
            <a:pPr marL="630238" marR="117475" lvl="1" indent="-230188" algn="just">
              <a:buChar char="•"/>
              <a:tabLst>
                <a:tab pos="230188" algn="l"/>
              </a:tabLst>
            </a:pPr>
            <a:r>
              <a:rPr lang="en-US" sz="1600" spc="-5" dirty="0" smtClean="0">
                <a:cs typeface="Arial"/>
              </a:rPr>
              <a:t>Note</a:t>
            </a:r>
            <a:endParaRPr lang="en-US" sz="1600" spc="-5" dirty="0">
              <a:cs typeface="Arial"/>
            </a:endParaRPr>
          </a:p>
          <a:p>
            <a:pPr marL="1030288" marR="117475" lvl="2" indent="-230188" algn="just">
              <a:buChar char="•"/>
              <a:tabLst>
                <a:tab pos="230188" algn="l"/>
              </a:tabLst>
            </a:pPr>
            <a:r>
              <a:rPr lang="en-US" sz="1400" dirty="0" smtClean="0"/>
              <a:t>BEREC:  Body </a:t>
            </a:r>
            <a:r>
              <a:rPr lang="en-US" sz="1400" dirty="0"/>
              <a:t>of European Regulators for Electronic Communications</a:t>
            </a:r>
            <a:endParaRPr lang="en-US" sz="1400" spc="-5" dirty="0" smtClean="0">
              <a:solidFill>
                <a:srgbClr val="FF0000"/>
              </a:solidFill>
              <a:latin typeface="+mj-lt"/>
              <a:cs typeface="Arial"/>
            </a:endParaRPr>
          </a:p>
          <a:p>
            <a:pPr marL="230188" marR="117475" indent="-230188" algn="just">
              <a:spcBef>
                <a:spcPts val="1800"/>
              </a:spcBef>
              <a:buChar char="•"/>
              <a:tabLst>
                <a:tab pos="230188" algn="l"/>
              </a:tabLst>
            </a:pPr>
            <a:r>
              <a:rPr lang="en-US" sz="1800" spc="-5" dirty="0" smtClean="0">
                <a:latin typeface="+mj-lt"/>
                <a:cs typeface="Arial"/>
              </a:rPr>
              <a:t>For details, please visit</a:t>
            </a:r>
          </a:p>
          <a:p>
            <a:pPr marL="630238" marR="117475" lvl="1" indent="-230188" algn="just">
              <a:spcBef>
                <a:spcPts val="600"/>
              </a:spcBef>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www.berec.europa.eu/en/public-consultations/ongoing-public-consultations-and-calls-for-inputs/public-consultation-on-the-draft-berec-report-on-challenges-and-benefits-of-impact-of-artificial-intelligence-ai-solutions-in-the-telecommunications-sector-including-use-cases</a:t>
            </a:r>
            <a:endParaRPr lang="en-US" sz="1600" spc="-5" dirty="0" smtClean="0">
              <a:latin typeface="+mj-lt"/>
              <a:cs typeface="Arial"/>
            </a:endParaRPr>
          </a:p>
          <a:p>
            <a:pPr marL="230188" marR="117475" indent="-230188" algn="just">
              <a:spcBef>
                <a:spcPts val="1800"/>
              </a:spcBef>
              <a:buChar char="•"/>
              <a:tabLst>
                <a:tab pos="230188" algn="l"/>
              </a:tabLst>
            </a:pPr>
            <a:r>
              <a:rPr lang="en-US" sz="1800" spc="-5" dirty="0" smtClean="0">
                <a:latin typeface="+mj-lt"/>
                <a:cs typeface="Arial"/>
              </a:rPr>
              <a:t>Proposed </a:t>
            </a:r>
            <a:r>
              <a:rPr lang="en-US" sz="1800" spc="-5" dirty="0">
                <a:latin typeface="+mj-lt"/>
                <a:cs typeface="Arial"/>
              </a:rPr>
              <a:t>IEEE 802 </a:t>
            </a:r>
            <a:r>
              <a:rPr lang="en-US" sz="1800" spc="-5" dirty="0" smtClean="0">
                <a:latin typeface="+mj-lt"/>
                <a:cs typeface="Arial"/>
              </a:rPr>
              <a:t>response</a:t>
            </a:r>
            <a:endParaRPr lang="en-US" sz="1600" spc="-5" dirty="0" smtClean="0">
              <a:solidFill>
                <a:srgbClr val="3333CC"/>
              </a:solidFill>
              <a:cs typeface="Arial"/>
            </a:endParaRPr>
          </a:p>
          <a:p>
            <a:pPr marL="630238" marR="117475" lvl="1" indent="-230188" algn="just">
              <a:spcBef>
                <a:spcPts val="600"/>
              </a:spcBef>
              <a:buChar char="•"/>
              <a:tabLst>
                <a:tab pos="230188" algn="l"/>
              </a:tabLst>
            </a:pPr>
            <a:r>
              <a:rPr lang="en-US" sz="1600" spc="-5" dirty="0" smtClean="0">
                <a:solidFill>
                  <a:srgbClr val="3333CC"/>
                </a:solidFill>
                <a:cs typeface="Arial"/>
                <a:hlinkClick r:id="rId4"/>
              </a:rPr>
              <a:t>18-23/0012r0</a:t>
            </a:r>
            <a:endParaRPr lang="en-US" sz="16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January 2023</a:t>
            </a:r>
            <a:endParaRPr lang="en-GB" dirty="0"/>
          </a:p>
        </p:txBody>
      </p:sp>
    </p:spTree>
    <p:extLst>
      <p:ext uri="{BB962C8B-B14F-4D97-AF65-F5344CB8AC3E}">
        <p14:creationId xmlns:p14="http://schemas.microsoft.com/office/powerpoint/2010/main" val="116782478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China MIIT’s consultation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Char char="•"/>
              <a:tabLst>
                <a:tab pos="230188" algn="l"/>
              </a:tabLst>
            </a:pPr>
            <a:r>
              <a:rPr lang="en-GB" sz="1800" dirty="0" smtClean="0"/>
              <a:t>Consultation on the “</a:t>
            </a:r>
            <a:r>
              <a:rPr lang="en-GB" sz="1800" dirty="0"/>
              <a:t>900MHz Frequency Band Radio Frequency Identification (RFID) Equipment Radio Management Regulations (Draft for Comments)” and “Ultra Wideband (UWB) Equipment Radio Management Regulations (Draft for Comments</a:t>
            </a:r>
            <a:r>
              <a:rPr lang="en-GB" sz="1800" dirty="0" smtClean="0"/>
              <a:t>)”</a:t>
            </a:r>
            <a:endParaRPr lang="en-US" sz="1800" spc="-5" dirty="0">
              <a:latin typeface="+mj-lt"/>
              <a:cs typeface="Arial"/>
            </a:endParaRPr>
          </a:p>
          <a:p>
            <a:pPr marL="630238" marR="117475" lvl="1" indent="-230188" algn="just">
              <a:buChar char="•"/>
              <a:tabLst>
                <a:tab pos="230188" algn="l"/>
              </a:tabLst>
            </a:pPr>
            <a:r>
              <a:rPr lang="en-US" sz="1600" spc="-5" dirty="0" smtClean="0">
                <a:latin typeface="+mj-lt"/>
                <a:cs typeface="Arial"/>
              </a:rPr>
              <a:t>Publication date:  4 January 2023</a:t>
            </a:r>
          </a:p>
          <a:p>
            <a:pPr marL="630238" marR="117475" lvl="1" indent="-230188" algn="just">
              <a:buChar char="•"/>
              <a:tabLst>
                <a:tab pos="230188" algn="l"/>
              </a:tabLst>
            </a:pPr>
            <a:r>
              <a:rPr lang="en-US" sz="1600" spc="-5" dirty="0" smtClean="0">
                <a:latin typeface="+mj-lt"/>
                <a:cs typeface="Arial"/>
              </a:rPr>
              <a:t>Closing date for response:  5 February 2023 </a:t>
            </a:r>
          </a:p>
          <a:p>
            <a:pPr marL="1030288" marR="117475" lvl="2" indent="-230188" algn="just">
              <a:buChar char="•"/>
              <a:tabLst>
                <a:tab pos="230188" algn="l"/>
              </a:tabLst>
            </a:pPr>
            <a:r>
              <a:rPr lang="en-US" sz="1400" spc="-5" dirty="0" smtClean="0">
                <a:solidFill>
                  <a:srgbClr val="FF0000"/>
                </a:solidFill>
                <a:latin typeface="+mj-lt"/>
                <a:cs typeface="Arial"/>
              </a:rPr>
              <a:t>Internal 802.18 deadline t</a:t>
            </a:r>
            <a:r>
              <a:rPr lang="en-US" sz="1400" spc="-5" dirty="0" smtClean="0">
                <a:solidFill>
                  <a:srgbClr val="FF0000"/>
                </a:solidFill>
                <a:cs typeface="Arial"/>
              </a:rPr>
              <a:t>o allow for 10 day EC ballot</a:t>
            </a:r>
            <a:r>
              <a:rPr lang="en-US" sz="1400" spc="-5" dirty="0" smtClean="0">
                <a:solidFill>
                  <a:srgbClr val="FF0000"/>
                </a:solidFill>
                <a:latin typeface="+mj-lt"/>
                <a:cs typeface="Arial"/>
              </a:rPr>
              <a:t>:  8am ET, 19 January 2023 </a:t>
            </a:r>
          </a:p>
          <a:p>
            <a:pPr marL="230188" marR="117475" indent="-230188" algn="just">
              <a:spcBef>
                <a:spcPts val="1800"/>
              </a:spcBef>
              <a:buChar char="•"/>
              <a:tabLst>
                <a:tab pos="230188" algn="l"/>
              </a:tabLst>
            </a:pPr>
            <a:r>
              <a:rPr lang="en-US" sz="1800" spc="-5" dirty="0" smtClean="0">
                <a:latin typeface="+mj-lt"/>
                <a:cs typeface="Arial"/>
              </a:rPr>
              <a:t>For details, please visit</a:t>
            </a:r>
          </a:p>
          <a:p>
            <a:pPr marL="630238" marR="117475" lvl="1" indent="-230188" algn="just">
              <a:spcBef>
                <a:spcPts val="600"/>
              </a:spcBef>
              <a:buChar char="•"/>
              <a:tabLst>
                <a:tab pos="230188" algn="l"/>
              </a:tabLst>
            </a:pPr>
            <a:r>
              <a:rPr lang="en-US" sz="1600" spc="-5" dirty="0">
                <a:latin typeface="+mj-lt"/>
                <a:cs typeface="Arial"/>
                <a:hlinkClick r:id="rId3"/>
              </a:rPr>
              <a:t>https://</a:t>
            </a:r>
            <a:r>
              <a:rPr lang="en-US" sz="1600" spc="-5" dirty="0" smtClean="0">
                <a:latin typeface="+mj-lt"/>
                <a:cs typeface="Arial"/>
                <a:hlinkClick r:id="rId3"/>
              </a:rPr>
              <a:t>www.miit.gov.cn/gzcy/yjzj/art/2023/art_42a55669ef094373a01a838e235088c1.html</a:t>
            </a:r>
            <a:r>
              <a:rPr lang="en-US" sz="1600" spc="-5" dirty="0" smtClean="0">
                <a:latin typeface="+mj-lt"/>
                <a:cs typeface="Arial"/>
              </a:rPr>
              <a:t> </a:t>
            </a:r>
          </a:p>
          <a:p>
            <a:pPr marL="230188" marR="117475" indent="-230188" algn="just">
              <a:spcBef>
                <a:spcPts val="1800"/>
              </a:spcBef>
              <a:buChar char="•"/>
              <a:tabLst>
                <a:tab pos="230188" algn="l"/>
              </a:tabLst>
            </a:pPr>
            <a:r>
              <a:rPr lang="en-US" sz="1800" spc="-5" dirty="0" smtClean="0">
                <a:latin typeface="+mj-lt"/>
                <a:cs typeface="Arial"/>
              </a:rPr>
              <a:t>Proposed </a:t>
            </a:r>
            <a:r>
              <a:rPr lang="en-US" sz="1800" spc="-5" dirty="0">
                <a:latin typeface="+mj-lt"/>
                <a:cs typeface="Arial"/>
              </a:rPr>
              <a:t>IEEE 802 </a:t>
            </a:r>
            <a:r>
              <a:rPr lang="en-US" sz="1800" spc="-5" dirty="0" smtClean="0">
                <a:latin typeface="+mj-lt"/>
                <a:cs typeface="Arial"/>
              </a:rPr>
              <a:t>response</a:t>
            </a:r>
            <a:endParaRPr lang="en-US" sz="1600" spc="-5" dirty="0" smtClean="0">
              <a:solidFill>
                <a:srgbClr val="3333CC"/>
              </a:solidFill>
              <a:cs typeface="Arial"/>
            </a:endParaRPr>
          </a:p>
          <a:p>
            <a:pPr marL="630238" marR="117475" lvl="1" indent="-230188" algn="just">
              <a:spcBef>
                <a:spcPts val="600"/>
              </a:spcBef>
              <a:buChar char="•"/>
              <a:tabLst>
                <a:tab pos="230188" algn="l"/>
              </a:tabLst>
            </a:pPr>
            <a:r>
              <a:rPr lang="en-US" sz="1600" spc="-5" dirty="0" smtClean="0">
                <a:solidFill>
                  <a:srgbClr val="3333CC"/>
                </a:solidFill>
                <a:cs typeface="Arial"/>
                <a:hlinkClick r:id="rId4"/>
              </a:rPr>
              <a:t>18-23/0014r1</a:t>
            </a:r>
            <a:endParaRPr lang="en-US" sz="16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January 2023</a:t>
            </a:r>
            <a:endParaRPr lang="en-GB" dirty="0"/>
          </a:p>
        </p:txBody>
      </p:sp>
    </p:spTree>
    <p:extLst>
      <p:ext uri="{BB962C8B-B14F-4D97-AF65-F5344CB8AC3E}">
        <p14:creationId xmlns:p14="http://schemas.microsoft.com/office/powerpoint/2010/main" val="27585340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smtClean="0"/>
              <a:t>January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2023 January IEEE 802 wireless plenary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15 January 2023 to 20 January 2023.</a:t>
            </a:r>
            <a:r>
              <a:rPr lang="en-US" altLang="en-US" sz="1800" b="1" dirty="0">
                <a:solidFill>
                  <a:schemeClr val="tx1"/>
                </a:solidFill>
                <a:latin typeface="+mj-lt"/>
                <a:cs typeface="Arial" panose="020B0604020202020204" pitchFamily="34" charset="0"/>
              </a:rPr>
              <a:t>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wireless interim.</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https</a:t>
            </a:r>
            <a:r>
              <a:rPr lang="en-US" altLang="en-US" sz="1800" b="1" dirty="0">
                <a:solidFill>
                  <a:schemeClr val="tx1"/>
                </a:solidFill>
                <a:latin typeface="+mj-lt"/>
                <a:cs typeface="Arial" panose="020B0604020202020204" pitchFamily="34" charset="0"/>
                <a:hlinkClick r:id="rId3"/>
              </a:rPr>
              <a:t>://</a:t>
            </a:r>
            <a:r>
              <a:rPr lang="en-US" altLang="en-US" sz="1800" b="1" dirty="0" smtClean="0">
                <a:solidFill>
                  <a:schemeClr val="tx1"/>
                </a:solidFill>
                <a:latin typeface="+mj-lt"/>
                <a:cs typeface="Arial" panose="020B0604020202020204" pitchFamily="34" charset="0"/>
                <a:hlinkClick r:id="rId3"/>
              </a:rPr>
              <a:t>web.cvent.com/event/42bd3c17-b02d-4d4b-beb8-727d49ca7af1/register</a:t>
            </a:r>
            <a:r>
              <a:rPr lang="en-US" altLang="en-US" sz="1800" b="1" dirty="0" smtClean="0">
                <a:solidFill>
                  <a:schemeClr val="tx1"/>
                </a:solidFill>
                <a:latin typeface="+mj-lt"/>
                <a:cs typeface="Arial" panose="020B0604020202020204" pitchFamily="34" charset="0"/>
              </a:rPr>
              <a:t> </a:t>
            </a:r>
          </a:p>
          <a:p>
            <a:pPr marL="28575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19447716"/>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30</a:t>
            </a:fld>
            <a:endParaRPr lang="en-US" altLang="en-US" sz="1200" b="0" dirty="0"/>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a:t>
            </a:r>
            <a:r>
              <a:rPr lang="en-US" sz="1800" spc="-5" dirty="0" smtClean="0">
                <a:latin typeface="+mj-lt"/>
                <a:cs typeface="Arial"/>
              </a:rPr>
              <a:t>#</a:t>
            </a:r>
            <a:r>
              <a:rPr lang="en-US" sz="1800" spc="-5" dirty="0">
                <a:latin typeface="+mj-lt"/>
                <a:cs typeface="Arial"/>
              </a:rPr>
              <a:t>4</a:t>
            </a:r>
            <a:r>
              <a:rPr lang="en-US" sz="1800" spc="-5" dirty="0" smtClean="0">
                <a:latin typeface="+mj-lt"/>
                <a:cs typeface="Arial"/>
              </a:rPr>
              <a:t> (External):  </a:t>
            </a:r>
            <a:r>
              <a:rPr lang="en-US" sz="1800" spc="-5" dirty="0">
                <a:latin typeface="+mj-lt"/>
                <a:cs typeface="Arial"/>
              </a:rPr>
              <a:t>Move to approve document </a:t>
            </a:r>
            <a:r>
              <a:rPr lang="en-US" sz="1800" spc="-5" dirty="0" smtClean="0">
                <a:solidFill>
                  <a:srgbClr val="3333CC"/>
                </a:solidFill>
                <a:latin typeface="+mj-lt"/>
                <a:cs typeface="Arial"/>
              </a:rPr>
              <a:t>18-23/0014r1 </a:t>
            </a:r>
            <a:r>
              <a:rPr lang="en-US" sz="1800" spc="-5" dirty="0" smtClean="0">
                <a:latin typeface="+mj-lt"/>
                <a:cs typeface="Arial"/>
              </a:rPr>
              <a:t>in </a:t>
            </a:r>
            <a:r>
              <a:rPr lang="en-US" sz="1800" spc="-5" dirty="0">
                <a:latin typeface="+mj-lt"/>
                <a:cs typeface="Arial"/>
              </a:rPr>
              <a:t>response to </a:t>
            </a:r>
            <a:r>
              <a:rPr lang="en-US" sz="1800" spc="-5" dirty="0" smtClean="0">
                <a:latin typeface="+mj-lt"/>
                <a:cs typeface="Arial"/>
              </a:rPr>
              <a:t>China MIIT’s </a:t>
            </a:r>
            <a:r>
              <a:rPr lang="en-GB" sz="1800" dirty="0" smtClean="0"/>
              <a:t>consultation on </a:t>
            </a:r>
            <a:r>
              <a:rPr lang="en-GB" sz="1800" dirty="0"/>
              <a:t>the “900MHz Frequency Band Radio Frequency Identification (RFID) Equipment Radio Management Regulations (Draft for Comments)” and “Ultra Wideband (UWB) Equipment Radio Management Regulations (Draft for Comments</a:t>
            </a:r>
            <a:r>
              <a:rPr lang="en-GB" sz="1800" dirty="0" smtClean="0"/>
              <a:t>)”</a:t>
            </a:r>
            <a:r>
              <a:rPr lang="en-US" sz="1800" spc="-5" dirty="0">
                <a:cs typeface="Arial"/>
              </a:rPr>
              <a:t> </a:t>
            </a:r>
            <a:r>
              <a:rPr lang="en-US" sz="1800" spc="-5" dirty="0" smtClean="0">
                <a:latin typeface="+mj-lt"/>
                <a:cs typeface="Arial"/>
              </a:rPr>
              <a:t>for </a:t>
            </a:r>
            <a:r>
              <a:rPr lang="en-US" sz="1800" spc="-5" dirty="0">
                <a:latin typeface="+mj-lt"/>
                <a:cs typeface="Arial"/>
              </a:rPr>
              <a:t>review and approval by the IEEE </a:t>
            </a:r>
            <a:r>
              <a:rPr lang="en-US" sz="1800" spc="-5" dirty="0" smtClean="0">
                <a:latin typeface="+mj-lt"/>
                <a:cs typeface="Arial"/>
              </a:rPr>
              <a:t>802 LMSC for </a:t>
            </a:r>
            <a:r>
              <a:rPr lang="en-US" sz="1800" spc="-5" dirty="0">
                <a:latin typeface="+mj-lt"/>
                <a:cs typeface="Arial"/>
              </a:rPr>
              <a:t>submission </a:t>
            </a:r>
            <a:r>
              <a:rPr lang="en-US" sz="1800" spc="-5" dirty="0" smtClean="0">
                <a:latin typeface="+mj-lt"/>
                <a:cs typeface="Arial"/>
              </a:rPr>
              <a:t>to China MIIT by </a:t>
            </a:r>
            <a:r>
              <a:rPr lang="en-US" sz="1800" spc="-5" dirty="0">
                <a:latin typeface="+mj-lt"/>
                <a:cs typeface="Arial"/>
              </a:rPr>
              <a:t>the response deadline. </a:t>
            </a:r>
            <a:r>
              <a:rPr lang="en-US" sz="1800" spc="-5" dirty="0" smtClean="0">
                <a:latin typeface="+mj-lt"/>
                <a:cs typeface="Arial"/>
              </a:rPr>
              <a:t>The </a:t>
            </a:r>
            <a:r>
              <a:rPr lang="en-US" sz="1800" spc="-5" dirty="0">
                <a:latin typeface="+mj-lt"/>
                <a:cs typeface="Arial"/>
              </a:rPr>
              <a:t>IEEE 802.18 Chair is authorized to make editorial changes as necessary</a:t>
            </a:r>
            <a:r>
              <a:rPr lang="en-US" sz="18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t>
            </a:r>
            <a:r>
              <a:rPr lang="en-US" sz="1600" spc="-5" dirty="0" err="1" smtClean="0">
                <a:latin typeface="+mj-lt"/>
                <a:cs typeface="Arial"/>
              </a:rPr>
              <a:t>Riku</a:t>
            </a:r>
            <a:r>
              <a:rPr lang="en-US" sz="1600" spc="-5" dirty="0" smtClean="0">
                <a:latin typeface="+mj-lt"/>
                <a:cs typeface="Arial"/>
              </a:rPr>
              <a:t> </a:t>
            </a:r>
            <a:r>
              <a:rPr lang="en-US" sz="1600" dirty="0" err="1"/>
              <a:t>Pirhonen</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a:t>
            </a:r>
            <a:r>
              <a:rPr lang="en-US" sz="1600" spc="-5" dirty="0" smtClean="0">
                <a:latin typeface="+mj-lt"/>
                <a:cs typeface="Arial"/>
              </a:rPr>
              <a:t>Dorothy Stanley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Attendees</a:t>
            </a:r>
            <a:r>
              <a:rPr lang="en-US" sz="1600" spc="-5" dirty="0" smtClean="0">
                <a:latin typeface="+mj-lt"/>
                <a:cs typeface="Arial"/>
              </a:rPr>
              <a:t>:  31</a:t>
            </a:r>
            <a:endParaRPr lang="en-US" sz="1600" spc="-5" dirty="0">
              <a:solidFill>
                <a:srgbClr val="FF0000"/>
              </a:solidFill>
              <a:latin typeface="+mj-lt"/>
              <a:cs typeface="Arial"/>
            </a:endParaRPr>
          </a:p>
          <a:p>
            <a:pPr marL="630238" marR="117475" lvl="1" indent="-230188" algn="just">
              <a:buChar char="•"/>
              <a:tabLst>
                <a:tab pos="230188" algn="l"/>
              </a:tabLst>
            </a:pPr>
            <a:r>
              <a:rPr lang="en-US" sz="1600" spc="-5" dirty="0">
                <a:latin typeface="+mj-lt"/>
                <a:cs typeface="Arial"/>
              </a:rPr>
              <a:t>Voters (present</a:t>
            </a:r>
            <a:r>
              <a:rPr lang="en-US" sz="1600" spc="-5" dirty="0" smtClean="0">
                <a:latin typeface="+mj-lt"/>
                <a:cs typeface="Arial"/>
              </a:rPr>
              <a:t>): </a:t>
            </a:r>
            <a:r>
              <a:rPr lang="en-US" sz="1600" spc="-5" dirty="0" smtClean="0">
                <a:latin typeface="+mj-lt"/>
                <a:cs typeface="Arial"/>
              </a:rPr>
              <a:t>21</a:t>
            </a:r>
            <a:endParaRPr lang="en-US" sz="16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Result:  </a:t>
            </a:r>
            <a:r>
              <a:rPr lang="en-US" sz="1600" spc="-5" dirty="0" smtClean="0">
                <a:latin typeface="+mj-lt"/>
                <a:cs typeface="Arial"/>
              </a:rPr>
              <a:t>Approved (12 Yes, 0 No, 6 </a:t>
            </a:r>
            <a:r>
              <a:rPr lang="en-US" sz="1600" spc="-5" dirty="0">
                <a:cs typeface="Arial"/>
              </a:rPr>
              <a:t>Abstain </a:t>
            </a:r>
            <a:r>
              <a:rPr lang="en-US" sz="1600" spc="-5" dirty="0" smtClean="0">
                <a:latin typeface="+mj-lt"/>
                <a:cs typeface="Arial"/>
              </a:rPr>
              <a:t>)</a:t>
            </a:r>
            <a:endParaRPr lang="en-US" sz="16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Remarks:  The Chair did not vote</a:t>
            </a: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2"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China MIIT’s consultation (2)</a:t>
            </a:r>
            <a:endParaRPr lang="en-US" sz="2800" dirty="0">
              <a:solidFill>
                <a:srgbClr val="0070C0"/>
              </a:solidFill>
            </a:endParaRPr>
          </a:p>
        </p:txBody>
      </p:sp>
      <p:sp>
        <p:nvSpPr>
          <p:cNvPr id="7" name="Date Placeholder 1"/>
          <p:cNvSpPr>
            <a:spLocks noGrp="1"/>
          </p:cNvSpPr>
          <p:nvPr>
            <p:ph type="dt" idx="15"/>
          </p:nvPr>
        </p:nvSpPr>
        <p:spPr>
          <a:xfrm>
            <a:off x="990600" y="336550"/>
            <a:ext cx="3048000" cy="273050"/>
          </a:xfrm>
        </p:spPr>
        <p:txBody>
          <a:bodyPr/>
          <a:lstStyle/>
          <a:p>
            <a:r>
              <a:rPr lang="en-US" dirty="0" smtClean="0"/>
              <a:t>January 2023</a:t>
            </a:r>
            <a:endParaRPr lang="en-GB" dirty="0"/>
          </a:p>
        </p:txBody>
      </p:sp>
    </p:spTree>
    <p:extLst>
      <p:ext uri="{BB962C8B-B14F-4D97-AF65-F5344CB8AC3E}">
        <p14:creationId xmlns:p14="http://schemas.microsoft.com/office/powerpoint/2010/main" val="132319335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January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Old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27</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07974324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January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Europe</a:t>
            </a:r>
            <a:r>
              <a:rPr lang="en-US" sz="1800" spc="-5" dirty="0">
                <a:cs typeface="Arial"/>
              </a:rPr>
              <a:t>, Middle East, and Africa</a:t>
            </a:r>
          </a:p>
          <a:p>
            <a:pPr marL="630238" marR="117475" lvl="1" indent="-230188" algn="just">
              <a:buClrTx/>
              <a:buFont typeface="Times New Roman" pitchFamily="16" charset="0"/>
              <a:buChar char="•"/>
              <a:tabLst>
                <a:tab pos="230188" algn="l"/>
              </a:tabLst>
            </a:pPr>
            <a:r>
              <a:rPr lang="en-US" sz="1800" spc="-5" dirty="0">
                <a:cs typeface="Arial"/>
              </a:rPr>
              <a:t>ETSI BRAN</a:t>
            </a:r>
            <a:endParaRPr lang="en-US" sz="1600" spc="-5" dirty="0">
              <a:cs typeface="Arial"/>
            </a:endParaRPr>
          </a:p>
          <a:p>
            <a:pPr marL="630238" marR="117475" lvl="1" indent="-230188" algn="just">
              <a:buClrTx/>
              <a:buFont typeface="Times New Roman" pitchFamily="16" charset="0"/>
              <a:buChar char="•"/>
              <a:tabLst>
                <a:tab pos="230188" algn="l"/>
              </a:tabLst>
            </a:pPr>
            <a:r>
              <a:rPr lang="en-US" sz="1800" spc="-5" dirty="0">
                <a:cs typeface="Arial"/>
              </a:rPr>
              <a:t>CEPT</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UK </a:t>
            </a:r>
            <a:r>
              <a:rPr lang="en-US" sz="1800" spc="-5" dirty="0" err="1">
                <a:solidFill>
                  <a:schemeClr val="tx1"/>
                </a:solidFill>
                <a:cs typeface="Arial"/>
              </a:rPr>
              <a:t>Ofcom</a:t>
            </a: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FCC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Canada ISED and Canada RABC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a:t>
            </a:r>
            <a:r>
              <a:rPr lang="en-US" sz="1800" spc="-5" dirty="0" smtClean="0">
                <a:solidFill>
                  <a:schemeClr val="tx1"/>
                </a:solidFill>
                <a:cs typeface="Arial"/>
              </a:rPr>
              <a:t>countries/regions</a:t>
            </a:r>
            <a:endParaRPr lang="en-US" sz="18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APT</a:t>
            </a:r>
          </a:p>
          <a:p>
            <a:pPr marL="630238" marR="117475" lvl="1" indent="-230188" algn="just">
              <a:buClrTx/>
              <a:buFont typeface="Times New Roman" pitchFamily="16" charset="0"/>
              <a:buChar char="•"/>
              <a:tabLst>
                <a:tab pos="230188" algn="l"/>
              </a:tabLst>
            </a:pPr>
            <a:r>
              <a:rPr lang="en-US" sz="1800" dirty="0">
                <a:solidFill>
                  <a:schemeClr val="tx1"/>
                </a:solidFill>
              </a:rPr>
              <a:t>Other countries/regions</a:t>
            </a:r>
          </a:p>
          <a:p>
            <a:pPr marL="230188" marR="117475" indent="-230188" algn="just">
              <a:buFont typeface="Times New Roman" pitchFamily="16" charset="0"/>
              <a:buChar char="•"/>
              <a:tabLst>
                <a:tab pos="230188" algn="l"/>
              </a:tabLst>
            </a:pPr>
            <a:r>
              <a:rPr lang="en-US" sz="1800" spc="-5" dirty="0">
                <a:solidFill>
                  <a:schemeClr val="tx1"/>
                </a:solidFill>
                <a:cs typeface="Arial"/>
              </a:rPr>
              <a:t>ITU-R</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8958297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January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  Closing formalities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29</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9935497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January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Future RR-TAG meetings (till the 2023 March plenary)</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2569308583"/>
              </p:ext>
            </p:extLst>
          </p:nvPr>
        </p:nvGraphicFramePr>
        <p:xfrm>
          <a:off x="1018592" y="1705690"/>
          <a:ext cx="10339434" cy="2245360"/>
        </p:xfrm>
        <a:graphic>
          <a:graphicData uri="http://schemas.openxmlformats.org/drawingml/2006/table">
            <a:tbl>
              <a:tblPr firstRow="1" bandRow="1">
                <a:tableStyleId>{21E4AEA4-8DFA-4A89-87EB-49C32662AFE0}</a:tableStyleId>
              </a:tblPr>
              <a:tblGrid>
                <a:gridCol w="2639008"/>
                <a:gridCol w="77004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r>
              <a:tr h="370840">
                <a:tc>
                  <a:txBody>
                    <a:bodyPr/>
                    <a:lstStyle/>
                    <a:p>
                      <a:r>
                        <a:rPr lang="en-US" sz="1500" dirty="0" smtClean="0"/>
                        <a:t>Weekly</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3:00pm ET to 3:55pm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Thursdays,</a:t>
                      </a:r>
                      <a:r>
                        <a:rPr lang="en-US" sz="1500" baseline="0" dirty="0" smtClean="0"/>
                        <a:t> </a:t>
                      </a:r>
                      <a:r>
                        <a:rPr lang="en-US" sz="1500" dirty="0" smtClean="0"/>
                        <a:t>19</a:t>
                      </a:r>
                      <a:r>
                        <a:rPr lang="en-US" sz="1500" baseline="0" dirty="0" smtClean="0"/>
                        <a:t> </a:t>
                      </a:r>
                      <a:r>
                        <a:rPr lang="en-US" sz="1500" dirty="0" smtClean="0"/>
                        <a:t>January 2023 to 9 March</a:t>
                      </a:r>
                      <a:r>
                        <a:rPr lang="en-US" sz="1500" baseline="0" dirty="0" smtClean="0"/>
                        <a:t> 2023</a:t>
                      </a:r>
                      <a:endParaRPr lang="en-US" sz="1500" dirty="0"/>
                    </a:p>
                  </a:txBody>
                  <a:tcPr/>
                </a:tc>
              </a:tr>
              <a:tr h="370840">
                <a:tc>
                  <a:txBody>
                    <a:bodyPr/>
                    <a:lstStyle/>
                    <a:p>
                      <a:r>
                        <a:rPr lang="en-US" sz="1500" dirty="0" smtClean="0"/>
                        <a:t>ISUS ad-hoc</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12:00pm ET to 1:00pm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Fridays,</a:t>
                      </a:r>
                      <a:r>
                        <a:rPr lang="en-US" sz="1500" baseline="0" dirty="0" smtClean="0"/>
                        <a:t> 20 </a:t>
                      </a:r>
                      <a:r>
                        <a:rPr lang="en-US" sz="1500" dirty="0" smtClean="0"/>
                        <a:t>January 2023 to 10 March</a:t>
                      </a:r>
                      <a:r>
                        <a:rPr lang="en-US" sz="1500" baseline="0" dirty="0" smtClean="0"/>
                        <a:t> 2023</a:t>
                      </a:r>
                      <a:endParaRPr lang="en-US" sz="1500" dirty="0"/>
                    </a:p>
                  </a:txBody>
                  <a:tcPr/>
                </a:tc>
              </a:tr>
              <a:tr h="370840">
                <a:tc>
                  <a:txBody>
                    <a:bodyPr/>
                    <a:lstStyle/>
                    <a:p>
                      <a:r>
                        <a:rPr lang="en-US" sz="1500" dirty="0" smtClean="0"/>
                        <a:t>2023</a:t>
                      </a:r>
                      <a:r>
                        <a:rPr lang="en-US" sz="1500" baseline="0" dirty="0" smtClean="0"/>
                        <a:t> March plenary</a:t>
                      </a:r>
                      <a:endParaRPr lang="en-US" sz="1500" dirty="0"/>
                    </a:p>
                  </a:txBody>
                  <a:tcPr/>
                </a:tc>
                <a:tc>
                  <a:txBody>
                    <a:bodyPr/>
                    <a:lstStyle/>
                    <a:p>
                      <a:r>
                        <a:rPr lang="en-US" sz="1500" dirty="0" smtClean="0"/>
                        <a:t>Tuesday AM2 on 14 March</a:t>
                      </a:r>
                      <a:r>
                        <a:rPr lang="en-US" sz="1500" baseline="0" dirty="0" smtClean="0"/>
                        <a:t> 2023</a:t>
                      </a:r>
                      <a:r>
                        <a:rPr lang="en-US" sz="1500" dirty="0" smtClean="0"/>
                        <a:t>, </a:t>
                      </a:r>
                    </a:p>
                    <a:p>
                      <a:r>
                        <a:rPr lang="en-US" sz="1500" dirty="0" smtClean="0"/>
                        <a:t>Thursday AM1 on 16 March 2023</a:t>
                      </a:r>
                    </a:p>
                    <a:p>
                      <a:r>
                        <a:rPr lang="en-US" sz="1500" dirty="0" smtClean="0"/>
                        <a:t>(both are subject</a:t>
                      </a:r>
                      <a:r>
                        <a:rPr lang="en-US" sz="1500" baseline="0" dirty="0" smtClean="0"/>
                        <a:t> to confirmation)</a:t>
                      </a:r>
                      <a:endParaRPr lang="en-US" sz="1500" dirty="0"/>
                    </a:p>
                  </a:txBody>
                  <a:tcPr/>
                </a:tc>
              </a:tr>
            </a:tbl>
          </a:graphicData>
        </a:graphic>
      </p:graphicFrame>
      <p:sp>
        <p:nvSpPr>
          <p:cNvPr id="10" name="Rectangle 9"/>
          <p:cNvSpPr/>
          <p:nvPr/>
        </p:nvSpPr>
        <p:spPr>
          <a:xfrm>
            <a:off x="853736" y="6128682"/>
            <a:ext cx="10519826" cy="323165"/>
          </a:xfrm>
          <a:prstGeom prst="rect">
            <a:avLst/>
          </a:prstGeom>
        </p:spPr>
        <p:txBody>
          <a:bodyPr wrap="square">
            <a:spAutoFit/>
          </a:bodyPr>
          <a:lstStyle/>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t>
            </a:r>
            <a:r>
              <a:rPr lang="en-US" sz="1500" b="1" dirty="0" smtClean="0">
                <a:solidFill>
                  <a:schemeClr val="tx1"/>
                </a:solidFill>
                <a:cs typeface="Arial" panose="020B0604020202020204" pitchFamily="34" charset="0"/>
              </a:rPr>
              <a:t>available </a:t>
            </a:r>
            <a:r>
              <a:rPr lang="en-US" sz="1500" b="1" dirty="0">
                <a:solidFill>
                  <a:schemeClr val="tx1"/>
                </a:solidFill>
                <a:cs typeface="Arial" panose="020B0604020202020204" pitchFamily="34" charset="0"/>
              </a:rPr>
              <a:t>at </a:t>
            </a:r>
            <a:r>
              <a:rPr lang="en-US" sz="1500" b="1" dirty="0" smtClean="0">
                <a:solidFill>
                  <a:schemeClr val="tx1"/>
                </a:solidFill>
                <a:cs typeface="Arial" panose="020B0604020202020204" pitchFamily="34" charset="0"/>
                <a:hlinkClick r:id="rId4"/>
              </a:rPr>
              <a:t>18-16/0038</a:t>
            </a:r>
            <a:r>
              <a:rPr lang="en-US" sz="1500" b="1" dirty="0" smtClean="0">
                <a:solidFill>
                  <a:schemeClr val="tx1"/>
                </a:solidFill>
                <a:cs typeface="Arial" panose="020B0604020202020204" pitchFamily="34" charset="0"/>
              </a:rPr>
              <a:t> </a:t>
            </a:r>
            <a:r>
              <a:rPr lang="en-US" sz="1500" b="1" dirty="0">
                <a:solidFill>
                  <a:schemeClr val="tx1"/>
                </a:solidFill>
                <a:cs typeface="Arial" panose="020B0604020202020204" pitchFamily="34" charset="0"/>
              </a:rPr>
              <a:t>and the 802.18 </a:t>
            </a:r>
            <a:r>
              <a:rPr lang="en-US" sz="1500" b="1" dirty="0">
                <a:solidFill>
                  <a:schemeClr val="tx1"/>
                </a:solidFill>
                <a:cs typeface="Arial" panose="020B0604020202020204" pitchFamily="34" charset="0"/>
                <a:hlinkClick r:id="rId5"/>
              </a:rPr>
              <a:t>Google Calendar</a:t>
            </a:r>
            <a:endParaRPr lang="en-US" sz="1500" b="1" dirty="0">
              <a:solidFill>
                <a:schemeClr val="tx1"/>
              </a:solidFill>
            </a:endParaRPr>
          </a:p>
        </p:txBody>
      </p:sp>
    </p:spTree>
    <p:extLst>
      <p:ext uri="{BB962C8B-B14F-4D97-AF65-F5344CB8AC3E}">
        <p14:creationId xmlns:p14="http://schemas.microsoft.com/office/powerpoint/2010/main" val="14781708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and hotel reservation for the 2023 March plenary</a:t>
            </a:r>
            <a:endParaRPr lang="en-US" sz="2800" dirty="0">
              <a:solidFill>
                <a:srgbClr val="0070C0"/>
              </a:solidFill>
            </a:endParaRPr>
          </a:p>
        </p:txBody>
      </p:sp>
      <p:sp>
        <p:nvSpPr>
          <p:cNvPr id="10" name="Content Placeholder 2"/>
          <p:cNvSpPr>
            <a:spLocks noGrp="1"/>
          </p:cNvSpPr>
          <p:nvPr>
            <p:ph idx="1"/>
          </p:nvPr>
        </p:nvSpPr>
        <p:spPr>
          <a:xfrm>
            <a:off x="914400" y="1523999"/>
            <a:ext cx="10322984" cy="4928587"/>
          </a:xfrm>
        </p:spPr>
        <p:txBody>
          <a:bodyPr/>
          <a:lstStyle/>
          <a:p>
            <a:pPr marL="230188" marR="117475" indent="-230188" algn="just">
              <a:buFont typeface="Times New Roman" pitchFamily="16" charset="0"/>
              <a:buChar char="•"/>
              <a:tabLst>
                <a:tab pos="230188" algn="l"/>
              </a:tabLst>
            </a:pPr>
            <a:r>
              <a:rPr lang="en-US" sz="1800" spc="-5" dirty="0" smtClean="0">
                <a:cs typeface="Arial"/>
                <a:hlinkClick r:id="rId3"/>
              </a:rPr>
              <a:t>Meeting reservation</a:t>
            </a:r>
            <a:r>
              <a:rPr lang="en-US" sz="1800" spc="-5" dirty="0" smtClean="0">
                <a:cs typeface="Arial"/>
              </a:rPr>
              <a:t> begins on 16 December 2022</a:t>
            </a: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Registration </a:t>
            </a:r>
            <a:r>
              <a:rPr lang="en-US" sz="1400" dirty="0">
                <a:solidFill>
                  <a:schemeClr val="tx1"/>
                </a:solidFill>
                <a:latin typeface="Times New Roman" panose="02020603050405020304" pitchFamily="18" charset="0"/>
                <a:ea typeface="Times New Roman" panose="02020603050405020304" pitchFamily="18" charset="0"/>
              </a:rPr>
              <a:t>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Early </a:t>
            </a:r>
            <a:r>
              <a:rPr lang="en-US" sz="1400" dirty="0" smtClean="0">
                <a:solidFill>
                  <a:schemeClr val="tx1"/>
                </a:solidFill>
                <a:latin typeface="Times New Roman" panose="02020603050405020304" pitchFamily="18" charset="0"/>
                <a:ea typeface="Times New Roman" panose="02020603050405020304" pitchFamily="18" charset="0"/>
              </a:rPr>
              <a:t>Registration until 27 January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US$ 600.00</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Standard </a:t>
            </a:r>
            <a:r>
              <a:rPr lang="en-US" sz="1400" dirty="0" smtClean="0">
                <a:solidFill>
                  <a:schemeClr val="tx1"/>
                </a:solidFill>
                <a:latin typeface="Times New Roman" panose="02020603050405020304" pitchFamily="18" charset="0"/>
                <a:ea typeface="Times New Roman" panose="02020603050405020304" pitchFamily="18" charset="0"/>
              </a:rPr>
              <a:t>Registration until 3 March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US$ 800.00</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a:t>
            </a:r>
            <a:r>
              <a:rPr lang="en-US" sz="1400" dirty="0" smtClean="0">
                <a:solidFill>
                  <a:schemeClr val="tx1"/>
                </a:solidFill>
                <a:latin typeface="Times New Roman" panose="02020603050405020304" pitchFamily="18" charset="0"/>
                <a:ea typeface="Times New Roman" panose="02020603050405020304" pitchFamily="18" charset="0"/>
              </a:rPr>
              <a:t>Registration after 3 March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US$ 1000.00</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Cancellation policy</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27 January 2023, </a:t>
            </a:r>
            <a:r>
              <a:rPr lang="en-US" sz="1400" dirty="0">
                <a:solidFill>
                  <a:schemeClr val="tx1"/>
                </a:solidFill>
                <a:latin typeface="Times New Roman" panose="02020603050405020304" pitchFamily="18" charset="0"/>
                <a:ea typeface="Times New Roman" panose="02020603050405020304" pitchFamily="18" charset="0"/>
              </a:rPr>
              <a:t>cancellations will not incur a cancellation fee</a:t>
            </a:r>
          </a:p>
          <a:p>
            <a:pPr marL="1030288" marR="117475" lvl="2"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After 27 January 2023 until 3 March 2023, </a:t>
            </a:r>
            <a:r>
              <a:rPr lang="en-US" sz="1400" dirty="0">
                <a:solidFill>
                  <a:schemeClr val="tx1"/>
                </a:solidFill>
                <a:latin typeface="Times New Roman" panose="02020603050405020304" pitchFamily="18" charset="0"/>
                <a:ea typeface="Times New Roman" panose="02020603050405020304" pitchFamily="18" charset="0"/>
              </a:rPr>
              <a:t>cancellations will incur a US</a:t>
            </a:r>
            <a:r>
              <a:rPr lang="en-US" sz="1400" dirty="0" smtClean="0">
                <a:solidFill>
                  <a:schemeClr val="tx1"/>
                </a:solidFill>
                <a:latin typeface="Times New Roman" panose="02020603050405020304" pitchFamily="18" charset="0"/>
                <a:ea typeface="Times New Roman" panose="02020603050405020304" pitchFamily="18" charset="0"/>
              </a:rPr>
              <a:t>$ 150 </a:t>
            </a:r>
            <a:r>
              <a:rPr lang="en-US" sz="1400" dirty="0">
                <a:solidFill>
                  <a:schemeClr val="tx1"/>
                </a:solidFill>
                <a:latin typeface="Times New Roman" panose="02020603050405020304" pitchFamily="18" charset="0"/>
                <a:ea typeface="Times New Roman" panose="02020603050405020304" pitchFamily="18" charset="0"/>
              </a:rPr>
              <a:t>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3 March 2023, </a:t>
            </a:r>
            <a:r>
              <a:rPr lang="en-US" sz="1400" dirty="0">
                <a:solidFill>
                  <a:schemeClr val="tx1"/>
                </a:solidFill>
                <a:latin typeface="Times New Roman" panose="02020603050405020304" pitchFamily="18" charset="0"/>
                <a:ea typeface="Times New Roman" panose="02020603050405020304" pitchFamily="18" charset="0"/>
              </a:rPr>
              <a:t>cancellations will not receive any refund </a:t>
            </a:r>
          </a:p>
          <a:p>
            <a:pPr marL="230188" marR="117475" indent="-230188" algn="just">
              <a:buFont typeface="Times New Roman" pitchFamily="16" charset="0"/>
              <a:buChar char="•"/>
              <a:tabLst>
                <a:tab pos="230188" algn="l"/>
              </a:tabLst>
            </a:pPr>
            <a:r>
              <a:rPr lang="en-US" sz="1800" spc="-5" dirty="0">
                <a:cs typeface="Arial"/>
                <a:hlinkClick r:id="rId4"/>
              </a:rPr>
              <a:t>Hotel reservation</a:t>
            </a:r>
            <a:r>
              <a:rPr lang="en-US" sz="1800" spc="-5" dirty="0">
                <a:cs typeface="Arial"/>
              </a:rPr>
              <a:t> (</a:t>
            </a:r>
            <a:r>
              <a:rPr lang="en-US" sz="1800" dirty="0"/>
              <a:t>Hilton </a:t>
            </a:r>
            <a:r>
              <a:rPr lang="en-US" sz="1800" dirty="0" smtClean="0"/>
              <a:t>Atlanta, Atlanta, GA, </a:t>
            </a:r>
            <a:r>
              <a:rPr lang="en-US" sz="1800" dirty="0"/>
              <a:t>United States) </a:t>
            </a:r>
            <a:r>
              <a:rPr lang="en-US" sz="1800" spc="-5" dirty="0" smtClean="0">
                <a:cs typeface="Arial"/>
              </a:rPr>
              <a:t>begins on 28 November 2022</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IEEE 802 </a:t>
            </a:r>
            <a:r>
              <a:rPr lang="en-US" sz="1400" dirty="0" smtClean="0">
                <a:solidFill>
                  <a:schemeClr val="tx1"/>
                </a:solidFill>
                <a:latin typeface="Times New Roman" panose="02020603050405020304" pitchFamily="18" charset="0"/>
                <a:ea typeface="Times New Roman" panose="02020603050405020304" pitchFamily="18" charset="0"/>
              </a:rPr>
              <a:t>rate</a:t>
            </a:r>
            <a:r>
              <a:rPr lang="en-US" sz="1400" dirty="0">
                <a:solidFill>
                  <a:schemeClr val="tx1"/>
                </a:solidFill>
                <a:latin typeface="Times New Roman" panose="02020603050405020304" pitchFamily="18" charset="0"/>
                <a:ea typeface="Times New Roman" panose="02020603050405020304" pitchFamily="18" charset="0"/>
              </a:rPr>
              <a:t>: $</a:t>
            </a:r>
            <a:r>
              <a:rPr lang="en-US" sz="1400" dirty="0" smtClean="0">
                <a:solidFill>
                  <a:schemeClr val="tx1"/>
                </a:solidFill>
                <a:latin typeface="Times New Roman" panose="02020603050405020304" pitchFamily="18" charset="0"/>
                <a:ea typeface="Times New Roman" panose="02020603050405020304" pitchFamily="18" charset="0"/>
              </a:rPr>
              <a:t>US199.00 </a:t>
            </a:r>
            <a:r>
              <a:rPr lang="en-US" sz="1400" dirty="0">
                <a:solidFill>
                  <a:schemeClr val="tx1"/>
                </a:solidFill>
                <a:latin typeface="Times New Roman" panose="02020603050405020304" pitchFamily="18" charset="0"/>
                <a:ea typeface="Times New Roman" panose="02020603050405020304" pitchFamily="18" charset="0"/>
              </a:rPr>
              <a:t>per night </a:t>
            </a:r>
            <a:r>
              <a:rPr lang="en-US" sz="1400" dirty="0" smtClean="0">
                <a:solidFill>
                  <a:schemeClr val="tx1"/>
                </a:solidFill>
                <a:latin typeface="Times New Roman" panose="02020603050405020304" pitchFamily="18" charset="0"/>
                <a:ea typeface="Times New Roman" panose="02020603050405020304" pitchFamily="18" charset="0"/>
              </a:rPr>
              <a:t>until </a:t>
            </a:r>
            <a:r>
              <a:rPr lang="en-US" sz="1400" dirty="0">
                <a:solidFill>
                  <a:schemeClr val="tx1"/>
                </a:solidFill>
                <a:latin typeface="Times New Roman" panose="02020603050405020304" pitchFamily="18" charset="0"/>
                <a:ea typeface="Times New Roman" panose="02020603050405020304" pitchFamily="18" charset="0"/>
              </a:rPr>
              <a:t>the </a:t>
            </a:r>
            <a:r>
              <a:rPr lang="en-US" sz="1400" dirty="0" smtClean="0">
                <a:solidFill>
                  <a:schemeClr val="tx1"/>
                </a:solidFill>
                <a:latin typeface="Times New Roman" panose="02020603050405020304" pitchFamily="18" charset="0"/>
                <a:ea typeface="Times New Roman" panose="02020603050405020304" pitchFamily="18" charset="0"/>
              </a:rPr>
              <a:t>room block </a:t>
            </a:r>
            <a:r>
              <a:rPr lang="en-US" sz="1400" dirty="0">
                <a:solidFill>
                  <a:schemeClr val="tx1"/>
                </a:solidFill>
                <a:latin typeface="Times New Roman" panose="02020603050405020304" pitchFamily="18" charset="0"/>
                <a:ea typeface="Times New Roman" panose="02020603050405020304" pitchFamily="18" charset="0"/>
              </a:rPr>
              <a:t>is sold out or </a:t>
            </a:r>
            <a:r>
              <a:rPr lang="en-US" sz="1400" dirty="0" smtClean="0">
                <a:solidFill>
                  <a:schemeClr val="tx1"/>
                </a:solidFill>
                <a:latin typeface="Times New Roman" panose="02020603050405020304" pitchFamily="18" charset="0"/>
                <a:ea typeface="Times New Roman" panose="02020603050405020304" pitchFamily="18" charset="0"/>
              </a:rPr>
              <a:t>5pm ET, Friday, 17 February, 2023,</a:t>
            </a:r>
            <a:r>
              <a:rPr lang="en-US" sz="1400" dirty="0">
                <a:solidFill>
                  <a:schemeClr val="tx1"/>
                </a:solidFill>
                <a:latin typeface="Times New Roman" panose="02020603050405020304" pitchFamily="18" charset="0"/>
                <a:ea typeface="Times New Roman" panose="02020603050405020304" pitchFamily="18" charset="0"/>
              </a:rPr>
              <a:t> whichever comes first.</a:t>
            </a:r>
          </a:p>
          <a:p>
            <a:pPr marL="630238" marR="117475" lvl="1" indent="-230188" algn="just">
              <a:buFont typeface="Times New Roman" pitchFamily="16" charset="0"/>
              <a:buChar char="•"/>
              <a:tabLst>
                <a:tab pos="230188" algn="l"/>
              </a:tabLst>
            </a:pPr>
            <a:endParaRPr lang="en-GB" sz="14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smtClean="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January 2023</a:t>
            </a:r>
            <a:endParaRPr lang="en-GB" dirty="0"/>
          </a:p>
        </p:txBody>
      </p:sp>
    </p:spTree>
    <p:extLst>
      <p:ext uri="{BB962C8B-B14F-4D97-AF65-F5344CB8AC3E}">
        <p14:creationId xmlns:p14="http://schemas.microsoft.com/office/powerpoint/2010/main" val="24710493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January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Straw polls:  Type of participation for the 2023 March plenary</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r>
              <a:rPr lang="en-US" sz="1800" spc="-5" dirty="0" smtClean="0">
                <a:latin typeface="+mj-lt"/>
                <a:cs typeface="Arial"/>
              </a:rPr>
              <a:t>Question 1:  </a:t>
            </a:r>
            <a:r>
              <a:rPr lang="en-US" sz="1800" dirty="0" smtClean="0">
                <a:latin typeface="+mj-lt"/>
              </a:rPr>
              <a:t>If </a:t>
            </a:r>
            <a:r>
              <a:rPr lang="en-US" sz="1800" dirty="0">
                <a:latin typeface="+mj-lt"/>
              </a:rPr>
              <a:t>the 2023 March Plenary Session were held at the Hilton Atlanta, GA </a:t>
            </a:r>
            <a:r>
              <a:rPr lang="en-US" sz="1800" dirty="0" smtClean="0">
                <a:latin typeface="+mj-lt"/>
              </a:rPr>
              <a:t>as </a:t>
            </a:r>
            <a:r>
              <a:rPr lang="en-US" sz="1800" dirty="0">
                <a:latin typeface="+mj-lt"/>
              </a:rPr>
              <a:t>an in-person only session, would you </a:t>
            </a:r>
            <a:r>
              <a:rPr lang="en-US" sz="1800" dirty="0" smtClean="0">
                <a:latin typeface="+mj-lt"/>
              </a:rPr>
              <a:t>attend?</a:t>
            </a:r>
          </a:p>
          <a:p>
            <a:pPr marL="230188" marR="117475" indent="-230188" algn="just">
              <a:buFont typeface="Times New Roman" pitchFamily="16" charset="0"/>
              <a:buChar char="•"/>
              <a:tabLst>
                <a:tab pos="230188" algn="l"/>
              </a:tabLst>
            </a:pPr>
            <a:r>
              <a:rPr lang="en-US" sz="1600" b="0" dirty="0" smtClean="0">
                <a:latin typeface="+mj-lt"/>
              </a:rPr>
              <a:t>Yes/No/Abstain:  </a:t>
            </a:r>
          </a:p>
          <a:p>
            <a:pPr marL="230188" marR="117475" indent="-230188" algn="just">
              <a:buFont typeface="Times New Roman" pitchFamily="16" charset="0"/>
              <a:buChar char="•"/>
              <a:tabLst>
                <a:tab pos="230188" algn="l"/>
              </a:tabLst>
            </a:pPr>
            <a:endParaRPr lang="en-US" sz="1800" dirty="0">
              <a:latin typeface="+mj-lt"/>
            </a:endParaRPr>
          </a:p>
          <a:p>
            <a:pPr marL="0" marR="117475" indent="0" algn="just">
              <a:tabLst>
                <a:tab pos="230188" algn="l"/>
              </a:tabLst>
            </a:pPr>
            <a:r>
              <a:rPr lang="en-US" sz="1800" dirty="0" smtClean="0">
                <a:latin typeface="+mj-lt"/>
              </a:rPr>
              <a:t>Question 2:  If </a:t>
            </a:r>
            <a:r>
              <a:rPr lang="en-US" sz="1800" dirty="0">
                <a:latin typeface="+mj-lt"/>
              </a:rPr>
              <a:t>the 2023 March Plenary Session is held in as a mixed-mode session, will you attend</a:t>
            </a:r>
            <a:r>
              <a:rPr lang="en-US" sz="1800" dirty="0" smtClean="0">
                <a:latin typeface="+mj-lt"/>
              </a:rPr>
              <a:t>:</a:t>
            </a:r>
          </a:p>
          <a:p>
            <a:pPr marL="285750" marR="117475" indent="-285750" algn="just">
              <a:buFont typeface="Arial" panose="020B0604020202020204" pitchFamily="34" charset="0"/>
              <a:buChar char="•"/>
              <a:tabLst>
                <a:tab pos="230188" algn="l"/>
              </a:tabLst>
            </a:pPr>
            <a:r>
              <a:rPr lang="en-US" sz="1600" b="0" dirty="0" smtClean="0">
                <a:latin typeface="+mj-lt"/>
              </a:rPr>
              <a:t>Attend In-person:  </a:t>
            </a:r>
            <a:endParaRPr lang="en-US" sz="1600" b="0" dirty="0">
              <a:latin typeface="+mj-lt"/>
            </a:endParaRPr>
          </a:p>
          <a:p>
            <a:pPr marL="285750" marR="117475" indent="-285750" algn="just">
              <a:buFont typeface="Arial" panose="020B0604020202020204" pitchFamily="34" charset="0"/>
              <a:buChar char="•"/>
              <a:tabLst>
                <a:tab pos="230188" algn="l"/>
              </a:tabLst>
            </a:pPr>
            <a:r>
              <a:rPr lang="en-US" sz="1600" b="0" dirty="0">
                <a:latin typeface="+mj-lt"/>
              </a:rPr>
              <a:t>Attend Virtually (remotely</a:t>
            </a:r>
            <a:r>
              <a:rPr lang="en-US" sz="1600" b="0" dirty="0" smtClean="0">
                <a:latin typeface="+mj-lt"/>
              </a:rPr>
              <a:t>):  </a:t>
            </a:r>
            <a:endParaRPr lang="en-US" sz="1600" b="0" dirty="0">
              <a:latin typeface="+mj-lt"/>
            </a:endParaRPr>
          </a:p>
          <a:p>
            <a:pPr marL="285750" marR="117475" indent="-285750" algn="just">
              <a:buFont typeface="Arial" panose="020B0604020202020204" pitchFamily="34" charset="0"/>
              <a:buChar char="•"/>
              <a:tabLst>
                <a:tab pos="230188" algn="l"/>
              </a:tabLst>
            </a:pPr>
            <a:r>
              <a:rPr lang="en-US" sz="1600" b="0" dirty="0">
                <a:latin typeface="+mj-lt"/>
              </a:rPr>
              <a:t>Will not attend </a:t>
            </a:r>
            <a:r>
              <a:rPr lang="en-US" sz="1600" b="0" dirty="0" smtClean="0">
                <a:latin typeface="+mj-lt"/>
              </a:rPr>
              <a:t>plenary:  </a:t>
            </a:r>
          </a:p>
          <a:p>
            <a:pPr marL="285750" marR="117475" indent="-285750" algn="just">
              <a:buFont typeface="Arial" panose="020B0604020202020204" pitchFamily="34" charset="0"/>
              <a:buChar char="•"/>
              <a:tabLst>
                <a:tab pos="230188" algn="l"/>
              </a:tabLst>
            </a:pPr>
            <a:r>
              <a:rPr lang="en-US" sz="1600" b="0" dirty="0" smtClean="0">
                <a:latin typeface="+mj-lt"/>
              </a:rPr>
              <a:t>Abstain:  </a:t>
            </a:r>
            <a:endParaRPr lang="en-US" sz="1600" b="0" dirty="0">
              <a:latin typeface="+mj-lt"/>
            </a:endParaRPr>
          </a:p>
          <a:p>
            <a:pPr marL="285750" marR="117475" indent="-285750" algn="just">
              <a:buFont typeface="Arial" panose="020B0604020202020204" pitchFamily="34" charset="0"/>
              <a:buChar char="•"/>
              <a:tabLst>
                <a:tab pos="230188" algn="l"/>
              </a:tabLst>
            </a:pPr>
            <a:endParaRPr lang="en-US" sz="1800" dirty="0" smtClean="0">
              <a:latin typeface="+mj-lt"/>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02792098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January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Anything?</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040781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January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Adjourn</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Any </a:t>
            </a:r>
            <a:r>
              <a:rPr lang="en-US" sz="1800" spc="-5" dirty="0">
                <a:latin typeface="+mj-lt"/>
                <a:cs typeface="Arial"/>
              </a:rPr>
              <a:t>objection to </a:t>
            </a:r>
            <a:r>
              <a:rPr lang="en-US" sz="1800" spc="-5" dirty="0" smtClean="0">
                <a:latin typeface="+mj-lt"/>
                <a:cs typeface="Arial"/>
              </a:rPr>
              <a:t>adjourn?  </a:t>
            </a:r>
            <a:r>
              <a:rPr lang="en-US" sz="1800" spc="-5" dirty="0" smtClean="0">
                <a:latin typeface="+mj-lt"/>
                <a:cs typeface="Arial"/>
              </a:rPr>
              <a:t>None.</a:t>
            </a:r>
            <a:endParaRPr lang="en-US" sz="1800" b="0" spc="-5" dirty="0">
              <a:latin typeface="+mj-lt"/>
              <a:cs typeface="Arial"/>
            </a:endParaRPr>
          </a:p>
          <a:p>
            <a:pPr marL="230188" marR="117475" indent="-230188" algn="just">
              <a:buFont typeface="Times New Roman" pitchFamily="16" charset="0"/>
              <a:buChar char="•"/>
              <a:tabLst>
                <a:tab pos="230188" algn="l"/>
              </a:tabLst>
            </a:pPr>
            <a:r>
              <a:rPr lang="en-US" sz="1800" spc="-5" dirty="0" smtClean="0">
                <a:latin typeface="+mj-lt"/>
                <a:cs typeface="Arial"/>
              </a:rPr>
              <a:t>Adjourn </a:t>
            </a:r>
            <a:r>
              <a:rPr lang="en-US" sz="1800" spc="-5" smtClean="0">
                <a:latin typeface="+mj-lt"/>
                <a:cs typeface="Arial"/>
              </a:rPr>
              <a:t>at </a:t>
            </a:r>
            <a:r>
              <a:rPr lang="en-US" sz="1800" spc="-5" smtClean="0">
                <a:latin typeface="+mj-lt"/>
                <a:cs typeface="Arial"/>
              </a:rPr>
              <a:t>10:05am </a:t>
            </a:r>
            <a:r>
              <a:rPr lang="en-US" sz="1800" spc="-5" dirty="0" smtClean="0">
                <a:latin typeface="+mj-lt"/>
                <a:cs typeface="Arial"/>
              </a:rPr>
              <a:t>ET</a:t>
            </a:r>
            <a:endParaRPr lang="en-US" sz="1800" b="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197074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January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4</a:t>
            </a:r>
            <a:endParaRPr lang="en-US" dirty="0"/>
          </a:p>
        </p:txBody>
      </p:sp>
    </p:spTree>
    <p:extLst>
      <p:ext uri="{BB962C8B-B14F-4D97-AF65-F5344CB8AC3E}">
        <p14:creationId xmlns:p14="http://schemas.microsoft.com/office/powerpoint/2010/main" val="13519615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January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a:t>
            </a:r>
            <a:r>
              <a:rPr lang="en-US" sz="2800" dirty="0">
                <a:solidFill>
                  <a:srgbClr val="0070C0"/>
                </a:solidFill>
              </a:rPr>
              <a:t>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5</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January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Other </a:t>
            </a:r>
            <a:r>
              <a:rPr lang="en-US" sz="2800" dirty="0">
                <a:solidFill>
                  <a:srgbClr val="0070C0"/>
                </a:solidFill>
              </a:rPr>
              <a:t>Guidelines for IEEE WG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6</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a:t>
            </a:r>
            <a:r>
              <a:rPr lang="en-US" altLang="en-US" sz="1600" b="1" u="sng" dirty="0">
                <a:solidFill>
                  <a:schemeClr val="tx1"/>
                </a:solidFill>
                <a:latin typeface="+mj-lt"/>
                <a:cs typeface="Arial" panose="020B0604020202020204" pitchFamily="34" charset="0"/>
              </a:rPr>
              <a:t>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https://standards.ieee.org/wp-content/uploads/2022/02/antitrust.pdf</a:t>
            </a:r>
            <a:r>
              <a:rPr lang="en-US" altLang="en-US" sz="1600" b="1" dirty="0">
                <a:solidFill>
                  <a:schemeClr val="tx1"/>
                </a:solidFill>
                <a:latin typeface="+mj-lt"/>
                <a:cs typeface="Arial" panose="020B0604020202020204" pitchFamily="34" charset="0"/>
              </a:rPr>
              <a:t>   </a:t>
            </a: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January 2023</a:t>
            </a:r>
            <a:endParaRPr lang="en-GB" dirty="0"/>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a:latin typeface="+mj-lt"/>
                <a:cs typeface="Arial"/>
              </a:rPr>
              <a:t>participation </a:t>
            </a:r>
            <a:r>
              <a:rPr lang="en-US" sz="1800" dirty="0">
                <a:solidFill>
                  <a:schemeClr val="accent1">
                    <a:lumMod val="50000"/>
                  </a:schemeClr>
                </a:solidFill>
                <a:latin typeface="+mj-lt"/>
                <a:cs typeface="Arial" panose="020B0604020202020204" pitchFamily="34" charset="0"/>
              </a:rPr>
              <a:t>(and would ask you to please leave the call or meeting.)</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January 2023</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January 2023</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68535</TotalTime>
  <Words>2414</Words>
  <Application>Microsoft Office PowerPoint</Application>
  <PresentationFormat>Widescreen</PresentationFormat>
  <Paragraphs>453</Paragraphs>
  <Slides>38</Slides>
  <Notes>22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38</vt:i4>
      </vt:variant>
    </vt:vector>
  </HeadingPairs>
  <TitlesOfParts>
    <vt:vector size="47" baseType="lpstr">
      <vt:lpstr>Arial Unicode MS</vt:lpstr>
      <vt:lpstr>Monotype Sorts</vt:lpstr>
      <vt:lpstr>MS Gothic</vt:lpstr>
      <vt:lpstr>MS PGothic</vt:lpstr>
      <vt:lpstr>Arial</vt:lpstr>
      <vt:lpstr>Calibri</vt:lpstr>
      <vt:lpstr>Times New Roman</vt:lpstr>
      <vt:lpstr>Office Theme</vt:lpstr>
      <vt:lpstr>Document</vt:lpstr>
      <vt:lpstr>2023 January RR-TAG  Supplementary Materials</vt:lpstr>
      <vt:lpstr>PowerPoint Presentation</vt:lpstr>
      <vt:lpstr>Registration is required to attend this meeting </vt:lpstr>
      <vt:lpstr>PowerPoint Presentation</vt:lpstr>
      <vt:lpstr>IEEE 802 required notices</vt:lpstr>
      <vt:lpstr>Other Guidelines for IEEE WG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Meeting at a glance</vt:lpstr>
      <vt:lpstr>PowerPoint Presentation</vt:lpstr>
      <vt:lpstr>PowerPoint Presentation</vt:lpstr>
      <vt:lpstr>Review and approve the 802.18 opening agenda</vt:lpstr>
      <vt:lpstr>PowerPoint Presentation</vt:lpstr>
      <vt:lpstr>Review and approve the November 2022 plenary minutes</vt:lpstr>
      <vt:lpstr>PowerPoint Presentation</vt:lpstr>
      <vt:lpstr>Status of ongoing consultations</vt:lpstr>
      <vt:lpstr>PowerPoint Presentation</vt:lpstr>
      <vt:lpstr>Recess until Thursday AM1, 19 January 2023</vt:lpstr>
      <vt:lpstr>PowerPoint Presentation</vt:lpstr>
      <vt:lpstr>PowerPoint Presentation</vt:lpstr>
      <vt:lpstr>Review and approve the 802.18 closing agenda</vt:lpstr>
      <vt:lpstr>PowerPoint Presentation</vt:lpstr>
      <vt:lpstr>EU BEREC’s consultation</vt:lpstr>
      <vt:lpstr>China MIIT’s consultation (1)</vt:lpstr>
      <vt:lpstr>China MIIT’s consultation (2)</vt:lpstr>
      <vt:lpstr>PowerPoint Presentation</vt:lpstr>
      <vt:lpstr>General discussion items</vt:lpstr>
      <vt:lpstr>PowerPoint Presentation</vt:lpstr>
      <vt:lpstr>Future RR-TAG meetings (till the 2023 March plenary)</vt:lpstr>
      <vt:lpstr>Meeting and hotel reservation for the 2023 March plenary</vt:lpstr>
      <vt:lpstr>Straw polls:  Type of participation for the 2023 March plenary</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18-22/0157r3</dc:title>
  <dc:creator>Edward Au</dc:creator>
  <cp:keywords>2023 January RR-TAG Supplementary Materials</cp:keywords>
  <cp:lastModifiedBy>Edward Au</cp:lastModifiedBy>
  <cp:revision>4767</cp:revision>
  <cp:lastPrinted>1601-01-01T00:00:00Z</cp:lastPrinted>
  <dcterms:created xsi:type="dcterms:W3CDTF">2016-03-03T14:54:45Z</dcterms:created>
  <dcterms:modified xsi:type="dcterms:W3CDTF">2023-01-22T19:07:50Z</dcterms:modified>
  <cp:category>IEEE 802.18 RR-TAG </cp:category>
</cp:coreProperties>
</file>