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70" r:id="rId21"/>
    <p:sldId id="933" r:id="rId22"/>
    <p:sldId id="972" r:id="rId23"/>
    <p:sldId id="864" r:id="rId24"/>
    <p:sldId id="973" r:id="rId25"/>
    <p:sldId id="981" r:id="rId26"/>
    <p:sldId id="982" r:id="rId27"/>
    <p:sldId id="974" r:id="rId28"/>
    <p:sldId id="977" r:id="rId29"/>
    <p:sldId id="978" r:id="rId30"/>
    <p:sldId id="900" r:id="rId31"/>
    <p:sldId id="983" r:id="rId32"/>
    <p:sldId id="954" r:id="rId33"/>
    <p:sldId id="887" r:id="rId34"/>
    <p:sldId id="888"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12270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89338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802.18-22/0157r1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2/ec-22-0204-00-00EC-2022-nov-ieee-802-mixed-mode-plenary-meeting-av-training.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2/18-22-0146-00-0000-november-2022-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anacom.pt/render.jsp?contentId=1735787" TargetMode="External"/><Relationship Id="rId5" Type="http://schemas.openxmlformats.org/officeDocument/2006/relationships/hyperlink" Target="https://www.miit.gov.cn/gzcy/yjzj/art/2023/art_42a55669ef094373a01a838e235088c1.html" TargetMode="External"/><Relationship Id="rId4" Type="http://schemas.openxmlformats.org/officeDocument/2006/relationships/hyperlink" Target="https://www.berec.europa.eu/en/public-consultations/ongoing-public-consultations-and-calls-for-inputs/public-consultation-on-the-draft-berec-report-on-challenges-and-benefits-of-impact-of-artificial-intelligence-ai-solutions-in-the-telecommunications-sector-including-use-cases"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42bd3c17-b02d-4d4b-beb8-727d49ca7af1/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17 January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2921"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smtClean="0">
                <a:latin typeface="+mj-lt"/>
                <a:cs typeface="Arial"/>
              </a:rPr>
              <a:t>Press </a:t>
            </a:r>
            <a:r>
              <a:rPr lang="en-US" sz="1600" spc="-5" dirty="0">
                <a:latin typeface="+mj-lt"/>
                <a:cs typeface="Arial"/>
              </a:rPr>
              <a:t>are required (i.e., anyone reporting publicly on this meeting) </a:t>
            </a:r>
            <a:r>
              <a:rPr lang="en-US" sz="1600" spc="-5" dirty="0" smtClean="0">
                <a:latin typeface="+mj-lt"/>
                <a:cs typeface="Arial"/>
              </a:rPr>
              <a:t>to </a:t>
            </a:r>
            <a:r>
              <a:rPr lang="en-US" sz="1600" spc="-5" dirty="0">
                <a:latin typeface="+mj-lt"/>
                <a:cs typeface="Arial"/>
              </a:rPr>
              <a:t>announce their presence (Jan 2019 IEEE-SA Standards Board Ops Manual 5.3.3.2)</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t>
            </a:r>
            <a:r>
              <a:rPr lang="en-US" sz="1400" dirty="0"/>
              <a:t>Carroll </a:t>
            </a:r>
            <a:r>
              <a:rPr lang="en-US" sz="1400" dirty="0" smtClean="0"/>
              <a:t>AB/Carroll A at 3</a:t>
            </a:r>
            <a:r>
              <a:rPr lang="en-US" sz="1400" baseline="30000" dirty="0" smtClean="0"/>
              <a:t>rd</a:t>
            </a:r>
            <a:r>
              <a:rPr lang="en-US" sz="1400" dirty="0" smtClean="0"/>
              <a:t> </a:t>
            </a:r>
            <a:r>
              <a:rPr lang="en-US" sz="1400" dirty="0" smtClean="0"/>
              <a:t>Floor</a:t>
            </a:r>
            <a:r>
              <a:rPr lang="en-US" sz="1400" spc="-5" dirty="0" smtClean="0">
                <a:latin typeface="+mj-lt"/>
                <a:cs typeface="Arial"/>
              </a:rPr>
              <a:t>, Hilton Baltimore Inner Harbor</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18</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802.18 voters for attendance at 802.11 on Tuesday AM2 and Thursday AM1</a:t>
            </a:r>
            <a:endParaRPr lang="en-US" sz="18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286416822"/>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20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800" b="0" i="0" kern="1200" dirty="0" smtClean="0">
                          <a:solidFill>
                            <a:schemeClr val="tx1"/>
                          </a:solidFill>
                          <a:effectLst/>
                          <a:latin typeface="+mn-lt"/>
                          <a:ea typeface="+mn-ea"/>
                          <a:cs typeface="+mn-cs"/>
                        </a:rPr>
                        <a:t>Carroll A, 3/F)</a:t>
                      </a: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800" b="0" i="0" kern="1200" dirty="0" smtClean="0">
                          <a:solidFill>
                            <a:schemeClr val="tx1"/>
                          </a:solidFill>
                          <a:effectLst/>
                          <a:latin typeface="+mn-lt"/>
                          <a:ea typeface="+mn-ea"/>
                          <a:cs typeface="+mn-cs"/>
                        </a:rPr>
                        <a:t>Carroll AB, 3/F)</a:t>
                      </a: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p>
                    <a:p>
                      <a:pPr algn="ctr"/>
                      <a:r>
                        <a:rPr lang="en-US" dirty="0" smtClean="0"/>
                        <a:t>(</a:t>
                      </a:r>
                      <a:r>
                        <a:rPr lang="en-US" sz="1800" b="0" i="0" kern="1200" dirty="0" smtClean="0">
                          <a:solidFill>
                            <a:schemeClr val="tx1"/>
                          </a:solidFill>
                          <a:effectLst/>
                          <a:latin typeface="+mn-lt"/>
                          <a:ea typeface="+mn-ea"/>
                          <a:cs typeface="+mn-cs"/>
                        </a:rPr>
                        <a:t>South Foyer, 2/F)</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a:t>
            </a:r>
            <a:r>
              <a:rPr lang="en-US" sz="1800" spc="-5" dirty="0" smtClean="0">
                <a:latin typeface="+mj-lt"/>
                <a:cs typeface="Arial"/>
              </a:rPr>
              <a:t>18-22/0156r1.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November 2022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November plenary session as </a:t>
            </a:r>
            <a:r>
              <a:rPr lang="en-US" sz="1800" spc="-5" dirty="0">
                <a:latin typeface="+mj-lt"/>
                <a:cs typeface="Arial"/>
              </a:rPr>
              <a:t>shown in the document </a:t>
            </a:r>
            <a:r>
              <a:rPr lang="en-US" sz="1800" spc="-5" dirty="0" smtClean="0">
                <a:latin typeface="+mj-lt"/>
                <a:cs typeface="Arial"/>
                <a:hlinkClick r:id="rId3"/>
              </a:rPr>
              <a:t>18-22/0146r0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a:t>
            </a:r>
            <a:r>
              <a:rPr lang="en-US" sz="1600" spc="-5" dirty="0">
                <a:solidFill>
                  <a:schemeClr val="tx1"/>
                </a:solidFill>
                <a:cs typeface="Arial"/>
              </a:rPr>
              <a:t>ET, 19 January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BEREC: </a:t>
            </a:r>
            <a:r>
              <a:rPr lang="en-US" sz="1400" spc="-5" dirty="0" smtClean="0">
                <a:solidFill>
                  <a:schemeClr val="tx1"/>
                </a:solidFill>
                <a:cs typeface="Arial"/>
              </a:rPr>
              <a:t> </a:t>
            </a:r>
            <a:r>
              <a:rPr lang="en-US" sz="1400" dirty="0">
                <a:hlinkClick r:id="rId4"/>
              </a:rPr>
              <a:t>Public consultation on the draft BEREC Report on challenges and benefits of impact of Artificial Intelligence (AI) solutions in the telecommunications sector (including use cases)</a:t>
            </a:r>
            <a:endParaRPr lang="en-US" sz="1400" dirty="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China MIIT:  </a:t>
            </a:r>
            <a:r>
              <a:rPr lang="en-GB" sz="1400" u="sng" dirty="0">
                <a:hlinkClick r:id="rId5"/>
              </a:rPr>
              <a:t>Consultation on the “900MHz Frequency Band Radio Frequency Identification (RFID) Equipment Radio Management Regulations (Draft for Comments)” and “Ultra Wideband (UWB) Equipment Radio Management Regulations (Draft for Comments)”</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Portugal </a:t>
            </a:r>
            <a:r>
              <a:rPr lang="en-US" sz="1400" spc="-5" dirty="0">
                <a:solidFill>
                  <a:schemeClr val="tx1"/>
                </a:solidFill>
                <a:cs typeface="Arial"/>
              </a:rPr>
              <a:t>ANACOM:  </a:t>
            </a:r>
            <a:r>
              <a:rPr lang="en-GB" sz="1400" u="sng" dirty="0">
                <a:hlinkClick r:id="rId6"/>
              </a:rPr>
              <a:t>Consultation on availability of spectrum in the 700 MHz band (duplex gap and guard bands)</a:t>
            </a:r>
            <a:endParaRPr lang="en-GB" sz="1400" u="sng" dirty="0"/>
          </a:p>
          <a:p>
            <a:pPr marL="630238" marR="117475" lvl="1" indent="-230188" algn="just">
              <a:spcBef>
                <a:spcPts val="600"/>
              </a:spcBef>
              <a:buFont typeface="Times New Roman" pitchFamily="16" charset="0"/>
              <a:buChar char="•"/>
              <a:tabLst>
                <a:tab pos="230188" algn="l"/>
              </a:tabLst>
            </a:pPr>
            <a:endParaRPr lang="en-GB" sz="1400" u="sng"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19 January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19 January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a:t>
            </a:r>
            <a:r>
              <a:rPr lang="en-US" sz="1800" spc="-5" dirty="0" smtClean="0">
                <a:latin typeface="+mj-lt"/>
                <a:cs typeface="Arial"/>
              </a:rPr>
              <a:t>18-22/0156r1.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45238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831712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a:t>
            </a:r>
            <a:r>
              <a:rPr lang="en-US" kern="0" dirty="0" smtClean="0">
                <a:latin typeface="Times New Roman" charset="0"/>
              </a:rPr>
              <a:t>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January IEEE 802 wireless 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15 January 2023 to 20 January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web.cvent.com/event/42bd3c17-b02d-4d4b-beb8-727d49ca7af1/register</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(till the 2023 March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6930858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r>
                        <a:rPr lang="en-US" sz="1500" dirty="0" smtClean="0"/>
                        <a:t>19</a:t>
                      </a:r>
                      <a:r>
                        <a:rPr lang="en-US" sz="1500" baseline="0" dirty="0" smtClean="0"/>
                        <a:t> </a:t>
                      </a:r>
                      <a:r>
                        <a:rPr lang="en-US" sz="1500" dirty="0" smtClean="0"/>
                        <a:t>January 2023 to 9 March</a:t>
                      </a:r>
                      <a:r>
                        <a:rPr lang="en-US" sz="1500" baseline="0" dirty="0" smtClean="0"/>
                        <a:t> 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20 </a:t>
                      </a:r>
                      <a:r>
                        <a:rPr lang="en-US" sz="1500" dirty="0" smtClean="0"/>
                        <a:t>January 2023 to 10 March</a:t>
                      </a:r>
                      <a:r>
                        <a:rPr lang="en-US" sz="1500" baseline="0" dirty="0" smtClean="0"/>
                        <a:t> 2023</a:t>
                      </a:r>
                      <a:endParaRPr lang="en-US" sz="1500" dirty="0"/>
                    </a:p>
                  </a:txBody>
                  <a:tcPr/>
                </a:tc>
              </a:tr>
              <a:tr h="370840">
                <a:tc>
                  <a:txBody>
                    <a:bodyPr/>
                    <a:lstStyle/>
                    <a:p>
                      <a:r>
                        <a:rPr lang="en-US" sz="1500" dirty="0" smtClean="0"/>
                        <a:t>2023</a:t>
                      </a:r>
                      <a:r>
                        <a:rPr lang="en-US" sz="1500" baseline="0" dirty="0" smtClean="0"/>
                        <a:t> March plenary</a:t>
                      </a:r>
                      <a:endParaRPr lang="en-US" sz="1500" dirty="0"/>
                    </a:p>
                  </a:txBody>
                  <a:tcPr/>
                </a:tc>
                <a:tc>
                  <a:txBody>
                    <a:bodyPr/>
                    <a:lstStyle/>
                    <a:p>
                      <a:r>
                        <a:rPr lang="en-US" sz="1500" dirty="0" smtClean="0"/>
                        <a:t>Tuesday AM2 on 14 March</a:t>
                      </a:r>
                      <a:r>
                        <a:rPr lang="en-US" sz="1500" baseline="0" dirty="0" smtClean="0"/>
                        <a:t> 2023</a:t>
                      </a:r>
                      <a:r>
                        <a:rPr lang="en-US" sz="1500" dirty="0" smtClean="0"/>
                        <a:t>, </a:t>
                      </a:r>
                    </a:p>
                    <a:p>
                      <a:r>
                        <a:rPr lang="en-US" sz="1500" dirty="0" smtClean="0"/>
                        <a:t>Thursday AM1 on 16 March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a:t>
            </a:r>
            <a:r>
              <a:rPr lang="en-US" sz="2800" dirty="0" smtClean="0">
                <a:solidFill>
                  <a:srgbClr val="0070C0"/>
                </a:solidFill>
              </a:rPr>
              <a:t>2023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smtClean="0">
                <a:cs typeface="Arial"/>
                <a:hlinkClick r:id="rId3"/>
              </a:rPr>
              <a:t>reservation</a:t>
            </a:r>
            <a:r>
              <a:rPr lang="en-US" sz="1800" spc="-5" dirty="0" smtClean="0">
                <a:cs typeface="Arial"/>
              </a:rPr>
              <a:t> begins on </a:t>
            </a:r>
            <a:r>
              <a:rPr lang="en-US" sz="1800" spc="-5" dirty="0" smtClean="0">
                <a:cs typeface="Arial"/>
              </a:rPr>
              <a:t>16 December </a:t>
            </a:r>
            <a:r>
              <a:rPr lang="en-US" sz="1800" spc="-5" dirty="0" smtClean="0">
                <a:cs typeface="Arial"/>
              </a:rPr>
              <a:t>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Early </a:t>
            </a:r>
            <a:r>
              <a:rPr lang="en-US" sz="1400" dirty="0" smtClean="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27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3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smtClean="0">
                <a:solidFill>
                  <a:schemeClr val="tx1"/>
                </a:solidFill>
                <a:latin typeface="Times New Roman" panose="02020603050405020304" pitchFamily="18" charset="0"/>
                <a:ea typeface="Times New Roman" panose="02020603050405020304" pitchFamily="18" charset="0"/>
              </a:rPr>
              <a:t>after 3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27 January 2023, </a:t>
            </a:r>
            <a:r>
              <a:rPr lang="en-US" sz="1400"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January 2023 until 3 March </a:t>
            </a:r>
            <a:r>
              <a:rPr lang="en-US" sz="1400" dirty="0" smtClean="0">
                <a:solidFill>
                  <a:schemeClr val="tx1"/>
                </a:solidFill>
                <a:latin typeface="Times New Roman" panose="02020603050405020304" pitchFamily="18" charset="0"/>
                <a:ea typeface="Times New Roman" panose="02020603050405020304" pitchFamily="18" charset="0"/>
              </a:rPr>
              <a:t>2023, </a:t>
            </a:r>
            <a:r>
              <a:rPr lang="en-US" sz="1400" dirty="0">
                <a:solidFill>
                  <a:schemeClr val="tx1"/>
                </a:solidFill>
                <a:latin typeface="Times New Roman" panose="02020603050405020304" pitchFamily="18" charset="0"/>
                <a:ea typeface="Times New Roman" panose="02020603050405020304" pitchFamily="18" charset="0"/>
              </a:rPr>
              <a:t>cancellations will incur a US</a:t>
            </a:r>
            <a:r>
              <a:rPr lang="en-US" sz="1400" dirty="0" smtClean="0">
                <a:solidFill>
                  <a:schemeClr val="tx1"/>
                </a:solidFill>
                <a:latin typeface="Times New Roman" panose="02020603050405020304" pitchFamily="18" charset="0"/>
                <a:ea typeface="Times New Roman" panose="02020603050405020304" pitchFamily="18" charset="0"/>
              </a:rPr>
              <a:t>$ 150 </a:t>
            </a:r>
            <a:r>
              <a:rPr lang="en-US" sz="1400" dirty="0">
                <a:solidFill>
                  <a:schemeClr val="tx1"/>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March 2023</a:t>
            </a:r>
            <a:r>
              <a:rPr lang="en-US" sz="1400" dirty="0" smtClean="0">
                <a:solidFill>
                  <a:schemeClr val="tx1"/>
                </a:solidFill>
                <a:latin typeface="Times New Roman" panose="02020603050405020304" pitchFamily="18" charset="0"/>
                <a:ea typeface="Times New Roman" panose="02020603050405020304" pitchFamily="18" charset="0"/>
              </a:rPr>
              <a:t>,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
            </a:r>
            <a:r>
              <a:rPr lang="en-US" sz="1800" dirty="0" smtClean="0"/>
              <a:t>Atlanta, Atlanta, GA, </a:t>
            </a:r>
            <a:r>
              <a:rPr lang="en-US" sz="1800" dirty="0"/>
              <a:t>United States) </a:t>
            </a:r>
            <a:r>
              <a:rPr lang="en-US" sz="1800" spc="-5" dirty="0" smtClean="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a:t>
            </a:r>
            <a:r>
              <a:rPr lang="en-US" sz="1400" dirty="0" smtClean="0">
                <a:solidFill>
                  <a:schemeClr val="tx1"/>
                </a:solidFill>
                <a:latin typeface="Times New Roman" panose="02020603050405020304" pitchFamily="18" charset="0"/>
                <a:ea typeface="Times New Roman" panose="02020603050405020304" pitchFamily="18" charset="0"/>
              </a:rPr>
              <a:t>rate</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US199.00 </a:t>
            </a:r>
            <a:r>
              <a:rPr lang="en-US" sz="1400" dirty="0">
                <a:solidFill>
                  <a:schemeClr val="tx1"/>
                </a:solidFill>
                <a:latin typeface="Times New Roman" panose="02020603050405020304" pitchFamily="18" charset="0"/>
                <a:ea typeface="Times New Roman" panose="02020603050405020304" pitchFamily="18" charset="0"/>
              </a:rPr>
              <a:t>per night </a:t>
            </a:r>
            <a:r>
              <a:rPr lang="en-US" sz="1400" dirty="0" smtClean="0">
                <a:solidFill>
                  <a:schemeClr val="tx1"/>
                </a:solidFill>
                <a:latin typeface="Times New Roman" panose="02020603050405020304" pitchFamily="18" charset="0"/>
                <a:ea typeface="Times New Roman" panose="02020603050405020304" pitchFamily="18" charset="0"/>
              </a:rPr>
              <a:t>until </a:t>
            </a:r>
            <a:r>
              <a:rPr lang="en-US" sz="1400" dirty="0">
                <a:solidFill>
                  <a:schemeClr val="tx1"/>
                </a:solidFill>
                <a:latin typeface="Times New Roman" panose="02020603050405020304" pitchFamily="18" charset="0"/>
                <a:ea typeface="Times New Roman" panose="02020603050405020304" pitchFamily="18" charset="0"/>
              </a:rPr>
              <a:t>the </a:t>
            </a:r>
            <a:r>
              <a:rPr lang="en-US" sz="1400" dirty="0" smtClean="0">
                <a:solidFill>
                  <a:schemeClr val="tx1"/>
                </a:solidFill>
                <a:latin typeface="Times New Roman" panose="02020603050405020304" pitchFamily="18" charset="0"/>
                <a:ea typeface="Times New Roman" panose="02020603050405020304" pitchFamily="18" charset="0"/>
              </a:rPr>
              <a:t>room block </a:t>
            </a:r>
            <a:r>
              <a:rPr lang="en-US" sz="1400" dirty="0">
                <a:solidFill>
                  <a:schemeClr val="tx1"/>
                </a:solidFill>
                <a:latin typeface="Times New Roman" panose="02020603050405020304" pitchFamily="18" charset="0"/>
                <a:ea typeface="Times New Roman" panose="02020603050405020304" pitchFamily="18" charset="0"/>
              </a:rPr>
              <a:t>is sold out or </a:t>
            </a:r>
            <a:r>
              <a:rPr lang="en-US" sz="1400" dirty="0" smtClean="0">
                <a:solidFill>
                  <a:schemeClr val="tx1"/>
                </a:solidFill>
                <a:latin typeface="Times New Roman" panose="02020603050405020304" pitchFamily="18" charset="0"/>
                <a:ea typeface="Times New Roman" panose="02020603050405020304" pitchFamily="18" charset="0"/>
              </a:rPr>
              <a:t>5pm ET, Friday, </a:t>
            </a:r>
            <a:r>
              <a:rPr lang="en-US" sz="1400" dirty="0" smtClean="0">
                <a:solidFill>
                  <a:schemeClr val="tx1"/>
                </a:solidFill>
                <a:latin typeface="Times New Roman" panose="02020603050405020304" pitchFamily="18" charset="0"/>
                <a:ea typeface="Times New Roman" panose="02020603050405020304" pitchFamily="18" charset="0"/>
              </a:rPr>
              <a:t>17 February, 2023,</a:t>
            </a:r>
            <a:r>
              <a:rPr lang="en-US" sz="1400" dirty="0">
                <a:solidFill>
                  <a:schemeClr val="tx1"/>
                </a:solidFill>
                <a:latin typeface="Times New Roman" panose="02020603050405020304" pitchFamily="18" charset="0"/>
                <a:ea typeface="Times New Roman" panose="02020603050405020304" pitchFamily="18" charset="0"/>
              </a:rPr>
              <a:t> whichever comes first.</a:t>
            </a:r>
          </a:p>
          <a:p>
            <a:pPr marL="630238" marR="117475" lvl="1" indent="-230188" algn="just">
              <a:buFont typeface="Times New Roman" pitchFamily="16" charset="0"/>
              <a:buChar char="•"/>
              <a:tabLst>
                <a:tab pos="230188" algn="l"/>
              </a:tabLst>
            </a:pP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2471049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Straw polls:  Type of participation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Question 1:  </a:t>
            </a:r>
            <a:r>
              <a:rPr lang="en-US" sz="1800" dirty="0" smtClean="0">
                <a:latin typeface="+mj-lt"/>
              </a:rPr>
              <a:t>If </a:t>
            </a:r>
            <a:r>
              <a:rPr lang="en-US" sz="1800" dirty="0">
                <a:latin typeface="+mj-lt"/>
              </a:rPr>
              <a:t>the 2023 March Plenary Session were held at the Hilton Atlanta, GA </a:t>
            </a:r>
            <a:r>
              <a:rPr lang="en-US" sz="1800" dirty="0" smtClean="0">
                <a:latin typeface="+mj-lt"/>
              </a:rPr>
              <a:t>as </a:t>
            </a:r>
            <a:r>
              <a:rPr lang="en-US" sz="1800" dirty="0">
                <a:latin typeface="+mj-lt"/>
              </a:rPr>
              <a:t>an in-person only session, would you </a:t>
            </a:r>
            <a:r>
              <a:rPr lang="en-US" sz="1800" dirty="0" smtClean="0">
                <a:latin typeface="+mj-lt"/>
              </a:rPr>
              <a:t>attend?</a:t>
            </a:r>
          </a:p>
          <a:p>
            <a:pPr marL="230188" marR="117475" indent="-230188" algn="just">
              <a:buFont typeface="Times New Roman" pitchFamily="16" charset="0"/>
              <a:buChar char="•"/>
              <a:tabLst>
                <a:tab pos="230188" algn="l"/>
              </a:tabLst>
            </a:pPr>
            <a:r>
              <a:rPr lang="en-US" sz="1600" b="0" dirty="0" smtClean="0">
                <a:latin typeface="+mj-lt"/>
              </a:rPr>
              <a:t>Yes/No/Abstain:  </a:t>
            </a:r>
          </a:p>
          <a:p>
            <a:pPr marL="230188" marR="117475" indent="-230188" algn="just">
              <a:buFont typeface="Times New Roman" pitchFamily="16" charset="0"/>
              <a:buChar char="•"/>
              <a:tabLst>
                <a:tab pos="230188" algn="l"/>
              </a:tabLst>
            </a:pPr>
            <a:endParaRPr lang="en-US" sz="1800" dirty="0">
              <a:latin typeface="+mj-lt"/>
            </a:endParaRPr>
          </a:p>
          <a:p>
            <a:pPr marL="0" marR="117475" indent="0" algn="just">
              <a:tabLst>
                <a:tab pos="230188" algn="l"/>
              </a:tabLst>
            </a:pPr>
            <a:r>
              <a:rPr lang="en-US" sz="1800" dirty="0" smtClean="0">
                <a:latin typeface="+mj-lt"/>
              </a:rPr>
              <a:t>Question 2:  If </a:t>
            </a:r>
            <a:r>
              <a:rPr lang="en-US" sz="1800" dirty="0">
                <a:latin typeface="+mj-lt"/>
              </a:rPr>
              <a:t>the 2023 March Plenary Session 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plenary: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January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January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Other </a:t>
            </a:r>
            <a:r>
              <a:rPr lang="en-US" sz="2800" dirty="0">
                <a:solidFill>
                  <a:srgbClr val="0070C0"/>
                </a:solidFill>
              </a:rPr>
              <a:t>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68231</TotalTime>
  <Words>2007</Words>
  <Application>Microsoft Office PowerPoint</Application>
  <PresentationFormat>Widescreen</PresentationFormat>
  <Paragraphs>402</Paragraphs>
  <Slides>34</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Arial Unicode MS</vt:lpstr>
      <vt:lpstr>Monotype Sorts</vt:lpstr>
      <vt:lpstr>MS Gothic</vt:lpstr>
      <vt:lpstr>MS PGothic</vt:lpstr>
      <vt:lpstr>Arial</vt:lpstr>
      <vt:lpstr>Calibri</vt:lpstr>
      <vt:lpstr>Times New Roman</vt:lpstr>
      <vt:lpstr>Office Theme</vt:lpstr>
      <vt:lpstr>Document</vt:lpstr>
      <vt:lpstr>2023 January RR-TAG  Supplementary Materials</vt:lpstr>
      <vt:lpstr>PowerPoint Presentation</vt:lpstr>
      <vt:lpstr>Registration is required to attend this meeting </vt:lpstr>
      <vt:lpstr>PowerPoint Presentation</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November 2022 plenary minutes</vt:lpstr>
      <vt:lpstr>PowerPoint Presentation</vt:lpstr>
      <vt:lpstr>Status of ongoing consultations</vt:lpstr>
      <vt:lpstr>PowerPoint Presentation</vt:lpstr>
      <vt:lpstr>Recess until Thursday AM1, 19 January 2023</vt:lpstr>
      <vt:lpstr>PowerPoint Presentation</vt:lpstr>
      <vt:lpstr>PowerPoint Presentation</vt:lpstr>
      <vt:lpstr>Review and approve the 802.18 closing agenda</vt:lpstr>
      <vt:lpstr>PowerPoint Presentation</vt:lpstr>
      <vt:lpstr>General discussion items</vt:lpstr>
      <vt:lpstr>PowerPoint Presentation</vt:lpstr>
      <vt:lpstr>Future RR-TAG meetings (till the 2023 March plenary)</vt:lpstr>
      <vt:lpstr>Meeting and hotel reservation for the 2023 March plenary</vt:lpstr>
      <vt:lpstr>Straw polls:  Type of participation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18-22/0157r1</dc:title>
  <dc:creator>Edward Au</dc:creator>
  <cp:keywords>2023 January RR-TAG Supplementary Materials</cp:keywords>
  <cp:lastModifiedBy>Edward Au</cp:lastModifiedBy>
  <cp:revision>4747</cp:revision>
  <cp:lastPrinted>1601-01-01T00:00:00Z</cp:lastPrinted>
  <dcterms:created xsi:type="dcterms:W3CDTF">2016-03-03T14:54:45Z</dcterms:created>
  <dcterms:modified xsi:type="dcterms:W3CDTF">2023-01-15T21:34:10Z</dcterms:modified>
  <cp:category>IEEE 802.18 RR-TAG </cp:category>
</cp:coreProperties>
</file>