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900" r:id="rId12"/>
    <p:sldId id="902" r:id="rId13"/>
    <p:sldId id="904" r:id="rId14"/>
    <p:sldId id="903" r:id="rId15"/>
    <p:sldId id="877" r:id="rId16"/>
    <p:sldId id="882" r:id="rId17"/>
    <p:sldId id="901" r:id="rId18"/>
    <p:sldId id="898" r:id="rId19"/>
    <p:sldId id="899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987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8477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05242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954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287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791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802.18-22/0145r0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43-00-0000-weekly-teleconference-minutes-3-nov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8-00-0mmW-mmwave-ad-hoc-minutes-12-october-202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48-00-0mmW-mmwave-ad-hoc-minutes-26-october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framadate.org/BDLhXps3LFuTDK7Q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7-0000-status-of-ongoing-consultations-and-tag-documents-for-approval.doc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soumu.go.jp/menu_news/s-news/01kiban10_02000041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2/december-2022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enu_news/s-news/01kiban09_02000451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msit.go.kr/bbs/view.do?sCode=user&amp;mId=109&amp;mPid=103&amp;pageIndex=&amp;bbsSeqNo=84&amp;nttSeqNo=3179519&amp;searchOpt=ALL&amp;searchTxt=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8-0000-teleconference-call-in-info.pptx" TargetMode="External"/><Relationship Id="rId5" Type="http://schemas.openxmlformats.org/officeDocument/2006/relationships/hyperlink" Target="https://ieeesa.webex.com/ieeesa/j.php?MTID=mf9563fbcb7916d8f12293514ac3efd25" TargetMode="External"/><Relationship Id="rId4" Type="http://schemas.openxmlformats.org/officeDocument/2006/relationships/hyperlink" Target="https://ieeesa.webex.com/ieeesa/j.php?MTID=m26c23a4b9ba5ccb1f68348f9562860c8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42bd3c17-b02d-4d4b-beb8-727d49ca7af1/register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book.passkey.com/event/50451808/owner/61726/hom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December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7" name="Document" r:id="rId5" imgW="8284803" imgH="4499241" progId="Word.Document.8">
                  <p:embed/>
                </p:oleObj>
              </mc:Choice>
              <mc:Fallback>
                <p:oleObj name="Document" r:id="rId5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3 November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18-22/0143r0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Disband the </a:t>
            </a:r>
            <a:r>
              <a:rPr lang="en-US" sz="2800" dirty="0" err="1" smtClean="0">
                <a:solidFill>
                  <a:srgbClr val="0070C0"/>
                </a:solidFill>
              </a:rPr>
              <a:t>mmWave</a:t>
            </a:r>
            <a:r>
              <a:rPr lang="en-US" sz="2800" dirty="0" smtClean="0">
                <a:solidFill>
                  <a:srgbClr val="0070C0"/>
                </a:solidFill>
              </a:rPr>
              <a:t> ad-hoc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Motion #3 </a:t>
            </a:r>
            <a:r>
              <a:rPr lang="en-US" sz="1800" spc="-5" dirty="0">
                <a:cs typeface="Arial"/>
              </a:rPr>
              <a:t>(Internal):  To </a:t>
            </a:r>
            <a:r>
              <a:rPr lang="en-US" sz="1800" spc="-5" dirty="0" smtClean="0">
                <a:cs typeface="Arial"/>
              </a:rPr>
              <a:t>approve disbanding the </a:t>
            </a:r>
            <a:r>
              <a:rPr lang="en-US" sz="1800" spc="-5" dirty="0" smtClean="0">
                <a:cs typeface="Arial"/>
              </a:rPr>
              <a:t>IEEE 802.18 </a:t>
            </a:r>
            <a:r>
              <a:rPr lang="en-US" sz="1800" spc="-5" dirty="0" err="1" smtClean="0">
                <a:cs typeface="Arial"/>
              </a:rPr>
              <a:t>mmWave</a:t>
            </a:r>
            <a:r>
              <a:rPr lang="en-US" sz="1800" spc="-5" dirty="0" smtClean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ad-hoc.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5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Disband the </a:t>
            </a:r>
            <a:r>
              <a:rPr lang="en-US" sz="2800" dirty="0" err="1">
                <a:solidFill>
                  <a:srgbClr val="0070C0"/>
                </a:solidFill>
              </a:rPr>
              <a:t>mmWave</a:t>
            </a:r>
            <a:r>
              <a:rPr lang="en-US" sz="2800" dirty="0">
                <a:solidFill>
                  <a:srgbClr val="0070C0"/>
                </a:solidFill>
              </a:rPr>
              <a:t> ad-hoc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(Internal):  To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12 October and 26 October 2022 </a:t>
            </a:r>
            <a:r>
              <a:rPr lang="en-US" sz="1800" spc="-5" dirty="0" err="1" smtClean="0">
                <a:latin typeface="+mj-lt"/>
                <a:cs typeface="Arial"/>
              </a:rPr>
              <a:t>mmWave</a:t>
            </a:r>
            <a:r>
              <a:rPr lang="en-US" sz="1800" spc="-5" dirty="0" smtClean="0">
                <a:latin typeface="+mj-lt"/>
                <a:cs typeface="Arial"/>
              </a:rPr>
              <a:t> ad-hoc calls </a:t>
            </a:r>
            <a:r>
              <a:rPr lang="en-US" sz="1800" spc="-5" dirty="0">
                <a:latin typeface="+mj-lt"/>
                <a:cs typeface="Arial"/>
              </a:rPr>
              <a:t>as shown in the </a:t>
            </a:r>
            <a:r>
              <a:rPr lang="en-US" sz="1800" spc="-5" dirty="0" smtClean="0">
                <a:latin typeface="+mj-lt"/>
                <a:cs typeface="Arial"/>
              </a:rPr>
              <a:t>documents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18-22/0138r0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and 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  <a:hlinkClick r:id="rId4"/>
              </a:rPr>
              <a:t>18-22/0148r0</a:t>
            </a: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0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ISUS ad-hoc:  Change of teleconference call schedule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b="0" dirty="0"/>
              <a:t>An </a:t>
            </a:r>
            <a:r>
              <a:rPr lang="en-US" sz="1800" b="0" dirty="0">
                <a:hlinkClick r:id="rId3"/>
              </a:rPr>
              <a:t>online poll</a:t>
            </a:r>
            <a:r>
              <a:rPr lang="en-US" sz="1800" b="0" dirty="0"/>
              <a:t> </a:t>
            </a:r>
            <a:r>
              <a:rPr lang="en-US" sz="1800" b="0" dirty="0" smtClean="0"/>
              <a:t>of </a:t>
            </a:r>
            <a:r>
              <a:rPr lang="en-US" sz="1800" b="0" dirty="0"/>
              <a:t>time slots </a:t>
            </a:r>
            <a:r>
              <a:rPr lang="en-US" sz="1800" b="0" dirty="0" smtClean="0"/>
              <a:t>was sent on 18 November 2022.  The ad-hoc met on 28 November 2022, and recommended to change the teleconference call schedule from Mondays at 11:00am ET for 60 minutes to Fridays at 12:00pm ET for 60 minutes.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15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ISUS ad-hoc:  Change of teleconference call schedule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Motion #5 </a:t>
            </a:r>
            <a:r>
              <a:rPr lang="en-US" sz="1800" spc="-5" dirty="0">
                <a:cs typeface="Arial"/>
              </a:rPr>
              <a:t>(Internal):  </a:t>
            </a:r>
            <a:r>
              <a:rPr lang="en-US" sz="1800" dirty="0" smtClean="0"/>
              <a:t>The </a:t>
            </a:r>
            <a:r>
              <a:rPr lang="en-US" sz="1800" dirty="0"/>
              <a:t>802.18 </a:t>
            </a:r>
            <a:r>
              <a:rPr lang="en-US" sz="1800" dirty="0" smtClean="0"/>
              <a:t>Chair </a:t>
            </a:r>
            <a:r>
              <a:rPr lang="en-US" sz="1800" dirty="0"/>
              <a:t>designee is directed to conduct, as necessary, the </a:t>
            </a:r>
            <a:r>
              <a:rPr lang="en-US" sz="1800" dirty="0" smtClean="0"/>
              <a:t>ISUS ad-hoc </a:t>
            </a:r>
            <a:r>
              <a:rPr lang="en-US" sz="1800" dirty="0" smtClean="0"/>
              <a:t>teleconference </a:t>
            </a:r>
            <a:r>
              <a:rPr lang="en-US" sz="1800" dirty="0"/>
              <a:t>calls </a:t>
            </a:r>
            <a:r>
              <a:rPr lang="en-US" sz="1800" dirty="0" smtClean="0"/>
              <a:t>on Fridays at 12:00 ET for 60 minutes through 26 </a:t>
            </a:r>
            <a:r>
              <a:rPr lang="en-US" sz="1800" dirty="0"/>
              <a:t>May </a:t>
            </a:r>
            <a:r>
              <a:rPr lang="en-US" sz="1800" dirty="0" smtClean="0"/>
              <a:t>2023.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Seconded: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Vote: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58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 December 2022: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Japan MIC:  </a:t>
            </a:r>
            <a:r>
              <a:rPr lang="en-GB" sz="1400" u="sng" dirty="0">
                <a:hlinkClick r:id="rId4"/>
              </a:rPr>
              <a:t>Request for comments on Japan’s positons on the 2023 World </a:t>
            </a:r>
            <a:r>
              <a:rPr lang="en-GB" sz="1400" u="sng" dirty="0" err="1">
                <a:hlinkClick r:id="rId4"/>
              </a:rPr>
              <a:t>Radiocommunication</a:t>
            </a:r>
            <a:r>
              <a:rPr lang="en-GB" sz="1400" u="sng" dirty="0">
                <a:hlinkClick r:id="rId4"/>
              </a:rPr>
              <a:t> Conference (WRC-23)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Europe, Middle East, and Africa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The </a:t>
            </a:r>
            <a:r>
              <a:rPr lang="en-US" sz="1600" dirty="0" smtClean="0"/>
              <a:t>December Open </a:t>
            </a:r>
            <a:r>
              <a:rPr lang="en-US" sz="1600" dirty="0"/>
              <a:t>Commission Meeting is </a:t>
            </a:r>
            <a:r>
              <a:rPr lang="en-US" sz="1600" dirty="0">
                <a:hlinkClick r:id="rId3"/>
              </a:rPr>
              <a:t>scheduled</a:t>
            </a:r>
            <a:r>
              <a:rPr lang="en-US" sz="1600" dirty="0"/>
              <a:t> at 10:30am ET on </a:t>
            </a:r>
            <a:r>
              <a:rPr lang="en-US" sz="1600" dirty="0" smtClean="0"/>
              <a:t>21 December 2022</a:t>
            </a:r>
            <a:r>
              <a:rPr lang="en-US" sz="1600" dirty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</a:t>
            </a:r>
            <a:r>
              <a:rPr lang="en-US" sz="1800" spc="-5" dirty="0" smtClean="0">
                <a:cs typeface="Arial"/>
              </a:rPr>
              <a:t>Pacific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Following the consultation that ended in early October 2022, Japan MIC published the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updated frequency structure action plan</a:t>
            </a:r>
            <a:r>
              <a:rPr lang="en-US" sz="1600" dirty="0" smtClean="0">
                <a:solidFill>
                  <a:schemeClr val="tx1"/>
                </a:solidFill>
              </a:rPr>
              <a:t> on 21 November 2022.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Proceed with </a:t>
            </a:r>
            <a:r>
              <a:rPr lang="en-US" sz="1400" dirty="0"/>
              <a:t>studies on sharing with other wireless systems regarding frequency expansion to the 6425~7125 MHz band. and the IMT candidate frequency band (7025~7125 MHz) at WRC-23. Japan MIC will summarize the technical conditions during </a:t>
            </a:r>
            <a:r>
              <a:rPr lang="en-US" sz="1400" dirty="0" smtClean="0"/>
              <a:t>FY2023.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Consider the </a:t>
            </a:r>
            <a:r>
              <a:rPr lang="en-US" sz="1400" dirty="0"/>
              <a:t>matter regarding the high power outdoor use of wireless LAN in the 5925~6425 MHz band and the use of narrow band devices, e.g., technical conditions including the possibility of frequency sharing</a:t>
            </a:r>
            <a:r>
              <a:rPr lang="en-US" sz="14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Korea MSIT published 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updated table of frequency allocation</a:t>
            </a:r>
            <a:r>
              <a:rPr lang="en-US" sz="1600" dirty="0" smtClean="0">
                <a:solidFill>
                  <a:schemeClr val="tx1"/>
                </a:solidFill>
              </a:rPr>
              <a:t> that takes into account satellite usage at 5460~5470 MHz and 5470~5570 </a:t>
            </a:r>
            <a:r>
              <a:rPr lang="en-US" sz="1600" dirty="0" err="1" smtClean="0">
                <a:solidFill>
                  <a:schemeClr val="tx1"/>
                </a:solidFill>
              </a:rPr>
              <a:t>MHz.</a:t>
            </a:r>
            <a:endParaRPr lang="en-US" sz="16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 (week of 5 December 2022)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1089801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</a:t>
                      </a:r>
                      <a:r>
                        <a:rPr lang="en-US" sz="1500" dirty="0" smtClean="0"/>
                        <a:t>teleconference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en-US" sz="1500" smtClean="0">
                          <a:solidFill>
                            <a:srgbClr val="FF0000"/>
                          </a:solidFill>
                        </a:rPr>
                        <a:t>tentativel</a:t>
                      </a:r>
                      <a:r>
                        <a:rPr lang="en-US" sz="1500" baseline="0" smtClean="0">
                          <a:solidFill>
                            <a:srgbClr val="FF0000"/>
                          </a:solidFill>
                        </a:rPr>
                        <a:t>y cancelled)</a:t>
                      </a:r>
                      <a:endParaRPr lang="en-US" sz="150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8 December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ISUS</a:t>
                      </a:r>
                      <a:r>
                        <a:rPr lang="en-US" sz="1500" baseline="0" dirty="0" smtClean="0"/>
                        <a:t> </a:t>
                      </a:r>
                      <a:r>
                        <a:rPr lang="en-US" sz="1500" baseline="0" dirty="0" smtClean="0"/>
                        <a:t>ad-hoc (to be confirmed)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aseline="0" dirty="0" smtClean="0"/>
                        <a:t>Friday, 9 </a:t>
                      </a:r>
                      <a:r>
                        <a:rPr lang="en-US" sz="1500" baseline="0" dirty="0" smtClean="0"/>
                        <a:t>December 2022,</a:t>
                      </a:r>
                    </a:p>
                    <a:p>
                      <a:r>
                        <a:rPr lang="en-US" sz="1500" baseline="0" dirty="0" smtClean="0"/>
                        <a:t>12:00pm </a:t>
                      </a:r>
                      <a:r>
                        <a:rPr lang="en-US" sz="1500" baseline="0" dirty="0" smtClean="0"/>
                        <a:t>ET to </a:t>
                      </a:r>
                      <a:r>
                        <a:rPr lang="en-US" sz="1500" baseline="0" dirty="0" smtClean="0"/>
                        <a:t>1:00pm </a:t>
                      </a:r>
                      <a:r>
                        <a:rPr lang="en-US" sz="1500" baseline="0" dirty="0" smtClean="0"/>
                        <a:t>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hlinkClick r:id="rId5"/>
                        </a:rPr>
                        <a:t>https://ieeesa.webex.com/ieeesa/j.php?MTID=mf9563fbcb7916d8f12293514ac3efd25</a:t>
                      </a:r>
                      <a:r>
                        <a:rPr lang="en-US" sz="1500" dirty="0" smtClean="0"/>
                        <a:t>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18-16/0038r28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2023 January interim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 credited interim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cs typeface="Arial"/>
              </a:rPr>
              <a:t>Paid registration is required to attend the mixed-mode plenary/wireless interim and to receive attendance credit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reservation</a:t>
            </a:r>
            <a:r>
              <a:rPr lang="en-US" sz="1800" spc="-5" dirty="0" smtClean="0">
                <a:cs typeface="Arial"/>
              </a:rPr>
              <a:t> begins on 28 November 2022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9 December 2022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US$ 700.00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US$ 900.00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6 January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US$ 1100.00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 December 2022,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9 December 2022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incur a US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$ 150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 January 2023,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(</a:t>
            </a:r>
            <a:r>
              <a:rPr lang="en-US" sz="1800" dirty="0"/>
              <a:t>Hilton Baltimore, Baltimore, MD, United States) </a:t>
            </a:r>
            <a:r>
              <a:rPr lang="en-US" sz="1800" spc="-5" dirty="0" smtClean="0">
                <a:cs typeface="Arial"/>
              </a:rPr>
              <a:t>begins on 28 November 2022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IEEE 802 Wireless Group Rate: $US159.00 per night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 Room Block is sold out or 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5pm ET, Friday, </a:t>
            </a:r>
            <a:r>
              <a:rPr lang="en-US" sz="140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December, 2022,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whichever comes first.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3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) ad-hoc chair:  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30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November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49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IEEE 802 wireless interim from 15 January 2023 to 20 January </a:t>
            </a:r>
            <a:r>
              <a:rPr lang="en-US" sz="1600" spc="-5" dirty="0" smtClean="0">
                <a:cs typeface="Arial"/>
              </a:rPr>
              <a:t>2023 (an credited interim)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Disband the </a:t>
            </a:r>
            <a:r>
              <a:rPr lang="en-US" sz="1800" i="1" spc="-5" dirty="0" err="1" smtClean="0">
                <a:solidFill>
                  <a:srgbClr val="00B050"/>
                </a:solidFill>
                <a:cs typeface="Arial"/>
              </a:rPr>
              <a:t>mmWave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 ad-hoc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 Change of the ISUS ad-hoc teleconference call schedule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2023 January interim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70132</TotalTime>
  <Words>1845</Words>
  <Application>Microsoft Office PowerPoint</Application>
  <PresentationFormat>Widescreen</PresentationFormat>
  <Paragraphs>382</Paragraphs>
  <Slides>21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Disband the mmWave ad-hoc (1)</vt:lpstr>
      <vt:lpstr>Disband the mmWave ad-hoc (2)</vt:lpstr>
      <vt:lpstr>ISUS ad-hoc:  Change of teleconference call schedule (1)</vt:lpstr>
      <vt:lpstr>ISUS ad-hoc:  Change of teleconference call schedule (2)</vt:lpstr>
      <vt:lpstr>Status of ongoing consultations</vt:lpstr>
      <vt:lpstr>General discussion items (1)</vt:lpstr>
      <vt:lpstr>General discussion items (2)</vt:lpstr>
      <vt:lpstr>Meeting schedule:  next week (week of 5 December 2022)</vt:lpstr>
      <vt:lpstr>Meeting and hotel reservation for the 2023 January interim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22/0145r0</dc:title>
  <dc:creator/>
  <cp:keywords>1 December 2022</cp:keywords>
  <cp:lastModifiedBy>Edward Au</cp:lastModifiedBy>
  <cp:revision>5055</cp:revision>
  <cp:lastPrinted>1601-01-01T00:00:00Z</cp:lastPrinted>
  <dcterms:created xsi:type="dcterms:W3CDTF">2016-03-03T14:54:45Z</dcterms:created>
  <dcterms:modified xsi:type="dcterms:W3CDTF">2022-11-30T21:03:22Z</dcterms:modified>
  <cp:category>IEEE 802.18 RR-TAG agenda</cp:category>
</cp:coreProperties>
</file>