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83" r:id="rId3"/>
    <p:sldId id="546" r:id="rId4"/>
    <p:sldId id="548" r:id="rId5"/>
    <p:sldId id="567" r:id="rId6"/>
    <p:sldId id="568" r:id="rId7"/>
    <p:sldId id="569" r:id="rId8"/>
    <p:sldId id="566" r:id="rId9"/>
    <p:sldId id="555" r:id="rId10"/>
    <p:sldId id="565" r:id="rId11"/>
    <p:sldId id="564" r:id="rId12"/>
    <p:sldId id="559" r:id="rId13"/>
    <p:sldId id="561" r:id="rId14"/>
    <p:sldId id="560" r:id="rId15"/>
    <p:sldId id="562" r:id="rId16"/>
    <p:sldId id="389" r:id="rId17"/>
    <p:sldId id="499" r:id="rId18"/>
    <p:sldId id="500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75" autoAdjust="0"/>
  </p:normalViewPr>
  <p:slideViewPr>
    <p:cSldViewPr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973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49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4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2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2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6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6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0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9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5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20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Questions on regulation requirements for AMP IoT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2022-11-16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65127"/>
              </p:ext>
            </p:extLst>
          </p:nvPr>
        </p:nvGraphicFramePr>
        <p:xfrm>
          <a:off x="952500" y="2701138"/>
          <a:ext cx="7658100" cy="137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Weijie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Steve Shellhammer </a:t>
                      </a: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dirty="0">
                          <a:latin typeface="Times New Roman" panose="02020603050405020304"/>
                          <a:cs typeface="Arial" panose="020B0604020202020204"/>
                        </a:rPr>
                        <a:t>Qualcomm</a:t>
                      </a: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sshellha@qti.qualcomm.com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70184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Bo Sun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latin typeface="Times New Roman" panose="02020603050405020304"/>
                          <a:cs typeface="Arial" panose="020B0604020202020204"/>
                        </a:rPr>
                        <a:t>ZTE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sun.bo1@zte.com.cn</a:t>
                      </a:r>
                      <a:endParaRPr lang="nb-NO" altLang="zh-CN" sz="1200" kern="1200" dirty="0">
                        <a:solidFill>
                          <a:schemeClr val="dk1"/>
                        </a:solidFill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29064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533400"/>
            <a:ext cx="7772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Summary(2): Requirements of the Use Cases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D180CBB0-09FE-4970-9E77-E83A12A3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54430"/>
              </p:ext>
            </p:extLst>
          </p:nvPr>
        </p:nvGraphicFramePr>
        <p:xfrm>
          <a:off x="228600" y="1066800"/>
          <a:ext cx="8763000" cy="53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7418115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114657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45741007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41811567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4038011146"/>
                    </a:ext>
                  </a:extLst>
                </a:gridCol>
              </a:tblGrid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 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Coverage 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Peak Data rate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Positioning accuracy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Other requirements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8564516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#1Smart manufacturing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7527053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2382551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 Logistics/Warehouse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for indoor case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99.5% identification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cost and ultra-small size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919080"/>
                  </a:ext>
                </a:extLst>
              </a:tr>
              <a:tr h="1001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10m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Long service life., e.g., more than 10 years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0638246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Processing (i.e., reading IDs) hundreds to thousands of devices per second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6950043"/>
                  </a:ext>
                </a:extLst>
              </a:tr>
              <a:tr h="7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meters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accuracy and 1~2 m vertical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Small size, maintenance-free, battery-free, and ultra-low-cost IoT devices;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Moving speed: 1.5-2 m/s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2735088"/>
                  </a:ext>
                </a:extLst>
              </a:tr>
              <a:tr h="2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indoor, up to 200 m outdoor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20kbps for sub-station, 3kbps for high voltage transmission line.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 and 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49086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FE94820-514D-4687-BBB8-F0CCF6DFBDF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5E24A6B-70F0-41EF-9E40-74A5A02E546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D86717AE-C1E0-4406-975F-4C385DF5267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E8B47A95-7B64-4C34-960C-5097848E577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685800"/>
            <a:ext cx="74676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Summary(3): Gap analysis for the Use Cases</a:t>
            </a:r>
            <a:endParaRPr lang="zh-CN" alt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5C8B0604-F81B-4499-8493-A7B55D5BF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3283"/>
              </p:ext>
            </p:extLst>
          </p:nvPr>
        </p:nvGraphicFramePr>
        <p:xfrm>
          <a:off x="190500" y="1219200"/>
          <a:ext cx="8763000" cy="506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xmlns="" val="107519734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273095376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2605191943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cases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8187563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 Smart manufacturing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#3Logistics/Warehouse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labels of barcode or RFID tags for inventory/attendance check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Massive deployment of readers due to short communication distance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performance on communication distance, system efficiency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Automatic</a:t>
                      </a: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scanning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Lower density deployment of APs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Improved performance in terms of communication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79678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Need to replace battery for many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cost/ larger size for applications such as finding small items at home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Small size/low cost to support more applications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Support positioning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Enable communication between non-AP STA (e.g., smart phone) and AMP IoT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0689287"/>
                  </a:ext>
                </a:extLst>
              </a:tr>
              <a:tr h="108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High deployment cost for indoor navigation and positioning systems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Small size/low deployment cost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Enable positioning by non-AP STA (e.g., smart phone), with 1~3m horizontal positioning accuracy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Battery-less and Maintenance free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3828524"/>
                  </a:ext>
                </a:extLst>
              </a:tr>
              <a:tr h="72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Power supply </a:t>
                      </a:r>
                      <a:r>
                        <a:rPr lang="en-GB" altLang="zh-CN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with wire cable or battery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needed for sensors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</a:t>
                      </a:r>
                      <a:r>
                        <a:rPr lang="en-GB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Inaccessible in case of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and hazardous operation conditions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so that deployment of AMP IoT devices can be flexible and low deployment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Lower device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3789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A9CD042-16BF-4526-8C4F-5883712615C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17E09B0-A6D3-4E01-AFC9-1C09CC0CAC6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DD53B578-F439-4DF5-93F5-057A19D1DA0B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13F73CD-7DDD-47A7-BA8E-A650261381E7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400492" y="743410"/>
            <a:ext cx="8135238" cy="55036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3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Summary(4): </a:t>
            </a:r>
            <a:r>
              <a:rPr lang="en-GB" altLang="zh-CN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types </a:t>
            </a:r>
            <a:endParaRPr lang="zh-CN" altLang="en-US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751" y="1293775"/>
            <a:ext cx="8267979" cy="522950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Ultra-low complexity, ultra-power consumption, very small form factor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Battery-less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(i.e., not using conventional battery) and may not need power storage or has limited power storage only (e.g., a capacitor).</a:t>
            </a:r>
            <a:endParaRPr lang="en-US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Higher power storage capability than 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Similar as legacy 802.11 (e.g., 802.11n/11ah) device and can reuse the current PHY design but with enhanced MAC features to well adapt to operation with a specific kind of ambient power. 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Optimized for the power consumption and sustainability to adapt to ambient power usage and achieve </a:t>
            </a: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maintenance-free </a:t>
            </a:r>
            <a:endParaRPr lang="en-US" altLang="zh-CN" sz="1600" kern="100" dirty="0">
              <a:solidFill>
                <a:srgbClr val="00B0F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750" kern="100" dirty="0">
              <a:ea typeface="宋体" panose="02010600030101010101" pitchFamily="2" charset="-12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7E064C7-EAF1-404B-A26C-D541BCE68CF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5F8C42AE-4B21-4EA2-AED8-85CEEDD4AD4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46AE1CDC-522A-4D90-8BE2-CB579AC10B5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8B02AAA2-3864-41FB-977D-D2848C8FD18F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79200" y="609600"/>
            <a:ext cx="8135238" cy="8246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Summary(5) :</a:t>
            </a: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Candidate Techniques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00" y="1219200"/>
            <a:ext cx="8060196" cy="538916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Candidate Techniques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Narrow bandwidth operation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Simpler waveform/modulation/coding scheme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OOK/FSK, Manchester coding, etc.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Light-weight MAC protocol design and enhanced power saving/management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Coexistence schemes with legacy devices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Potential Techniques combinations: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Ultra-low power receiver + Backscattering/Ultra-low power active transmitter + Simplified MAC+ Enhance power saving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Legacy PHY design with MAC enhancement</a:t>
            </a:r>
          </a:p>
          <a:p>
            <a:pPr marL="514350" lvl="2">
              <a:lnSpc>
                <a:spcPct val="170000"/>
              </a:lnSpc>
            </a:pPr>
            <a:endParaRPr lang="en-GB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064A9FB-AD39-484C-BCE0-D493CDB1170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4210B0C7-1B94-4C8A-B8CE-E765A265A75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02E1352D-05BB-42EE-A705-44569DB92AE9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70D5A830-D470-4A43-A949-63E6164C6E73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07206" y="701560"/>
            <a:ext cx="8135238" cy="56896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45000" lnSpcReduction="200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800" b="1" kern="0" dirty="0"/>
              <a:t> </a:t>
            </a:r>
            <a:r>
              <a:rPr lang="en-US" altLang="zh-CN" sz="6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Summary(6): </a:t>
            </a:r>
            <a:r>
              <a:rPr lang="en-GB" altLang="zh-CN" sz="6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Ambient Power and Energy Storage</a:t>
            </a:r>
            <a:endParaRPr lang="zh-CN" altLang="en-US" sz="6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F17D5F0-A293-38BE-D43B-F671BEECE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50" y="1447801"/>
            <a:ext cx="6413450" cy="31203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8C6C765-7223-8EBF-5DB3-15F3FDC3E2CC}"/>
              </a:ext>
            </a:extLst>
          </p:cNvPr>
          <p:cNvSpPr txBox="1"/>
          <p:nvPr/>
        </p:nvSpPr>
        <p:spPr>
          <a:xfrm>
            <a:off x="304800" y="1564741"/>
            <a:ext cx="2194044" cy="29310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Ambient power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RF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Solar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Thermal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Vibration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2859562-5FBC-4F68-88B4-4ADA3DAE782F}"/>
              </a:ext>
            </a:extLst>
          </p:cNvPr>
          <p:cNvSpPr/>
          <p:nvPr/>
        </p:nvSpPr>
        <p:spPr>
          <a:xfrm>
            <a:off x="304800" y="4463859"/>
            <a:ext cx="8382000" cy="193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The ambient power lacks of stability and the power density is limited.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Energy storage element is needed for some AMP IoT devices. 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Capacitor and solid-state battery can be considered as the possible energy storage elements.</a:t>
            </a:r>
            <a:endParaRPr lang="en-US" altLang="zh-CN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FCC4CB7F-F366-4909-B571-5C3A6A2731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B13FC97-A1A5-476A-86CC-AAD8EDCBF33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55DA9AAA-32F0-448C-8538-7FFE71303AE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46C59CA9-87E8-447F-907E-96711AD25DEA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251521" y="633714"/>
            <a:ext cx="8135238" cy="49345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Summary(7): </a:t>
            </a:r>
            <a:r>
              <a:rPr lang="en-GB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Feasibility of support AMP IoT in WLAN</a:t>
            </a:r>
            <a:endParaRPr lang="zh-CN" alt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656" y="1159256"/>
            <a:ext cx="7884875" cy="50794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Link budget for different AMP IoT device types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Communication distance of up to 180 meters can be achieved in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S1G and up to 50 meters for  2.4GHz</a:t>
            </a:r>
            <a:endParaRPr lang="en-GB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Co-existence with legacy 802.11 systems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AMP device can well coexist with legacy devices in both S1G and 2.4Ghz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Carrier generation for backscattering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Wideband carrier signal spanning the whole channel bandwidth, e.g., the signal spanning across the 20MHz channel bandwidth at 2.4GHz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63BCB59-35EC-4C75-A0DA-81EB3C83CC3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89485ADB-CF7B-491D-A36D-96FCAACAE93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B136D12C-9E95-4738-8CF1-394E71BE905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1FC3AF2-84A0-4128-99B1-6D366BA692F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sz="2800" dirty="0"/>
              <a:t>Summary(8): Prototype Presentation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00970" y="1222377"/>
            <a:ext cx="8342060" cy="50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prototypes are collected to show the potential communication techniques, the applicable ambient powers and the achieved performance.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RF power and backscattering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(Figure 2)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thermal energy (Figure 3)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using induced current (Figure 4)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Figure 3                                       Figure 4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0F5173D-35EE-4E39-8FA8-CF09E521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18" y="1927504"/>
            <a:ext cx="3309321" cy="2247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ABCEF57-DB1E-4787-9B27-1CC2546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402" y="4254762"/>
            <a:ext cx="2558006" cy="1532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DC0CBF1-AA6D-4A32-B6E0-E8EFA2B8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02" y="3387966"/>
            <a:ext cx="2927933" cy="2063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5B9A1DE-5C19-45A4-BDB3-A1414024E03E}"/>
              </a:ext>
            </a:extLst>
          </p:cNvPr>
          <p:cNvSpPr txBox="1"/>
          <p:nvPr/>
        </p:nvSpPr>
        <p:spPr>
          <a:xfrm>
            <a:off x="6400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        Figure 2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E19DAEF-334A-4187-92DD-0CC2133EE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795692"/>
            <a:ext cx="2321465" cy="143204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0581164D-097E-48C2-82C8-61CD7257703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A8822F9-D4B2-4983-8483-B4D597240A8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812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F8C1FF0C-51A3-45F2-826A-BEFE8996A78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1535D29-D5D8-4E09-8992-36115477277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xmlns="" id="{81A00203-790B-4E46-B30F-DFC5B1B79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49A3F36C-10AB-4820-B8B4-4BEAF8FAF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69A5FCC-D4F0-48DF-BD6C-57A1C775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8" y="750707"/>
            <a:ext cx="7391400" cy="55321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802.1122/1339r0, Use Cases of smart manufacturing 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802.1122/1341r1, Use Cases of Data Center Infrastructure Management.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802.11-22/0963r0,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802.11-22/1559, Updated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802.11-22/0962r0, Potential Techniques to Support AMP IoT Devices in WLAN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802.11-22/970r0, Feasibility of supporting AMP IoT devices in WLAN 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1560r0, Ambient powers and energy storage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1561r0, Further discussion on feasibility of supporting AMP IoT devices in WLAN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1799r0, On energy harvesting and the differentiation with RFID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1800r0, </a:t>
            </a:r>
            <a:r>
              <a:rPr lang="en-GB" altLang="zh-CN" sz="1600" dirty="0"/>
              <a:t>New Use Case for AMP IoT Devices: Smart Grid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1961r0, Prototype presentations for AMP IoT</a:t>
            </a:r>
          </a:p>
          <a:p>
            <a:pPr>
              <a:buFont typeface="+mj-lt"/>
              <a:buAutoNum type="arabicPeriod"/>
            </a:pPr>
            <a:r>
              <a:rPr lang="en-GB" altLang="zh-CN" sz="1600" dirty="0"/>
              <a:t>IEEE 802.11-22/1562r3, Draft Technical Report on support of AMP IoT devices in WLAN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524A4988-AF3D-4C3E-8668-A95DB8EDA52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xmlns="" id="{C023A709-E870-4B8C-AC17-BE14358E556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2133600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of the scope for AMP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requirements questions for AMP IoT 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Summary of the work in AMP TIG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8553FBC0-BEED-4404-B7C8-7F4E4483731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31A892BE-8180-4860-B2D5-43E92F43810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287344" y="609600"/>
            <a:ext cx="8416911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Recommendations(1): The target of the study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A307F42-4500-42D6-93CE-B63BC2C2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86558"/>
            <a:ext cx="6645275" cy="233274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9E45D723-DD5C-4F76-B5BB-499664193D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8600" y="3242993"/>
          <a:ext cx="8534400" cy="323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391007228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3451049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08243224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841935670"/>
                    </a:ext>
                  </a:extLst>
                </a:gridCol>
              </a:tblGrid>
              <a:tr h="5917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AMP IoT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WLAN IoT(e.g. 802.11 ah)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597054"/>
                  </a:ext>
                </a:extLst>
              </a:tr>
              <a:tr h="508613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Coverage 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&lt;10 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10m~30m (RF power);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Up to 200m(other ambient power)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&gt;=1000m 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744855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Source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only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Various ambient power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Battery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7361951"/>
                  </a:ext>
                </a:extLst>
              </a:tr>
              <a:tr h="859510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Techniques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harvesting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Backscattering/Active transmitter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WUR receiver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Enhanced power saving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Power management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OFDM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Narrow bandwidth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Relaxed processing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eDRX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(TWT)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PS-Poll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471759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Consumption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1uw~10uw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&lt;1mw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100x mw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7901900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Device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0.02~0.03$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~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0.1$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1$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930643"/>
                  </a:ext>
                </a:extLst>
              </a:tr>
              <a:tr h="394529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Maintenance/operation 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Labor cost for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Maintenance-free</a:t>
                      </a:r>
                    </a:p>
                    <a:p>
                      <a:r>
                        <a:rPr lang="en-US" altLang="zh-CN" sz="1100" b="1" dirty="0"/>
                        <a:t>Automated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Update the battery/Automated operation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48226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EF8566E-C3E0-455E-ABC4-C818E2F51B1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C0918929-57A5-4254-BCB7-4CCD74A69D3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80488242-499B-402E-95AA-06A08747F158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BD96B707-5D66-427A-9E0F-3607C690B008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Recommendations(2): Study scope for AMP IoT SG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4D4493-AC0A-4F4B-9D92-ACE99B767CE4}"/>
              </a:ext>
            </a:extLst>
          </p:cNvPr>
          <p:cNvSpPr txBox="1"/>
          <p:nvPr/>
        </p:nvSpPr>
        <p:spPr>
          <a:xfrm>
            <a:off x="41986" y="1563470"/>
            <a:ext cx="9060027" cy="31609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To specify an ultra-low power consumption AMP device, e.g. lower than 1mw. 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PHY: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UL PHY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(10x uw~100x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DL, WUR(802.11ba) as the starting point.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UL,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specify</a:t>
            </a:r>
            <a:r>
              <a:rPr lang="zh-CN" altLang="en-US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for the UL PHY.  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OOK has already been thoroughly studied in WUR SG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Both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Active OOK/FSK transmitter and backscattered 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can be supported. </a:t>
            </a:r>
          </a:p>
          <a:p>
            <a:pPr marL="2628900" lvl="5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carrier for backscattering shall be specified considering the regulation requirement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MAC: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MAC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Enhanced power saving/ power management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43D0929-2AE5-4DBA-B9A9-3B68DAC83D3D}"/>
              </a:ext>
            </a:extLst>
          </p:cNvPr>
          <p:cNvSpPr txBox="1"/>
          <p:nvPr/>
        </p:nvSpPr>
        <p:spPr>
          <a:xfrm>
            <a:off x="379413" y="5220274"/>
            <a:ext cx="8991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 is one important candidate technique for AMP IoT to achieve low complexity and low power consumption.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(1)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4D4493-AC0A-4F4B-9D92-ACE99B767CE4}"/>
              </a:ext>
            </a:extLst>
          </p:cNvPr>
          <p:cNvSpPr txBox="1"/>
          <p:nvPr/>
        </p:nvSpPr>
        <p:spPr>
          <a:xfrm>
            <a:off x="41986" y="3309528"/>
            <a:ext cx="9060027" cy="362541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Q1:A  carrier signal need to be transmitted to the AMP device from the AP. What are the regulations requirements for the carrier signal?  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When the carrier signal is used to provide RF power, it may be modulated or not modulated.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When the carrier signal is used to provide the carrier for backscattering, it may be modulated or not modulated (depending on the backscattering scheme).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1740B60-4080-4BC7-9921-92C66550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02" y="1079958"/>
            <a:ext cx="6744641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(2)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4D4493-AC0A-4F4B-9D92-ACE99B767CE4}"/>
              </a:ext>
            </a:extLst>
          </p:cNvPr>
          <p:cNvSpPr txBox="1"/>
          <p:nvPr/>
        </p:nvSpPr>
        <p:spPr>
          <a:xfrm>
            <a:off x="41986" y="1156525"/>
            <a:ext cx="9060027" cy="501041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Q2:  The total transmission power and the PSD requirements for the carrier signal?  Can it follow the current regulation in each countries and regions?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ea typeface="宋体" panose="02010600030101010101" pitchFamily="2" charset="-122"/>
              </a:rPr>
              <a:t> For 2.4GHz</a:t>
            </a:r>
          </a:p>
          <a:p>
            <a:pPr marL="1714500" lvl="4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e.g., </a:t>
            </a:r>
            <a:r>
              <a:rPr lang="en-US" altLang="zh-CN" sz="20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cs typeface="Times New Roman" panose="02020603050405020304" pitchFamily="18" charset="0"/>
              </a:rPr>
              <a:t>here is PSD restricted by regulation, e.g. 10 dBm/MHz or 17dBm(with high gain antenna in CN) at 2.4GHz.</a:t>
            </a:r>
          </a:p>
          <a:p>
            <a:pPr marL="1714500" lvl="4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e.g., the maximum transmission power (EIRP) of </a:t>
            </a:r>
            <a:r>
              <a:rPr lang="en-US" altLang="zh-CN" sz="2000" dirty="0" err="1">
                <a:cs typeface="Times New Roman" panose="02020603050405020304" pitchFamily="18" charset="0"/>
              </a:rPr>
              <a:t>WiFi</a:t>
            </a:r>
            <a:r>
              <a:rPr lang="en-US" altLang="zh-CN" sz="2000" dirty="0">
                <a:cs typeface="Times New Roman" panose="02020603050405020304" pitchFamily="18" charset="0"/>
              </a:rPr>
              <a:t> devices, e.g. 20dBm or 27dBm(with high gain antenna in CN)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ea typeface="宋体" panose="02010600030101010101" pitchFamily="2" charset="-122"/>
              </a:rPr>
              <a:t>For S1G?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There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is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total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transmission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power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requirements for S1G. Is there PSD requirement for S1G?   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(3)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4D4493-AC0A-4F4B-9D92-ACE99B767CE4}"/>
              </a:ext>
            </a:extLst>
          </p:cNvPr>
          <p:cNvSpPr txBox="1"/>
          <p:nvPr/>
        </p:nvSpPr>
        <p:spPr>
          <a:xfrm>
            <a:off x="41986" y="1156525"/>
            <a:ext cx="9060027" cy="325608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Q3:  For the backscattering uplink signal (i.e., from the AMP device to the AP), what are the requirements? </a:t>
            </a:r>
          </a:p>
          <a:p>
            <a:pPr marL="800100" lvl="3" indent="-34290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The AMP IoT device may has no power storage or has limited power storage.</a:t>
            </a:r>
          </a:p>
          <a:p>
            <a:pPr marL="1257300" lvl="4" indent="-34290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For device has power storage, the backscattering signal can be amplified with a reflection amplifier.</a:t>
            </a: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3F606A12-AB53-42E4-9E75-070693041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78729"/>
              </p:ext>
            </p:extLst>
          </p:nvPr>
        </p:nvGraphicFramePr>
        <p:xfrm>
          <a:off x="226755" y="4038600"/>
          <a:ext cx="876668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84">
                  <a:extLst>
                    <a:ext uri="{9D8B030D-6E8A-4147-A177-3AD203B41FA5}">
                      <a16:colId xmlns:a16="http://schemas.microsoft.com/office/drawing/2014/main" xmlns="" val="442209870"/>
                    </a:ext>
                  </a:extLst>
                </a:gridCol>
                <a:gridCol w="1874205">
                  <a:extLst>
                    <a:ext uri="{9D8B030D-6E8A-4147-A177-3AD203B41FA5}">
                      <a16:colId xmlns:a16="http://schemas.microsoft.com/office/drawing/2014/main" xmlns="" val="10823481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6866191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974166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Backscattering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Power storage of the device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Backscattering </a:t>
                      </a:r>
                    </a:p>
                    <a:p>
                      <a:r>
                        <a:rPr lang="en-US" altLang="zh-CN" dirty="0"/>
                        <a:t>loss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Reflection gain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81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 1: Passive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35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 2-1: Semi-passive without reflection  amplifier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limited( e.g., with a capacitor)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e.g.  from 15~30dB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1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Mode 2-2: Semi-passive with reflection  amplifier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limited( e.g., with a capacitor)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 from 15~30dB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37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E51421D-48CD-437A-B61D-20E29C80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BFFE253-FD5B-48BD-8D51-317851C8B8AF}"/>
              </a:ext>
            </a:extLst>
          </p:cNvPr>
          <p:cNvSpPr txBox="1"/>
          <p:nvPr/>
        </p:nvSpPr>
        <p:spPr>
          <a:xfrm>
            <a:off x="533720" y="2590800"/>
            <a:ext cx="8228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Appendix: </a:t>
            </a:r>
          </a:p>
          <a:p>
            <a:r>
              <a:rPr lang="en-US" altLang="zh-CN" sz="4000" dirty="0"/>
              <a:t>Summary of the work in AMP TIG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6B66C33-E45A-4EB2-B53B-49B7A0F632F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C53345C-9CBB-4785-A830-2DB3391582AE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A964533C-58CF-465D-86C4-CA99E294FF06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3BBDD22-097F-42D8-B74A-D67109E79A6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Summary(1): Use Cases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973048"/>
            <a:ext cx="7620000" cy="40263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1 Smart manufacturing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inventory, asset tracking/positioning, and environment/production line sensing and monitoring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2 Data </a:t>
            </a:r>
            <a:r>
              <a:rPr lang="en-GB" altLang="zh-CN" sz="1400" b="1" kern="1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environmental monitoring, facility monitoring and asset management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3 Smart home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asset management, home environment monitoring and home security.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4 Logistics and warehouse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goods tracking and inventory check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5 Smart agriculture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monitoring of soil moisture, soil fertility, temperature, wind speed, plant growth etc., and controlling of the agricultural facilities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6 Indoor positioning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positioning in giant shopping mall, factories, warehouses, etc.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7 Smart Power Grid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Sensing of sound, heat, pressure, etc., smart meter to achieve awareness of device/equipment status </a:t>
            </a:r>
          </a:p>
          <a:p>
            <a:pPr marL="514350" lvl="2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0DE9098-8239-4B53-BA3B-63D39152A3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4778922"/>
            <a:ext cx="2514600" cy="166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C57F76-B8E5-4EB6-B08D-6259C13DE1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3625"/>
            <a:ext cx="1981200" cy="15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9ED649B-135F-C76C-DC6F-C6B4E5A0DA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6589"/>
            <a:ext cx="2133600" cy="158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04D2D5-0B02-467D-B941-9D9D2FDBF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256967"/>
            <a:ext cx="1600200" cy="13238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6E1952F-A523-47A8-8804-C90F00E804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7599" y="675264"/>
            <a:ext cx="1600201" cy="1208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ED1C0AF-B9F2-4376-9D87-835FD479D5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67600" y="1905000"/>
            <a:ext cx="1600200" cy="13238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69EA5BB-D26C-4A4A-9BF3-C5D8DCE6E59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077392" y="4661571"/>
            <a:ext cx="1914208" cy="173228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A8CF7FFD-7DE7-4BBF-9B48-D2746B7E5C8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</a:t>
            </a:r>
            <a:r>
              <a:rPr lang="en-SG" sz="1800" b="1" dirty="0" smtClean="0">
                <a:solidFill>
                  <a:srgbClr val="000000"/>
                </a:solidFill>
                <a:latin typeface="+mn-lt"/>
              </a:rPr>
              <a:t>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 smtClean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44634091-5034-42F7-9E95-89B6350791D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xmlns="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xmlns="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891</TotalTime>
  <Words>1953</Words>
  <Application>Microsoft Office PowerPoint</Application>
  <PresentationFormat>On-screen Show (4:3)</PresentationFormat>
  <Paragraphs>381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Helvetica Neue Light</vt:lpstr>
      <vt:lpstr>OPPOSans B</vt:lpstr>
      <vt:lpstr>OPPOSans R</vt:lpstr>
      <vt:lpstr>宋体</vt:lpstr>
      <vt:lpstr>Arial</vt:lpstr>
      <vt:lpstr>Calibri</vt:lpstr>
      <vt:lpstr>Helvetica</vt:lpstr>
      <vt:lpstr>Times New Roman</vt:lpstr>
      <vt:lpstr>Wingdings</vt:lpstr>
      <vt:lpstr>ACcord Submission Template</vt:lpstr>
      <vt:lpstr>Questions on regulation requirements for AMP IoT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Summary(8): Prototype Presentation </vt:lpstr>
      <vt:lpstr>PowerPoint Presentation</vt:lpstr>
      <vt:lpstr>Reference</vt:lpstr>
    </vt:vector>
  </TitlesOfParts>
  <Company>&lt;Company Name&gt;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18-22/0144r0</dc:title>
  <dc:creator/>
  <cp:keywords>CTPClassification=:VisualMarkings=, CTPClassification=CTP_IC:VisualMarkings=, CTPClassification=CTP_IC</cp:keywords>
  <cp:lastModifiedBy>Edward Au</cp:lastModifiedBy>
  <cp:revision>1700</cp:revision>
  <cp:lastPrinted>1998-02-10T13:28:00Z</cp:lastPrinted>
  <dcterms:created xsi:type="dcterms:W3CDTF">2009-12-02T19:05:00Z</dcterms:created>
  <dcterms:modified xsi:type="dcterms:W3CDTF">2022-11-16T10:59:28Z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