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17"/>
  </p:notesMasterIdLst>
  <p:handoutMasterIdLst>
    <p:handoutMasterId r:id="rId18"/>
  </p:handoutMasterIdLst>
  <p:sldIdLst>
    <p:sldId id="256" r:id="rId2"/>
    <p:sldId id="3841" r:id="rId3"/>
    <p:sldId id="3862" r:id="rId4"/>
    <p:sldId id="3863" r:id="rId5"/>
    <p:sldId id="3838" r:id="rId6"/>
    <p:sldId id="3860" r:id="rId7"/>
    <p:sldId id="3861" r:id="rId8"/>
    <p:sldId id="3864" r:id="rId9"/>
    <p:sldId id="3865" r:id="rId10"/>
    <p:sldId id="3866" r:id="rId11"/>
    <p:sldId id="3871" r:id="rId12"/>
    <p:sldId id="3867" r:id="rId13"/>
    <p:sldId id="3872" r:id="rId14"/>
    <p:sldId id="3869" r:id="rId15"/>
    <p:sldId id="3870"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6803" autoAdjust="0"/>
    <p:restoredTop sz="94830" autoAdjust="0"/>
  </p:normalViewPr>
  <p:slideViewPr>
    <p:cSldViewPr>
      <p:cViewPr varScale="1">
        <p:scale>
          <a:sx n="129" d="100"/>
          <a:sy n="129" d="100"/>
        </p:scale>
        <p:origin x="1040" y="200"/>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96" d="100"/>
          <a:sy n="96" d="100"/>
        </p:scale>
        <p:origin x="23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11/8/22</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2022</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simpl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B93558B-8435-3844-9D31-7101AE338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2462" cy="10188000"/>
          </a:xfrm>
          <a:prstGeom prst="rect">
            <a:avLst/>
          </a:prstGeom>
        </p:spPr>
      </p:pic>
      <p:sp>
        <p:nvSpPr>
          <p:cNvPr id="7" name="Rectangle 6">
            <a:extLst>
              <a:ext uri="{FF2B5EF4-FFF2-40B4-BE49-F238E27FC236}">
                <a16:creationId xmlns:a16="http://schemas.microsoft.com/office/drawing/2014/main" id="{4684A169-C34E-C147-965A-DE1E1838D5BD}"/>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78E735F0-F8E5-0146-9565-4AE194440418}"/>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839184E6-6DA7-A94C-ACFB-E32EEC2848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15" name="Title Placeholder 1">
            <a:extLst>
              <a:ext uri="{FF2B5EF4-FFF2-40B4-BE49-F238E27FC236}">
                <a16:creationId xmlns:a16="http://schemas.microsoft.com/office/drawing/2014/main" id="{8DB26854-559C-CA45-B0E2-BB9D5EB671CE}"/>
              </a:ext>
            </a:extLst>
          </p:cNvPr>
          <p:cNvSpPr>
            <a:spLocks noGrp="1"/>
          </p:cNvSpPr>
          <p:nvPr>
            <p:ph type="title" hasCustomPrompt="1"/>
          </p:nvPr>
        </p:nvSpPr>
        <p:spPr>
          <a:xfrm>
            <a:off x="620712" y="2619810"/>
            <a:ext cx="5322886"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Presentation title 1 or 2 lines</a:t>
            </a:r>
          </a:p>
        </p:txBody>
      </p:sp>
      <p:sp>
        <p:nvSpPr>
          <p:cNvPr id="10" name="Espace réservé du texte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 </a:t>
            </a:r>
          </a:p>
        </p:txBody>
      </p:sp>
      <p:sp>
        <p:nvSpPr>
          <p:cNvPr id="11" name="Espace réservé du texte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2" name="Espace réservé du texte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
        <p:nvSpPr>
          <p:cNvPr id="2" name="Date Placeholder 1">
            <a:extLst>
              <a:ext uri="{FF2B5EF4-FFF2-40B4-BE49-F238E27FC236}">
                <a16:creationId xmlns:a16="http://schemas.microsoft.com/office/drawing/2014/main" id="{66223AE4-ECF3-8130-59D2-A6C09DAD23AC}"/>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3" name="Footer Placeholder 2">
            <a:extLst>
              <a:ext uri="{FF2B5EF4-FFF2-40B4-BE49-F238E27FC236}">
                <a16:creationId xmlns:a16="http://schemas.microsoft.com/office/drawing/2014/main" id="{F684CC40-2B7F-1C14-3E16-26C91C6D059F}"/>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203566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mplate transition">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DCA55201-C5C3-4F4D-A92C-B6A924A98458}"/>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sp>
        <p:nvSpPr>
          <p:cNvPr id="11" name="Espace réservé du texte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8"/>
            <a:ext cx="7571353" cy="36933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Optional subtitle</a:t>
            </a:r>
          </a:p>
        </p:txBody>
      </p:sp>
      <p:cxnSp>
        <p:nvCxnSpPr>
          <p:cNvPr id="6" name="Connecteur droit 5">
            <a:extLst>
              <a:ext uri="{FF2B5EF4-FFF2-40B4-BE49-F238E27FC236}">
                <a16:creationId xmlns:a16="http://schemas.microsoft.com/office/drawing/2014/main" id="{8BEC91A3-9B72-4F4B-BC8A-3FBBF2F07324}"/>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79672"/>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Divider slide title</a:t>
            </a:r>
          </a:p>
        </p:txBody>
      </p:sp>
      <p:sp>
        <p:nvSpPr>
          <p:cNvPr id="2" name="Date Placeholder 1">
            <a:extLst>
              <a:ext uri="{FF2B5EF4-FFF2-40B4-BE49-F238E27FC236}">
                <a16:creationId xmlns:a16="http://schemas.microsoft.com/office/drawing/2014/main" id="{46F0CB9D-5A31-4007-4EA1-A55FC2D6D1AC}"/>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3" name="Footer Placeholder 2">
            <a:extLst>
              <a:ext uri="{FF2B5EF4-FFF2-40B4-BE49-F238E27FC236}">
                <a16:creationId xmlns:a16="http://schemas.microsoft.com/office/drawing/2014/main" id="{C2B148D2-881D-4A66-4E3A-71CC056A7C79}"/>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14473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83505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2285" y="382970"/>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2022</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Edward Au (Huawei)</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1559722"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UWB Regulation Europe</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802.18-22/0141r0</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896949" y="336550"/>
            <a:ext cx="2303451" cy="273050"/>
          </a:xfrm>
        </p:spPr>
        <p:txBody>
          <a:bodyPr/>
          <a:lstStyle/>
          <a:p>
            <a:r>
              <a:rPr lang="en-US" dirty="0"/>
              <a:t>November 2022</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905000" y="1435894"/>
            <a:ext cx="9372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New UWB Regulation Framework in Europe</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November 2022</a:t>
            </a:r>
          </a:p>
        </p:txBody>
      </p:sp>
      <p:pic>
        <p:nvPicPr>
          <p:cNvPr id="10" name="Picture 9"/>
          <p:cNvPicPr>
            <a:picLocks noChangeAspect="1"/>
          </p:cNvPicPr>
          <p:nvPr/>
        </p:nvPicPr>
        <p:blipFill>
          <a:blip r:embed="rId3"/>
          <a:stretch>
            <a:fillRect/>
          </a:stretch>
        </p:blipFill>
        <p:spPr>
          <a:xfrm>
            <a:off x="7162800" y="6452587"/>
            <a:ext cx="4334632" cy="329213"/>
          </a:xfrm>
          <a:prstGeom prst="rect">
            <a:avLst/>
          </a:prstGeom>
        </p:spPr>
      </p:pic>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12" name="Object 11"/>
          <p:cNvGraphicFramePr>
            <a:graphicFrameLocks noChangeAspect="1"/>
          </p:cNvGraphicFramePr>
          <p:nvPr>
            <p:extLst>
              <p:ext uri="{D42A27DB-BD31-4B8C-83A1-F6EECF244321}">
                <p14:modId xmlns:p14="http://schemas.microsoft.com/office/powerpoint/2010/main" val="3352485413"/>
              </p:ext>
            </p:extLst>
          </p:nvPr>
        </p:nvGraphicFramePr>
        <p:xfrm>
          <a:off x="2328862" y="4581264"/>
          <a:ext cx="8186738" cy="1435100"/>
        </p:xfrm>
        <a:graphic>
          <a:graphicData uri="http://schemas.openxmlformats.org/presentationml/2006/ole">
            <mc:AlternateContent xmlns:mc="http://schemas.openxmlformats.org/markup-compatibility/2006">
              <mc:Choice xmlns:v="urn:schemas-microsoft-com:vml" Requires="v">
                <p:oleObj name="Dokument" r:id="rId4" imgW="8534400" imgH="1244600" progId="Word.Document.8">
                  <p:embed/>
                </p:oleObj>
              </mc:Choice>
              <mc:Fallback>
                <p:oleObj name="Dokument" r:id="rId4" imgW="8534400" imgH="1244600" progId="Word.Document.8">
                  <p:embed/>
                  <p:pic>
                    <p:nvPicPr>
                      <p:cNvPr id="0" name=""/>
                      <p:cNvPicPr>
                        <a:picLocks noChangeAspect="1" noChangeArrowheads="1"/>
                      </p:cNvPicPr>
                      <p:nvPr/>
                    </p:nvPicPr>
                    <p:blipFill>
                      <a:blip r:embed="rId5"/>
                      <a:srcRect/>
                      <a:stretch>
                        <a:fillRect/>
                      </a:stretch>
                    </p:blipFill>
                    <p:spPr bwMode="auto">
                      <a:xfrm>
                        <a:off x="2328862" y="4581264"/>
                        <a:ext cx="8186738" cy="14351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9C88B5-40E9-4E96-8838-79D3B2E4C8AF}"/>
              </a:ext>
            </a:extLst>
          </p:cNvPr>
          <p:cNvPicPr>
            <a:picLocks noChangeAspect="1"/>
          </p:cNvPicPr>
          <p:nvPr/>
        </p:nvPicPr>
        <p:blipFill>
          <a:blip r:embed="rId2"/>
          <a:stretch>
            <a:fillRect/>
          </a:stretch>
        </p:blipFill>
        <p:spPr>
          <a:xfrm>
            <a:off x="385010" y="1271807"/>
            <a:ext cx="11638547" cy="5128993"/>
          </a:xfrm>
          <a:prstGeom prst="rect">
            <a:avLst/>
          </a:prstGeom>
        </p:spPr>
      </p:pic>
      <p:sp>
        <p:nvSpPr>
          <p:cNvPr id="6" name="Titre 5">
            <a:extLst>
              <a:ext uri="{FF2B5EF4-FFF2-40B4-BE49-F238E27FC236}">
                <a16:creationId xmlns:a16="http://schemas.microsoft.com/office/drawing/2014/main" id="{33FEB77C-F525-4471-BF2E-2E984F08EABA}"/>
              </a:ext>
            </a:extLst>
          </p:cNvPr>
          <p:cNvSpPr txBox="1">
            <a:spLocks/>
          </p:cNvSpPr>
          <p:nvPr/>
        </p:nvSpPr>
        <p:spPr>
          <a:xfrm>
            <a:off x="240387" y="574827"/>
            <a:ext cx="10849233" cy="1012147"/>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solidFill>
                  <a:schemeClr val="tx1"/>
                </a:solidFill>
              </a:rPr>
              <a:t>ECC/DEC/(06)04, table 1 generic case;  without mitigations</a:t>
            </a:r>
          </a:p>
          <a:p>
            <a:r>
              <a:rPr lang="en-US" sz="1800" dirty="0">
                <a:solidFill>
                  <a:schemeClr val="tx1"/>
                </a:solidFill>
              </a:rPr>
              <a:t>New: A.1.3.2 </a:t>
            </a:r>
            <a:r>
              <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Specific applications involving enhanced indoor devices </a:t>
            </a:r>
            <a:r>
              <a:rPr lang="en-US" sz="1800" dirty="0">
                <a:solidFill>
                  <a:schemeClr val="tx1"/>
                </a:solidFill>
              </a:rPr>
              <a:t>(table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Times New Roman" panose="02020603050405020304" pitchFamily="18" charset="0"/>
              </a:rPr>
              <a:t>Specific </a:t>
            </a:r>
            <a:r>
              <a:rPr lang="en-US" sz="1400" b="1" dirty="0">
                <a:solidFill>
                  <a:schemeClr val="tx1"/>
                </a:solidFill>
                <a:latin typeface="Arial" panose="020B0604020202020204" pitchFamily="34" charset="0"/>
                <a:cs typeface="Times New Roman" panose="02020603050405020304" pitchFamily="18" charset="0"/>
              </a:rPr>
              <a:t>RADIODETERMINATION</a:t>
            </a:r>
            <a:r>
              <a:rPr lang="en-US" sz="1400" dirty="0">
                <a:solidFill>
                  <a:schemeClr val="tx1"/>
                </a:solidFill>
                <a:latin typeface="Arial" panose="020B0604020202020204" pitchFamily="34" charset="0"/>
                <a:cs typeface="Times New Roman" panose="02020603050405020304" pitchFamily="18" charset="0"/>
              </a:rPr>
              <a:t>, LOCATION TRACKING, TRACING AND DATA ACQUISITION APPLICATIONS in 6-8.5 GH</a:t>
            </a:r>
            <a:r>
              <a:rPr lang="de-DE" sz="1400" dirty="0">
                <a:solidFill>
                  <a:schemeClr val="tx1"/>
                </a:solidFill>
                <a:latin typeface="Arial" panose="020B0604020202020204" pitchFamily="34" charset="0"/>
                <a:cs typeface="Times New Roman" panose="02020603050405020304" pitchFamily="18" charset="0"/>
              </a:rPr>
              <a:t>z</a:t>
            </a:r>
            <a:r>
              <a:rPr lang="en-US" sz="1400" dirty="0">
                <a:solidFill>
                  <a:schemeClr val="tx1"/>
                </a:solidFill>
                <a:latin typeface="Arial" panose="020B0604020202020204" pitchFamily="34" charset="0"/>
                <a:cs typeface="Times New Roman" panose="02020603050405020304" pitchFamily="18" charset="0"/>
              </a:rPr>
              <a:t> </a:t>
            </a:r>
            <a:endParaRPr lang="de-DE" sz="1400" dirty="0">
              <a:solidFill>
                <a:schemeClr val="tx1"/>
              </a:solidFill>
              <a:latin typeface="Arial" panose="020B0604020202020204" pitchFamily="34" charset="0"/>
              <a:cs typeface="Times New Roman" panose="02020603050405020304" pitchFamily="18" charset="0"/>
            </a:endParaRPr>
          </a:p>
          <a:p>
            <a:r>
              <a:rPr lang="en-US" sz="2000" dirty="0">
                <a:solidFill>
                  <a:schemeClr val="tx1"/>
                </a:solidFill>
              </a:rPr>
              <a:t> </a:t>
            </a:r>
          </a:p>
        </p:txBody>
      </p:sp>
      <p:sp>
        <p:nvSpPr>
          <p:cNvPr id="9" name="Rectangle 8">
            <a:extLst>
              <a:ext uri="{FF2B5EF4-FFF2-40B4-BE49-F238E27FC236}">
                <a16:creationId xmlns:a16="http://schemas.microsoft.com/office/drawing/2014/main" id="{35844F24-A772-4747-BAC1-4C6A2F9E3D17}"/>
              </a:ext>
            </a:extLst>
          </p:cNvPr>
          <p:cNvSpPr/>
          <p:nvPr/>
        </p:nvSpPr>
        <p:spPr>
          <a:xfrm>
            <a:off x="6629400" y="1762271"/>
            <a:ext cx="2957513" cy="595483"/>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3204323" y="1964618"/>
            <a:ext cx="2395474" cy="1477328"/>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Enhanced power is possible with mitigations based on NOTE 1</a:t>
            </a:r>
          </a:p>
          <a:p>
            <a:r>
              <a:rPr lang="en-US" sz="1000" b="1" dirty="0">
                <a:solidFill>
                  <a:schemeClr val="tx1"/>
                </a:solidFill>
                <a:latin typeface="Poppins" panose="00000500000000000000" pitchFamily="2" charset="0"/>
                <a:cs typeface="Poppins" panose="00000500000000000000" pitchFamily="2" charset="0"/>
              </a:rPr>
              <a:t>Portables:</a:t>
            </a:r>
          </a:p>
          <a:p>
            <a:pPr marL="171450" indent="-171450">
              <a:buFontTx/>
              <a:buChar char="-"/>
            </a:pPr>
            <a:r>
              <a:rPr lang="en-US" sz="1000" dirty="0">
                <a:solidFill>
                  <a:schemeClr val="tx1"/>
                </a:solidFill>
                <a:latin typeface="Poppins" panose="00000500000000000000" pitchFamily="2" charset="0"/>
                <a:cs typeface="Poppins" panose="00000500000000000000" pitchFamily="2" charset="0"/>
              </a:rPr>
              <a:t>5%/s </a:t>
            </a:r>
          </a:p>
          <a:p>
            <a:r>
              <a:rPr lang="en-US" sz="1000" dirty="0">
                <a:solidFill>
                  <a:schemeClr val="tx1"/>
                </a:solidFill>
                <a:latin typeface="Poppins" panose="00000500000000000000" pitchFamily="2" charset="0"/>
                <a:cs typeface="Poppins" panose="00000500000000000000" pitchFamily="2" charset="0"/>
              </a:rPr>
              <a:t>and</a:t>
            </a:r>
          </a:p>
          <a:p>
            <a:pPr marL="171450" indent="-171450">
              <a:buFontTx/>
              <a:buChar char="-"/>
            </a:pPr>
            <a:r>
              <a:rPr lang="en-US" sz="1000" dirty="0">
                <a:solidFill>
                  <a:schemeClr val="tx1"/>
                </a:solidFill>
                <a:latin typeface="Poppins" panose="00000500000000000000" pitchFamily="2" charset="0"/>
                <a:cs typeface="Poppins" panose="00000500000000000000" pitchFamily="2" charset="0"/>
              </a:rPr>
              <a:t>if controlled by an indoor infrastructure</a:t>
            </a:r>
          </a:p>
          <a:p>
            <a:r>
              <a:rPr lang="en-US" sz="1000" b="1" dirty="0">
                <a:solidFill>
                  <a:schemeClr val="tx1"/>
                </a:solidFill>
                <a:latin typeface="Poppins" panose="00000500000000000000" pitchFamily="2" charset="0"/>
                <a:cs typeface="Poppins" panose="00000500000000000000" pitchFamily="2" charset="0"/>
              </a:rPr>
              <a:t>Fixed indoor:</a:t>
            </a:r>
          </a:p>
          <a:p>
            <a:r>
              <a:rPr lang="en-US" sz="1000" dirty="0">
                <a:solidFill>
                  <a:schemeClr val="tx1"/>
                </a:solidFill>
                <a:latin typeface="Poppins" panose="00000500000000000000" pitchFamily="2" charset="0"/>
                <a:cs typeface="Poppins" panose="00000500000000000000" pitchFamily="2" charset="0"/>
              </a:rPr>
              <a:t>- 5%/s</a:t>
            </a:r>
          </a:p>
        </p:txBody>
      </p:sp>
      <p:cxnSp>
        <p:nvCxnSpPr>
          <p:cNvPr id="14" name="Straight Arrow Connector 13">
            <a:extLst>
              <a:ext uri="{FF2B5EF4-FFF2-40B4-BE49-F238E27FC236}">
                <a16:creationId xmlns:a16="http://schemas.microsoft.com/office/drawing/2014/main" id="{A3E77764-2B9C-4B2C-8A1A-1601CBC9164C}"/>
              </a:ext>
            </a:extLst>
          </p:cNvPr>
          <p:cNvCxnSpPr>
            <a:cxnSpLocks/>
          </p:cNvCxnSpPr>
          <p:nvPr/>
        </p:nvCxnSpPr>
        <p:spPr>
          <a:xfrm flipV="1">
            <a:off x="5761690" y="2043313"/>
            <a:ext cx="1029782" cy="653001"/>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4D09631E-4B70-4E9B-8CCD-AA602EEC10B5}"/>
              </a:ext>
            </a:extLst>
          </p:cNvPr>
          <p:cNvSpPr/>
          <p:nvPr/>
        </p:nvSpPr>
        <p:spPr>
          <a:xfrm rot="10800000">
            <a:off x="5341956" y="1884769"/>
            <a:ext cx="323048" cy="1623090"/>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31613F44-C783-4816-A2DE-F5FD9D2149FE}"/>
              </a:ext>
            </a:extLst>
          </p:cNvPr>
          <p:cNvSpPr txBox="1"/>
          <p:nvPr/>
        </p:nvSpPr>
        <p:spPr>
          <a:xfrm>
            <a:off x="693816" y="2790403"/>
            <a:ext cx="2178593" cy="553998"/>
          </a:xfrm>
          <a:prstGeom prst="rect">
            <a:avLst/>
          </a:prstGeom>
          <a:noFill/>
        </p:spPr>
        <p:txBody>
          <a:bodyPr wrap="square">
            <a:spAutoFit/>
          </a:bodyPr>
          <a:lstStyle/>
          <a:p>
            <a:r>
              <a:rPr lang="en-US" sz="1000" dirty="0">
                <a:solidFill>
                  <a:srgbClr val="FF0000"/>
                </a:solidFill>
                <a:latin typeface="Poppins" panose="00000500000000000000" pitchFamily="2" charset="0"/>
                <a:cs typeface="Poppins" panose="00000500000000000000" pitchFamily="2" charset="0"/>
                <a:sym typeface="Wingdings" panose="05000000000000000000" pitchFamily="2" charset="2"/>
              </a:rPr>
              <a:t> ETSI has to consider, </a:t>
            </a:r>
            <a:r>
              <a:rPr lang="en-US" sz="1000" dirty="0" err="1">
                <a:solidFill>
                  <a:srgbClr val="FF0000"/>
                </a:solidFill>
                <a:latin typeface="Poppins" panose="00000500000000000000" pitchFamily="2" charset="0"/>
                <a:cs typeface="Poppins" panose="00000500000000000000" pitchFamily="2" charset="0"/>
                <a:sym typeface="Wingdings" panose="05000000000000000000" pitchFamily="2" charset="2"/>
              </a:rPr>
              <a:t>t.b.d</a:t>
            </a:r>
            <a:r>
              <a:rPr lang="en-US" sz="1000" dirty="0">
                <a:solidFill>
                  <a:srgbClr val="FF0000"/>
                </a:solidFill>
                <a:latin typeface="Poppins" panose="00000500000000000000" pitchFamily="2" charset="0"/>
                <a:cs typeface="Poppins" panose="00000500000000000000" pitchFamily="2" charset="0"/>
                <a:sym typeface="Wingdings" panose="05000000000000000000" pitchFamily="2" charset="2"/>
              </a:rPr>
              <a:t>: how to test / solve (e.g. based on EN scope limitation)</a:t>
            </a:r>
            <a:endParaRPr lang="en-US" sz="1000" dirty="0">
              <a:solidFill>
                <a:srgbClr val="FF0000"/>
              </a:solidFill>
              <a:latin typeface="Poppins" panose="00000500000000000000" pitchFamily="2" charset="0"/>
              <a:cs typeface="Poppins" panose="00000500000000000000" pitchFamily="2" charset="0"/>
            </a:endParaRPr>
          </a:p>
        </p:txBody>
      </p:sp>
      <p:cxnSp>
        <p:nvCxnSpPr>
          <p:cNvPr id="13" name="Straight Arrow Connector 12">
            <a:extLst>
              <a:ext uri="{FF2B5EF4-FFF2-40B4-BE49-F238E27FC236}">
                <a16:creationId xmlns:a16="http://schemas.microsoft.com/office/drawing/2014/main" id="{D0EC54C7-E4A2-4B8B-A865-AB9BC0998F51}"/>
              </a:ext>
            </a:extLst>
          </p:cNvPr>
          <p:cNvCxnSpPr>
            <a:cxnSpLocks/>
          </p:cNvCxnSpPr>
          <p:nvPr/>
        </p:nvCxnSpPr>
        <p:spPr>
          <a:xfrm>
            <a:off x="2590800" y="2895600"/>
            <a:ext cx="762000"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BD95317B-E240-E276-A0F6-AAD7B3C4DFE2}"/>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172487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103C741-97A5-B38F-817E-503963FFCAA9}"/>
              </a:ext>
            </a:extLst>
          </p:cNvPr>
          <p:cNvSpPr>
            <a:spLocks noGrp="1"/>
          </p:cNvSpPr>
          <p:nvPr>
            <p:ph type="title"/>
          </p:nvPr>
        </p:nvSpPr>
        <p:spPr/>
        <p:txBody>
          <a:bodyPr/>
          <a:lstStyle/>
          <a:p>
            <a:r>
              <a:rPr lang="en-GB" dirty="0"/>
              <a:t>Annex: Sensor UWB Regulation </a:t>
            </a:r>
          </a:p>
        </p:txBody>
      </p:sp>
      <p:sp>
        <p:nvSpPr>
          <p:cNvPr id="6" name="Inhaltsplatzhalter 5">
            <a:extLst>
              <a:ext uri="{FF2B5EF4-FFF2-40B4-BE49-F238E27FC236}">
                <a16:creationId xmlns:a16="http://schemas.microsoft.com/office/drawing/2014/main" id="{8B575973-638C-F00C-5DF6-A901151F2C83}"/>
              </a:ext>
            </a:extLst>
          </p:cNvPr>
          <p:cNvSpPr>
            <a:spLocks noGrp="1"/>
          </p:cNvSpPr>
          <p:nvPr>
            <p:ph idx="1"/>
          </p:nvPr>
        </p:nvSpPr>
        <p:spPr/>
        <p:txBody>
          <a:bodyPr/>
          <a:lstStyle/>
          <a:p>
            <a:endParaRPr lang="en-GB" dirty="0"/>
          </a:p>
        </p:txBody>
      </p:sp>
      <p:sp>
        <p:nvSpPr>
          <p:cNvPr id="4" name="Foliennummernplatzhalter 3">
            <a:extLst>
              <a:ext uri="{FF2B5EF4-FFF2-40B4-BE49-F238E27FC236}">
                <a16:creationId xmlns:a16="http://schemas.microsoft.com/office/drawing/2014/main" id="{E4E53BC9-FDAC-8568-A831-C9330E3C9B49}"/>
              </a:ext>
            </a:extLst>
          </p:cNvPr>
          <p:cNvSpPr>
            <a:spLocks noGrp="1"/>
          </p:cNvSpPr>
          <p:nvPr>
            <p:ph type="sldNum" idx="12"/>
          </p:nvPr>
        </p:nvSpPr>
        <p:spPr/>
        <p:txBody>
          <a:bodyPr/>
          <a:lstStyle/>
          <a:p>
            <a:r>
              <a:rPr lang="en-GB"/>
              <a:t>Slide </a:t>
            </a:r>
            <a:fld id="{F5D8E26B-7BCF-4D25-9C89-0168A6618F18}" type="slidenum">
              <a:rPr lang="en-GB" smtClean="0"/>
              <a:pPr/>
              <a:t>11</a:t>
            </a:fld>
            <a:endParaRPr lang="en-GB" dirty="0"/>
          </a:p>
        </p:txBody>
      </p:sp>
      <p:sp>
        <p:nvSpPr>
          <p:cNvPr id="3" name="Fußzeilenplatzhalter 2">
            <a:extLst>
              <a:ext uri="{FF2B5EF4-FFF2-40B4-BE49-F238E27FC236}">
                <a16:creationId xmlns:a16="http://schemas.microsoft.com/office/drawing/2014/main" id="{03E324A9-4C06-6C16-68FE-E8E0E84C3DCB}"/>
              </a:ext>
            </a:extLst>
          </p:cNvPr>
          <p:cNvSpPr>
            <a:spLocks noGrp="1"/>
          </p:cNvSpPr>
          <p:nvPr>
            <p:ph type="ftr" idx="14"/>
          </p:nvPr>
        </p:nvSpPr>
        <p:spPr/>
        <p:txBody>
          <a:bodyPr/>
          <a:lstStyle/>
          <a:p>
            <a:r>
              <a:rPr lang="en-US"/>
              <a:t>Friedbert Berens (FBConsulting Sarl)</a:t>
            </a:r>
            <a:endParaRPr lang="en-GB" dirty="0"/>
          </a:p>
        </p:txBody>
      </p:sp>
      <p:sp>
        <p:nvSpPr>
          <p:cNvPr id="2" name="Datumsplatzhalter 1">
            <a:extLst>
              <a:ext uri="{FF2B5EF4-FFF2-40B4-BE49-F238E27FC236}">
                <a16:creationId xmlns:a16="http://schemas.microsoft.com/office/drawing/2014/main" id="{AD0869CD-E937-FCFB-44FA-0C0FBA629BDC}"/>
              </a:ext>
            </a:extLst>
          </p:cNvPr>
          <p:cNvSpPr>
            <a:spLocks noGrp="1"/>
          </p:cNvSpPr>
          <p:nvPr>
            <p:ph type="dt" idx="15"/>
          </p:nvPr>
        </p:nvSpPr>
        <p:spPr/>
        <p:txBody>
          <a:bodyPr/>
          <a:lstStyle/>
          <a:p>
            <a:r>
              <a:rPr lang="en-US"/>
              <a:t>November 2022</a:t>
            </a:r>
            <a:endParaRPr lang="en-GB" dirty="0"/>
          </a:p>
        </p:txBody>
      </p:sp>
    </p:spTree>
    <p:extLst>
      <p:ext uri="{BB962C8B-B14F-4D97-AF65-F5344CB8AC3E}">
        <p14:creationId xmlns:p14="http://schemas.microsoft.com/office/powerpoint/2010/main" val="150426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800" b="0" i="0" u="none" strike="noStrike" kern="1200" cap="none" spc="0" normalizeH="0" baseline="0" noProof="0" smtClean="0">
                <a:ln>
                  <a:noFill/>
                </a:ln>
                <a:solidFill>
                  <a:srgbClr val="050D14"/>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050D14"/>
              </a:solidFill>
              <a:effectLst/>
              <a:uLnTx/>
              <a:uFillTx/>
              <a:latin typeface="Open Sans Light"/>
              <a:ea typeface="+mn-ea"/>
              <a:cs typeface="+mn-cs"/>
            </a:endParaRPr>
          </a:p>
        </p:txBody>
      </p:sp>
      <p:sp>
        <p:nvSpPr>
          <p:cNvPr id="5" name="Titre 4">
            <a:extLst>
              <a:ext uri="{FF2B5EF4-FFF2-40B4-BE49-F238E27FC236}">
                <a16:creationId xmlns:a16="http://schemas.microsoft.com/office/drawing/2014/main" id="{84B7A236-1AA4-564B-AC16-E10E7A791F77}"/>
              </a:ext>
            </a:extLst>
          </p:cNvPr>
          <p:cNvSpPr>
            <a:spLocks noGrp="1"/>
          </p:cNvSpPr>
          <p:nvPr>
            <p:ph type="title" idx="4294967295"/>
          </p:nvPr>
        </p:nvSpPr>
        <p:spPr>
          <a:xfrm>
            <a:off x="21771" y="958786"/>
            <a:ext cx="8839200" cy="579437"/>
          </a:xfrm>
        </p:spPr>
        <p:txBody>
          <a:bodyPr>
            <a:normAutofit fontScale="90000"/>
          </a:bodyPr>
          <a:lstStyle/>
          <a:p>
            <a:r>
              <a:rPr lang="en-US" dirty="0"/>
              <a:t>Limits for contact based UWB material sensing devices</a:t>
            </a:r>
            <a:r>
              <a:rPr lang="fr-FR" dirty="0"/>
              <a:t>; </a:t>
            </a:r>
            <a:r>
              <a:rPr lang="fr-FR" dirty="0" err="1"/>
              <a:t>based</a:t>
            </a:r>
            <a:r>
              <a:rPr lang="fr-FR" dirty="0"/>
              <a:t> on ECC/DEC/(07)01</a:t>
            </a:r>
            <a:endParaRPr lang="en-US" dirty="0"/>
          </a:p>
        </p:txBody>
      </p:sp>
      <p:sp>
        <p:nvSpPr>
          <p:cNvPr id="8" name="TextBox 7">
            <a:extLst>
              <a:ext uri="{FF2B5EF4-FFF2-40B4-BE49-F238E27FC236}">
                <a16:creationId xmlns:a16="http://schemas.microsoft.com/office/drawing/2014/main" id="{02AE4BDE-C3FA-4A1D-920E-4FFF4A84E90F}"/>
              </a:ext>
            </a:extLst>
          </p:cNvPr>
          <p:cNvSpPr txBox="1"/>
          <p:nvPr/>
        </p:nvSpPr>
        <p:spPr>
          <a:xfrm>
            <a:off x="653350" y="2161558"/>
            <a:ext cx="10885300" cy="892552"/>
          </a:xfrm>
          <a:prstGeom prst="rect">
            <a:avLst/>
          </a:prstGeom>
          <a:noFill/>
        </p:spPr>
        <p:txBody>
          <a:bodyPr wrap="square">
            <a:spAutoFit/>
          </a:bodyPr>
          <a:lstStyle/>
          <a:p>
            <a:pPr algn="just">
              <a:spcAft>
                <a:spcPts val="1200"/>
              </a:spcAft>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Contact-based sensors and imaging devices. </a:t>
            </a:r>
          </a:p>
          <a:p>
            <a:pPr algn="just">
              <a:spcAft>
                <a:spcPts val="1200"/>
              </a:spcAft>
            </a:pPr>
            <a:r>
              <a:rPr lang="en-US" dirty="0">
                <a:solidFill>
                  <a:schemeClr val="tx1"/>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UWB transmitter is only switched on when in direct contact with the material under investigation;</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BB8FF75F-D1C3-ACCD-C4B4-5EAE6E849CC7}"/>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4" name="Footer Placeholder 2">
            <a:extLst>
              <a:ext uri="{FF2B5EF4-FFF2-40B4-BE49-F238E27FC236}">
                <a16:creationId xmlns:a16="http://schemas.microsoft.com/office/drawing/2014/main" id="{4115F824-EF78-C742-0412-2A33665B64FE}"/>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404618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936662E-3AE5-A9DF-B888-A8124715665B}"/>
              </a:ext>
            </a:extLst>
          </p:cNvPr>
          <p:cNvSpPr>
            <a:spLocks noGrp="1"/>
          </p:cNvSpPr>
          <p:nvPr>
            <p:ph type="dt" idx="10"/>
          </p:nvPr>
        </p:nvSpPr>
        <p:spPr/>
        <p:txBody>
          <a:bodyPr/>
          <a:lstStyle/>
          <a:p>
            <a:r>
              <a:rPr lang="en-US"/>
              <a:t>November 2022</a:t>
            </a:r>
            <a:endParaRPr lang="en-GB" dirty="0"/>
          </a:p>
        </p:txBody>
      </p:sp>
      <p:sp>
        <p:nvSpPr>
          <p:cNvPr id="3" name="Fußzeilenplatzhalter 2">
            <a:extLst>
              <a:ext uri="{FF2B5EF4-FFF2-40B4-BE49-F238E27FC236}">
                <a16:creationId xmlns:a16="http://schemas.microsoft.com/office/drawing/2014/main" id="{699CFCB4-3ED0-8BD7-6835-8B9A052F741B}"/>
              </a:ext>
            </a:extLst>
          </p:cNvPr>
          <p:cNvSpPr>
            <a:spLocks noGrp="1"/>
          </p:cNvSpPr>
          <p:nvPr>
            <p:ph type="ftr" idx="11"/>
          </p:nvPr>
        </p:nvSpPr>
        <p:spPr>
          <a:xfrm>
            <a:off x="7175647" y="6502908"/>
            <a:ext cx="4246027" cy="180975"/>
          </a:xfrm>
        </p:spPr>
        <p:txBody>
          <a:body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Foliennummernplatzhalter 3">
            <a:extLst>
              <a:ext uri="{FF2B5EF4-FFF2-40B4-BE49-F238E27FC236}">
                <a16:creationId xmlns:a16="http://schemas.microsoft.com/office/drawing/2014/main" id="{DCEFF10C-3A62-D820-171C-C32C7FCA5FB7}"/>
              </a:ext>
            </a:extLst>
          </p:cNvPr>
          <p:cNvSpPr>
            <a:spLocks noGrp="1"/>
          </p:cNvSpPr>
          <p:nvPr>
            <p:ph type="sldNum" idx="12"/>
          </p:nvPr>
        </p:nvSpPr>
        <p:spPr/>
        <p:txBody>
          <a:bodyPr/>
          <a:lstStyle/>
          <a:p>
            <a:r>
              <a:rPr lang="en-GB"/>
              <a:t>Slide </a:t>
            </a:r>
            <a:fld id="{F5D8E26B-7BCF-4D25-9C89-0168A6618F18}" type="slidenum">
              <a:rPr lang="en-GB" smtClean="0"/>
              <a:pPr/>
              <a:t>13</a:t>
            </a:fld>
            <a:endParaRPr lang="en-GB" dirty="0"/>
          </a:p>
        </p:txBody>
      </p:sp>
      <p:sp>
        <p:nvSpPr>
          <p:cNvPr id="7" name="Titre 5">
            <a:extLst>
              <a:ext uri="{FF2B5EF4-FFF2-40B4-BE49-F238E27FC236}">
                <a16:creationId xmlns:a16="http://schemas.microsoft.com/office/drawing/2014/main" id="{24131556-EAEC-185E-0848-D47C3036630A}"/>
              </a:ext>
            </a:extLst>
          </p:cNvPr>
          <p:cNvSpPr txBox="1">
            <a:spLocks/>
          </p:cNvSpPr>
          <p:nvPr/>
        </p:nvSpPr>
        <p:spPr>
          <a:xfrm>
            <a:off x="285331" y="774882"/>
            <a:ext cx="10849233" cy="488498"/>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t>ECC/DEC/(07)01, table 1;  Limits for contact based UWB material sensing devices</a:t>
            </a:r>
            <a:endParaRPr lang="en-US" sz="2000" dirty="0"/>
          </a:p>
        </p:txBody>
      </p:sp>
      <p:sp>
        <p:nvSpPr>
          <p:cNvPr id="31" name="TextBox 64">
            <a:extLst>
              <a:ext uri="{FF2B5EF4-FFF2-40B4-BE49-F238E27FC236}">
                <a16:creationId xmlns:a16="http://schemas.microsoft.com/office/drawing/2014/main" id="{A6BA6136-B352-123A-8ECC-871801D5CD9E}"/>
              </a:ext>
            </a:extLst>
          </p:cNvPr>
          <p:cNvSpPr txBox="1"/>
          <p:nvPr/>
        </p:nvSpPr>
        <p:spPr>
          <a:xfrm>
            <a:off x="288324" y="1197808"/>
            <a:ext cx="9655776" cy="523220"/>
          </a:xfrm>
          <a:prstGeom prst="rect">
            <a:avLst/>
          </a:prstGeom>
          <a:solidFill>
            <a:schemeClr val="bg1"/>
          </a:solidFill>
        </p:spPr>
        <p:txBody>
          <a:bodyPr wrap="square" rtlCol="0">
            <a:spAutoFit/>
          </a:bodyPr>
          <a:lstStyle/>
          <a:p>
            <a:r>
              <a:rPr lang="en-US" sz="1400" dirty="0">
                <a:solidFill>
                  <a:srgbClr val="FF0000"/>
                </a:solidFill>
                <a:latin typeface="Poppins" panose="00000500000000000000" pitchFamily="2" charset="0"/>
                <a:cs typeface="Poppins" panose="00000500000000000000" pitchFamily="2" charset="0"/>
                <a:sym typeface="Wingdings" panose="05000000000000000000" pitchFamily="2" charset="2"/>
              </a:rPr>
              <a:t> All emissions (</a:t>
            </a:r>
            <a:r>
              <a:rPr lang="en-US" sz="1400" dirty="0" err="1">
                <a:solidFill>
                  <a:srgbClr val="FF0000"/>
                </a:solidFill>
                <a:latin typeface="Poppins" panose="00000500000000000000" pitchFamily="2" charset="0"/>
                <a:cs typeface="Poppins" panose="00000500000000000000" pitchFamily="2" charset="0"/>
                <a:sym typeface="Wingdings" panose="05000000000000000000" pitchFamily="2" charset="2"/>
              </a:rPr>
              <a:t>e.i.r.p</a:t>
            </a:r>
            <a:r>
              <a:rPr lang="en-US" sz="1400" dirty="0">
                <a:solidFill>
                  <a:srgbClr val="FF0000"/>
                </a:solidFill>
                <a:latin typeface="Poppins" panose="00000500000000000000" pitchFamily="2" charset="0"/>
                <a:cs typeface="Poppins" panose="00000500000000000000" pitchFamily="2" charset="0"/>
                <a:sym typeface="Wingdings" panose="05000000000000000000" pitchFamily="2" charset="2"/>
              </a:rPr>
              <a:t>) &amp; mitigations will be tested based on a “test scenario” reflecting the intended use (EUT in contact with representative material) as specified in the related specific EN </a:t>
            </a:r>
            <a:endParaRPr lang="en-US" sz="1400" dirty="0">
              <a:solidFill>
                <a:srgbClr val="FF0000"/>
              </a:solidFill>
              <a:latin typeface="Poppins" panose="00000500000000000000" pitchFamily="2" charset="0"/>
              <a:cs typeface="Poppins" panose="00000500000000000000" pitchFamily="2" charset="0"/>
            </a:endParaRPr>
          </a:p>
        </p:txBody>
      </p:sp>
      <p:grpSp>
        <p:nvGrpSpPr>
          <p:cNvPr id="43" name="Gruppieren 42">
            <a:extLst>
              <a:ext uri="{FF2B5EF4-FFF2-40B4-BE49-F238E27FC236}">
                <a16:creationId xmlns:a16="http://schemas.microsoft.com/office/drawing/2014/main" id="{EEAFE6B7-8C6B-1B7C-DE0F-9A669D6DD83D}"/>
              </a:ext>
            </a:extLst>
          </p:cNvPr>
          <p:cNvGrpSpPr/>
          <p:nvPr/>
        </p:nvGrpSpPr>
        <p:grpSpPr>
          <a:xfrm>
            <a:off x="1382967" y="1741730"/>
            <a:ext cx="10379883" cy="4750781"/>
            <a:chOff x="362628" y="1219200"/>
            <a:chExt cx="12835014" cy="5437035"/>
          </a:xfrm>
        </p:grpSpPr>
        <p:pic>
          <p:nvPicPr>
            <p:cNvPr id="5" name="Picture 3">
              <a:extLst>
                <a:ext uri="{FF2B5EF4-FFF2-40B4-BE49-F238E27FC236}">
                  <a16:creationId xmlns:a16="http://schemas.microsoft.com/office/drawing/2014/main" id="{A81631CC-49E5-AD38-907D-F47EA6E58796}"/>
                </a:ext>
              </a:extLst>
            </p:cNvPr>
            <p:cNvPicPr>
              <a:picLocks noChangeAspect="1"/>
            </p:cNvPicPr>
            <p:nvPr/>
          </p:nvPicPr>
          <p:blipFill>
            <a:blip r:embed="rId2"/>
            <a:stretch>
              <a:fillRect/>
            </a:stretch>
          </p:blipFill>
          <p:spPr>
            <a:xfrm>
              <a:off x="362628" y="1219200"/>
              <a:ext cx="11466744" cy="5053281"/>
            </a:xfrm>
            <a:prstGeom prst="rect">
              <a:avLst/>
            </a:prstGeom>
          </p:spPr>
        </p:pic>
        <p:sp>
          <p:nvSpPr>
            <p:cNvPr id="6" name="Rectangle 45">
              <a:extLst>
                <a:ext uri="{FF2B5EF4-FFF2-40B4-BE49-F238E27FC236}">
                  <a16:creationId xmlns:a16="http://schemas.microsoft.com/office/drawing/2014/main" id="{24022981-30C2-2A06-D595-CD5E60B89DEA}"/>
                </a:ext>
              </a:extLst>
            </p:cNvPr>
            <p:cNvSpPr/>
            <p:nvPr/>
          </p:nvSpPr>
          <p:spPr>
            <a:xfrm>
              <a:off x="617229" y="5095836"/>
              <a:ext cx="2487553" cy="540417"/>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8" name="Rectangle 8">
              <a:extLst>
                <a:ext uri="{FF2B5EF4-FFF2-40B4-BE49-F238E27FC236}">
                  <a16:creationId xmlns:a16="http://schemas.microsoft.com/office/drawing/2014/main" id="{C8B7DD92-C03F-7559-4862-FDE4C6AC87C1}"/>
                </a:ext>
              </a:extLst>
            </p:cNvPr>
            <p:cNvSpPr/>
            <p:nvPr/>
          </p:nvSpPr>
          <p:spPr>
            <a:xfrm>
              <a:off x="891349" y="4036321"/>
              <a:ext cx="558209" cy="955597"/>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1">
              <a:extLst>
                <a:ext uri="{FF2B5EF4-FFF2-40B4-BE49-F238E27FC236}">
                  <a16:creationId xmlns:a16="http://schemas.microsoft.com/office/drawing/2014/main" id="{911C8E40-2885-9A01-8FB4-6B03B31C5955}"/>
                </a:ext>
              </a:extLst>
            </p:cNvPr>
            <p:cNvSpPr txBox="1"/>
            <p:nvPr/>
          </p:nvSpPr>
          <p:spPr>
            <a:xfrm>
              <a:off x="2040218" y="4085895"/>
              <a:ext cx="1973537" cy="898199"/>
            </a:xfrm>
            <a:prstGeom prst="rect">
              <a:avLst/>
            </a:prstGeom>
            <a:noFill/>
          </p:spPr>
          <p:txBody>
            <a:bodyPr wrap="square" rtlCol="0">
              <a:spAutoFit/>
            </a:bodyPr>
            <a:lstStyle/>
            <a:p>
              <a:r>
                <a:rPr lang="en-US" sz="800" dirty="0">
                  <a:solidFill>
                    <a:schemeClr val="tx1"/>
                  </a:solidFill>
                  <a:latin typeface="Poppins" panose="00000500000000000000" pitchFamily="2" charset="0"/>
                  <a:cs typeface="Poppins" panose="00000500000000000000" pitchFamily="2" charset="0"/>
                </a:rPr>
                <a:t>Mitigation based on NOTE 1</a:t>
              </a:r>
            </a:p>
            <a:p>
              <a:r>
                <a:rPr lang="en-US" sz="800" dirty="0">
                  <a:solidFill>
                    <a:schemeClr val="tx1"/>
                  </a:solidFill>
                  <a:latin typeface="Poppins" panose="00000500000000000000" pitchFamily="2" charset="0"/>
                  <a:cs typeface="Poppins" panose="00000500000000000000" pitchFamily="2" charset="0"/>
                </a:rPr>
                <a:t>and based on EUT “needs”</a:t>
              </a:r>
            </a:p>
            <a:p>
              <a:r>
                <a:rPr lang="en-US" sz="800" b="1" dirty="0">
                  <a:solidFill>
                    <a:schemeClr val="tx1"/>
                  </a:solidFill>
                  <a:latin typeface="Poppins" panose="00000500000000000000" pitchFamily="2" charset="0"/>
                  <a:cs typeface="Poppins" panose="00000500000000000000" pitchFamily="2" charset="0"/>
                </a:rPr>
                <a:t>LBT in</a:t>
              </a:r>
              <a:endParaRPr lang="en-US" sz="800" dirty="0">
                <a:solidFill>
                  <a:schemeClr val="tx1"/>
                </a:solidFill>
                <a:latin typeface="Poppins" panose="00000500000000000000" pitchFamily="2" charset="0"/>
                <a:cs typeface="Poppins" panose="00000500000000000000" pitchFamily="2" charset="0"/>
              </a:endParaRP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1,215 – 1,73</a:t>
              </a: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2,5 – 2,69</a:t>
              </a: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2,7 – 3,4 GHz</a:t>
              </a:r>
            </a:p>
          </p:txBody>
        </p:sp>
        <p:sp>
          <p:nvSpPr>
            <p:cNvPr id="10" name="Rectangle 12">
              <a:extLst>
                <a:ext uri="{FF2B5EF4-FFF2-40B4-BE49-F238E27FC236}">
                  <a16:creationId xmlns:a16="http://schemas.microsoft.com/office/drawing/2014/main" id="{9F6E2E48-1CC8-B68F-BA17-06B4528E8532}"/>
                </a:ext>
              </a:extLst>
            </p:cNvPr>
            <p:cNvSpPr/>
            <p:nvPr/>
          </p:nvSpPr>
          <p:spPr>
            <a:xfrm>
              <a:off x="2417454" y="2677344"/>
              <a:ext cx="161925" cy="966383"/>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3">
              <a:extLst>
                <a:ext uri="{FF2B5EF4-FFF2-40B4-BE49-F238E27FC236}">
                  <a16:creationId xmlns:a16="http://schemas.microsoft.com/office/drawing/2014/main" id="{EF209ABD-214E-5E0C-B98C-024CDF71EFC4}"/>
                </a:ext>
              </a:extLst>
            </p:cNvPr>
            <p:cNvCxnSpPr>
              <a:cxnSpLocks/>
            </p:cNvCxnSpPr>
            <p:nvPr/>
          </p:nvCxnSpPr>
          <p:spPr>
            <a:xfrm flipV="1">
              <a:off x="2393388" y="3534596"/>
              <a:ext cx="105028" cy="62280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5">
              <a:extLst>
                <a:ext uri="{FF2B5EF4-FFF2-40B4-BE49-F238E27FC236}">
                  <a16:creationId xmlns:a16="http://schemas.microsoft.com/office/drawing/2014/main" id="{598070C6-5153-95D2-D85B-0D433E982294}"/>
                </a:ext>
              </a:extLst>
            </p:cNvPr>
            <p:cNvCxnSpPr>
              <a:cxnSpLocks/>
            </p:cNvCxnSpPr>
            <p:nvPr/>
          </p:nvCxnSpPr>
          <p:spPr>
            <a:xfrm flipH="1">
              <a:off x="1241148" y="4315644"/>
              <a:ext cx="872151" cy="7585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6">
              <a:extLst>
                <a:ext uri="{FF2B5EF4-FFF2-40B4-BE49-F238E27FC236}">
                  <a16:creationId xmlns:a16="http://schemas.microsoft.com/office/drawing/2014/main" id="{3B51C125-6D33-5982-6824-20B45C81D554}"/>
                </a:ext>
              </a:extLst>
            </p:cNvPr>
            <p:cNvSpPr/>
            <p:nvPr/>
          </p:nvSpPr>
          <p:spPr>
            <a:xfrm>
              <a:off x="2630714" y="2677344"/>
              <a:ext cx="770391" cy="1304633"/>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7">
              <a:extLst>
                <a:ext uri="{FF2B5EF4-FFF2-40B4-BE49-F238E27FC236}">
                  <a16:creationId xmlns:a16="http://schemas.microsoft.com/office/drawing/2014/main" id="{1B0B5DAA-A2F9-445C-22AF-73E969F10A28}"/>
                </a:ext>
              </a:extLst>
            </p:cNvPr>
            <p:cNvCxnSpPr>
              <a:cxnSpLocks/>
            </p:cNvCxnSpPr>
            <p:nvPr/>
          </p:nvCxnSpPr>
          <p:spPr>
            <a:xfrm flipV="1">
              <a:off x="2416567" y="3643728"/>
              <a:ext cx="417766" cy="50005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4425B35D-333E-3B61-A8C0-5B67EA2221A0}"/>
                </a:ext>
              </a:extLst>
            </p:cNvPr>
            <p:cNvCxnSpPr>
              <a:cxnSpLocks/>
            </p:cNvCxnSpPr>
            <p:nvPr/>
          </p:nvCxnSpPr>
          <p:spPr>
            <a:xfrm flipH="1" flipV="1">
              <a:off x="2561242" y="2857347"/>
              <a:ext cx="1778906" cy="79074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3">
              <a:extLst>
                <a:ext uri="{FF2B5EF4-FFF2-40B4-BE49-F238E27FC236}">
                  <a16:creationId xmlns:a16="http://schemas.microsoft.com/office/drawing/2014/main" id="{FBE073C4-CDE7-E8A7-A19A-AEC99905D345}"/>
                </a:ext>
              </a:extLst>
            </p:cNvPr>
            <p:cNvCxnSpPr>
              <a:cxnSpLocks/>
            </p:cNvCxnSpPr>
            <p:nvPr/>
          </p:nvCxnSpPr>
          <p:spPr>
            <a:xfrm flipV="1">
              <a:off x="4634205" y="2848795"/>
              <a:ext cx="590897" cy="78919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8">
              <a:extLst>
                <a:ext uri="{FF2B5EF4-FFF2-40B4-BE49-F238E27FC236}">
                  <a16:creationId xmlns:a16="http://schemas.microsoft.com/office/drawing/2014/main" id="{A59A2976-CA9D-9FC4-DE08-65C1E7916511}"/>
                </a:ext>
              </a:extLst>
            </p:cNvPr>
            <p:cNvCxnSpPr/>
            <p:nvPr/>
          </p:nvCxnSpPr>
          <p:spPr>
            <a:xfrm>
              <a:off x="5087821" y="2753427"/>
              <a:ext cx="247476" cy="0"/>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29">
              <a:extLst>
                <a:ext uri="{FF2B5EF4-FFF2-40B4-BE49-F238E27FC236}">
                  <a16:creationId xmlns:a16="http://schemas.microsoft.com/office/drawing/2014/main" id="{34A9F257-C805-5107-DB47-CBA26B568EE9}"/>
                </a:ext>
              </a:extLst>
            </p:cNvPr>
            <p:cNvCxnSpPr>
              <a:cxnSpLocks/>
            </p:cNvCxnSpPr>
            <p:nvPr/>
          </p:nvCxnSpPr>
          <p:spPr>
            <a:xfrm>
              <a:off x="3478739" y="2753427"/>
              <a:ext cx="533656" cy="0"/>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33">
              <a:extLst>
                <a:ext uri="{FF2B5EF4-FFF2-40B4-BE49-F238E27FC236}">
                  <a16:creationId xmlns:a16="http://schemas.microsoft.com/office/drawing/2014/main" id="{BB14CDAD-3A1D-C267-C989-DFC1DAF8E617}"/>
                </a:ext>
              </a:extLst>
            </p:cNvPr>
            <p:cNvCxnSpPr>
              <a:cxnSpLocks/>
            </p:cNvCxnSpPr>
            <p:nvPr/>
          </p:nvCxnSpPr>
          <p:spPr>
            <a:xfrm flipH="1" flipV="1">
              <a:off x="3762643" y="2753429"/>
              <a:ext cx="577505" cy="87974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36">
              <a:extLst>
                <a:ext uri="{FF2B5EF4-FFF2-40B4-BE49-F238E27FC236}">
                  <a16:creationId xmlns:a16="http://schemas.microsoft.com/office/drawing/2014/main" id="{06C31AD2-69F3-B9A9-8FA1-B23EB73B9495}"/>
                </a:ext>
              </a:extLst>
            </p:cNvPr>
            <p:cNvSpPr txBox="1"/>
            <p:nvPr/>
          </p:nvSpPr>
          <p:spPr>
            <a:xfrm>
              <a:off x="4202603" y="3614163"/>
              <a:ext cx="3020915" cy="1426552"/>
            </a:xfrm>
            <a:prstGeom prst="rect">
              <a:avLst/>
            </a:prstGeom>
            <a:noFill/>
          </p:spPr>
          <p:txBody>
            <a:bodyPr wrap="square" rtlCol="0">
              <a:spAutoFit/>
            </a:bodyPr>
            <a:lstStyle/>
            <a:p>
              <a:r>
                <a:rPr lang="en-US" sz="800" dirty="0">
                  <a:solidFill>
                    <a:schemeClr val="tx1"/>
                  </a:solidFill>
                  <a:latin typeface="Poppins" panose="00000500000000000000" pitchFamily="2" charset="0"/>
                  <a:cs typeface="Poppins" panose="00000500000000000000" pitchFamily="2" charset="0"/>
                </a:rPr>
                <a:t>based on NOTE 2</a:t>
              </a:r>
            </a:p>
            <a:p>
              <a:r>
                <a:rPr lang="en-US" sz="800" dirty="0">
                  <a:solidFill>
                    <a:schemeClr val="tx1"/>
                  </a:solidFill>
                  <a:latin typeface="Poppins" panose="00000500000000000000" pitchFamily="2" charset="0"/>
                  <a:cs typeface="Poppins" panose="00000500000000000000" pitchFamily="2" charset="0"/>
                </a:rPr>
                <a:t>For “all” EUT (independent on implemented mitigation)</a:t>
              </a:r>
            </a:p>
            <a:p>
              <a:r>
                <a:rPr lang="en-US" sz="800" b="1" dirty="0">
                  <a:solidFill>
                    <a:schemeClr val="tx1"/>
                  </a:solidFill>
                  <a:latin typeface="Poppins" panose="00000500000000000000" pitchFamily="2" charset="0"/>
                  <a:cs typeface="Poppins" panose="00000500000000000000" pitchFamily="2" charset="0"/>
                </a:rPr>
                <a:t>Total Radiated Power spectral density below max spectral density</a:t>
              </a:r>
              <a:endParaRPr lang="en-US" sz="800" dirty="0">
                <a:solidFill>
                  <a:schemeClr val="tx1"/>
                </a:solidFill>
                <a:latin typeface="Poppins" panose="00000500000000000000" pitchFamily="2" charset="0"/>
                <a:cs typeface="Poppins" panose="00000500000000000000" pitchFamily="2" charset="0"/>
              </a:endParaRP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2,5 – 2,69</a:t>
              </a: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2,69 – 2,7 (+ DC in range of 10%/s; NOTE 3)</a:t>
              </a: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4,8 – 5 (+ DC in range of 10%/s; NOTE 3)</a:t>
              </a:r>
            </a:p>
            <a:p>
              <a:pPr marL="171450" indent="-171450">
                <a:buFont typeface="Symbol" panose="05050102010706020507" pitchFamily="18" charset="2"/>
                <a:buChar char="-"/>
              </a:pPr>
              <a:r>
                <a:rPr lang="en-US" sz="700" dirty="0">
                  <a:solidFill>
                    <a:schemeClr val="tx1"/>
                  </a:solidFill>
                  <a:latin typeface="Poppins" panose="00000500000000000000" pitchFamily="2" charset="0"/>
                  <a:cs typeface="Poppins" panose="00000500000000000000" pitchFamily="2" charset="0"/>
                </a:rPr>
                <a:t>3,4 – 3,8 GHz (+ DC in range of 10%/s; NOTE 3)</a:t>
              </a:r>
            </a:p>
            <a:p>
              <a:pPr marL="171450" indent="-171450">
                <a:buFont typeface="Symbol" panose="05050102010706020507" pitchFamily="18" charset="2"/>
                <a:buChar char="-"/>
              </a:pPr>
              <a:endParaRPr lang="en-US" sz="700" dirty="0">
                <a:solidFill>
                  <a:schemeClr val="tx1"/>
                </a:solidFill>
                <a:latin typeface="Poppins" panose="00000500000000000000" pitchFamily="2" charset="0"/>
                <a:cs typeface="Poppins" panose="00000500000000000000" pitchFamily="2" charset="0"/>
              </a:endParaRPr>
            </a:p>
          </p:txBody>
        </p:sp>
        <p:cxnSp>
          <p:nvCxnSpPr>
            <p:cNvPr id="21" name="Straight Arrow Connector 38">
              <a:extLst>
                <a:ext uri="{FF2B5EF4-FFF2-40B4-BE49-F238E27FC236}">
                  <a16:creationId xmlns:a16="http://schemas.microsoft.com/office/drawing/2014/main" id="{81798195-529F-5A10-D164-551D96CE2FAF}"/>
                </a:ext>
              </a:extLst>
            </p:cNvPr>
            <p:cNvCxnSpPr>
              <a:cxnSpLocks/>
            </p:cNvCxnSpPr>
            <p:nvPr/>
          </p:nvCxnSpPr>
          <p:spPr>
            <a:xfrm>
              <a:off x="2417454" y="2839152"/>
              <a:ext cx="213260" cy="18194"/>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41">
              <a:extLst>
                <a:ext uri="{FF2B5EF4-FFF2-40B4-BE49-F238E27FC236}">
                  <a16:creationId xmlns:a16="http://schemas.microsoft.com/office/drawing/2014/main" id="{7C82C84C-C6EC-9935-D1DD-D88C193C53DC}"/>
                </a:ext>
              </a:extLst>
            </p:cNvPr>
            <p:cNvCxnSpPr>
              <a:cxnSpLocks/>
            </p:cNvCxnSpPr>
            <p:nvPr/>
          </p:nvCxnSpPr>
          <p:spPr>
            <a:xfrm>
              <a:off x="6507046" y="2839152"/>
              <a:ext cx="2901758" cy="0"/>
            </a:xfrm>
            <a:prstGeom prst="straightConnector1">
              <a:avLst/>
            </a:prstGeom>
            <a:ln w="4127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43">
              <a:extLst>
                <a:ext uri="{FF2B5EF4-FFF2-40B4-BE49-F238E27FC236}">
                  <a16:creationId xmlns:a16="http://schemas.microsoft.com/office/drawing/2014/main" id="{66881B9B-E620-ADB7-838B-DAFE5A5D4986}"/>
                </a:ext>
              </a:extLst>
            </p:cNvPr>
            <p:cNvSpPr txBox="1"/>
            <p:nvPr/>
          </p:nvSpPr>
          <p:spPr>
            <a:xfrm>
              <a:off x="6507046" y="2857632"/>
              <a:ext cx="3147800" cy="739694"/>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based on NOTE 4</a:t>
              </a:r>
            </a:p>
            <a:p>
              <a:r>
                <a:rPr lang="en-US" sz="900" dirty="0">
                  <a:solidFill>
                    <a:schemeClr val="tx1"/>
                  </a:solidFill>
                  <a:latin typeface="Poppins" panose="00000500000000000000" pitchFamily="2" charset="0"/>
                  <a:cs typeface="Poppins" panose="00000500000000000000" pitchFamily="2" charset="0"/>
                </a:rPr>
                <a:t>For “all” EUT (independent on implemented mitigation)</a:t>
              </a:r>
            </a:p>
            <a:p>
              <a:r>
                <a:rPr lang="en-US" sz="900" b="1" dirty="0">
                  <a:solidFill>
                    <a:schemeClr val="tx1"/>
                  </a:solidFill>
                  <a:latin typeface="Poppins" panose="00000500000000000000" pitchFamily="2" charset="0"/>
                  <a:cs typeface="Poppins" panose="00000500000000000000" pitchFamily="2" charset="0"/>
                </a:rPr>
                <a:t>No fixed outdoor permitted</a:t>
              </a:r>
              <a:endParaRPr lang="en-US" sz="900" dirty="0">
                <a:solidFill>
                  <a:schemeClr val="tx1"/>
                </a:solidFill>
                <a:latin typeface="Poppins" panose="00000500000000000000" pitchFamily="2" charset="0"/>
                <a:cs typeface="Poppins" panose="00000500000000000000" pitchFamily="2" charset="0"/>
              </a:endParaRPr>
            </a:p>
          </p:txBody>
        </p:sp>
        <p:sp>
          <p:nvSpPr>
            <p:cNvPr id="24" name="Rectangle 44">
              <a:extLst>
                <a:ext uri="{FF2B5EF4-FFF2-40B4-BE49-F238E27FC236}">
                  <a16:creationId xmlns:a16="http://schemas.microsoft.com/office/drawing/2014/main" id="{4155D9F3-5CAA-9497-C7B3-F69945816B2C}"/>
                </a:ext>
              </a:extLst>
            </p:cNvPr>
            <p:cNvSpPr/>
            <p:nvPr/>
          </p:nvSpPr>
          <p:spPr>
            <a:xfrm>
              <a:off x="10018404" y="5050430"/>
              <a:ext cx="1193458" cy="585823"/>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25" name="Rectangle 54">
              <a:extLst>
                <a:ext uri="{FF2B5EF4-FFF2-40B4-BE49-F238E27FC236}">
                  <a16:creationId xmlns:a16="http://schemas.microsoft.com/office/drawing/2014/main" id="{99E18616-1C3D-7C9D-7662-817C5BDEFDF3}"/>
                </a:ext>
              </a:extLst>
            </p:cNvPr>
            <p:cNvSpPr/>
            <p:nvPr/>
          </p:nvSpPr>
          <p:spPr>
            <a:xfrm>
              <a:off x="3104782" y="2086193"/>
              <a:ext cx="1983039" cy="550777"/>
            </a:xfrm>
            <a:prstGeom prst="rect">
              <a:avLst/>
            </a:prstGeom>
            <a:pattFill prst="wdUpDiag">
              <a:fgClr>
                <a:schemeClr val="accent2">
                  <a:lumMod val="40000"/>
                  <a:lumOff val="60000"/>
                </a:schemeClr>
              </a:fgClr>
              <a:bgClr>
                <a:schemeClr val="accent4">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55">
              <a:extLst>
                <a:ext uri="{FF2B5EF4-FFF2-40B4-BE49-F238E27FC236}">
                  <a16:creationId xmlns:a16="http://schemas.microsoft.com/office/drawing/2014/main" id="{00731C8D-118E-16BB-9F02-B174D449CFA0}"/>
                </a:ext>
              </a:extLst>
            </p:cNvPr>
            <p:cNvSpPr/>
            <p:nvPr/>
          </p:nvSpPr>
          <p:spPr>
            <a:xfrm>
              <a:off x="9477007" y="2097177"/>
              <a:ext cx="541397" cy="1535996"/>
            </a:xfrm>
            <a:prstGeom prst="rect">
              <a:avLst/>
            </a:prstGeom>
            <a:pattFill prst="wdUpDiag">
              <a:fgClr>
                <a:schemeClr val="accent2">
                  <a:lumMod val="40000"/>
                  <a:lumOff val="60000"/>
                </a:schemeClr>
              </a:fgClr>
              <a:bgClr>
                <a:schemeClr val="accent4">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56">
              <a:extLst>
                <a:ext uri="{FF2B5EF4-FFF2-40B4-BE49-F238E27FC236}">
                  <a16:creationId xmlns:a16="http://schemas.microsoft.com/office/drawing/2014/main" id="{A355B574-29EE-F1CF-B0F3-D17741F840A3}"/>
                </a:ext>
              </a:extLst>
            </p:cNvPr>
            <p:cNvSpPr txBox="1"/>
            <p:nvPr/>
          </p:nvSpPr>
          <p:spPr>
            <a:xfrm>
              <a:off x="617229" y="1655306"/>
              <a:ext cx="2487553" cy="898199"/>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Mitigation based on:</a:t>
              </a:r>
            </a:p>
            <a:p>
              <a:r>
                <a:rPr lang="en-US" sz="900" dirty="0">
                  <a:solidFill>
                    <a:schemeClr val="tx1"/>
                  </a:solidFill>
                  <a:latin typeface="Poppins" panose="00000500000000000000" pitchFamily="2" charset="0"/>
                  <a:cs typeface="Poppins" panose="00000500000000000000" pitchFamily="2" charset="0"/>
                </a:rPr>
                <a:t>Note 5: LDC</a:t>
              </a:r>
            </a:p>
            <a:p>
              <a:r>
                <a:rPr lang="en-US" sz="900" dirty="0">
                  <a:solidFill>
                    <a:schemeClr val="tx1"/>
                  </a:solidFill>
                  <a:latin typeface="Poppins" panose="00000500000000000000" pitchFamily="2" charset="0"/>
                  <a:cs typeface="Poppins" panose="00000500000000000000" pitchFamily="2" charset="0"/>
                </a:rPr>
                <a:t>or</a:t>
              </a:r>
            </a:p>
            <a:p>
              <a:r>
                <a:rPr lang="en-US" sz="900" dirty="0">
                  <a:solidFill>
                    <a:schemeClr val="tx1"/>
                  </a:solidFill>
                  <a:latin typeface="Poppins" panose="00000500000000000000" pitchFamily="2" charset="0"/>
                  <a:cs typeface="Poppins" panose="00000500000000000000" pitchFamily="2" charset="0"/>
                </a:rPr>
                <a:t>Note 5*: DAA</a:t>
              </a:r>
            </a:p>
            <a:p>
              <a:r>
                <a:rPr lang="en-US" sz="900" dirty="0">
                  <a:solidFill>
                    <a:schemeClr val="tx1"/>
                  </a:solidFill>
                  <a:latin typeface="Poppins" panose="00000500000000000000" pitchFamily="2" charset="0"/>
                  <a:cs typeface="Poppins" panose="00000500000000000000" pitchFamily="2" charset="0"/>
                </a:rPr>
                <a:t>required for </a:t>
              </a:r>
              <a:r>
                <a:rPr lang="en-US" sz="900" dirty="0" err="1">
                  <a:solidFill>
                    <a:schemeClr val="tx1"/>
                  </a:solidFill>
                  <a:latin typeface="Poppins" panose="00000500000000000000" pitchFamily="2" charset="0"/>
                  <a:cs typeface="Poppins" panose="00000500000000000000" pitchFamily="2" charset="0"/>
                </a:rPr>
                <a:t>e.i.r.p</a:t>
              </a:r>
              <a:r>
                <a:rPr lang="en-US" sz="900" dirty="0">
                  <a:solidFill>
                    <a:schemeClr val="tx1"/>
                  </a:solidFill>
                  <a:latin typeface="Poppins" panose="00000500000000000000" pitchFamily="2" charset="0"/>
                  <a:cs typeface="Poppins" panose="00000500000000000000" pitchFamily="2" charset="0"/>
                </a:rPr>
                <a:t> &gt; 50dBm/MHz</a:t>
              </a:r>
            </a:p>
          </p:txBody>
        </p:sp>
        <p:cxnSp>
          <p:nvCxnSpPr>
            <p:cNvPr id="28" name="Straight Arrow Connector 57">
              <a:extLst>
                <a:ext uri="{FF2B5EF4-FFF2-40B4-BE49-F238E27FC236}">
                  <a16:creationId xmlns:a16="http://schemas.microsoft.com/office/drawing/2014/main" id="{EFA8788E-C84E-7034-5125-41C81060466A}"/>
                </a:ext>
              </a:extLst>
            </p:cNvPr>
            <p:cNvCxnSpPr>
              <a:cxnSpLocks/>
              <a:endCxn id="25" idx="1"/>
            </p:cNvCxnSpPr>
            <p:nvPr/>
          </p:nvCxnSpPr>
          <p:spPr>
            <a:xfrm>
              <a:off x="2196795" y="2127641"/>
              <a:ext cx="907987" cy="233941"/>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61">
              <a:extLst>
                <a:ext uri="{FF2B5EF4-FFF2-40B4-BE49-F238E27FC236}">
                  <a16:creationId xmlns:a16="http://schemas.microsoft.com/office/drawing/2014/main" id="{E7E40A5B-88EA-8B1A-CA2D-4BC681A64690}"/>
                </a:ext>
              </a:extLst>
            </p:cNvPr>
            <p:cNvSpPr txBox="1"/>
            <p:nvPr/>
          </p:nvSpPr>
          <p:spPr>
            <a:xfrm>
              <a:off x="10143814" y="2094538"/>
              <a:ext cx="1685559" cy="422682"/>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Mitigation based on:</a:t>
              </a:r>
            </a:p>
            <a:p>
              <a:r>
                <a:rPr lang="en-US" sz="900" dirty="0">
                  <a:solidFill>
                    <a:schemeClr val="tx1"/>
                  </a:solidFill>
                  <a:latin typeface="Poppins" panose="00000500000000000000" pitchFamily="2" charset="0"/>
                  <a:cs typeface="Poppins" panose="00000500000000000000" pitchFamily="2" charset="0"/>
                </a:rPr>
                <a:t>Note 5*: DAA</a:t>
              </a:r>
            </a:p>
          </p:txBody>
        </p:sp>
        <p:cxnSp>
          <p:nvCxnSpPr>
            <p:cNvPr id="30" name="Straight Arrow Connector 62">
              <a:extLst>
                <a:ext uri="{FF2B5EF4-FFF2-40B4-BE49-F238E27FC236}">
                  <a16:creationId xmlns:a16="http://schemas.microsoft.com/office/drawing/2014/main" id="{AACAAF83-3F76-29A9-DF10-CA925191276B}"/>
                </a:ext>
              </a:extLst>
            </p:cNvPr>
            <p:cNvCxnSpPr>
              <a:cxnSpLocks/>
            </p:cNvCxnSpPr>
            <p:nvPr/>
          </p:nvCxnSpPr>
          <p:spPr>
            <a:xfrm flipH="1">
              <a:off x="9747705" y="2467592"/>
              <a:ext cx="738732" cy="397583"/>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65">
              <a:extLst>
                <a:ext uri="{FF2B5EF4-FFF2-40B4-BE49-F238E27FC236}">
                  <a16:creationId xmlns:a16="http://schemas.microsoft.com/office/drawing/2014/main" id="{1D41B90C-B09F-95F0-902B-3F5BB6B081B9}"/>
                </a:ext>
              </a:extLst>
            </p:cNvPr>
            <p:cNvSpPr/>
            <p:nvPr/>
          </p:nvSpPr>
          <p:spPr>
            <a:xfrm>
              <a:off x="5175925" y="5095836"/>
              <a:ext cx="1331121" cy="543885"/>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33" name="Rectangle 66">
              <a:extLst>
                <a:ext uri="{FF2B5EF4-FFF2-40B4-BE49-F238E27FC236}">
                  <a16:creationId xmlns:a16="http://schemas.microsoft.com/office/drawing/2014/main" id="{7C37E471-AAAF-E8B9-BEBE-F6405A619138}"/>
                </a:ext>
              </a:extLst>
            </p:cNvPr>
            <p:cNvSpPr/>
            <p:nvPr/>
          </p:nvSpPr>
          <p:spPr>
            <a:xfrm>
              <a:off x="9344384" y="5055391"/>
              <a:ext cx="709569" cy="585823"/>
            </a:xfrm>
            <a:prstGeom prst="rect">
              <a:avLst/>
            </a:prstGeom>
            <a:pattFill prst="ltUpDiag">
              <a:fgClr>
                <a:schemeClr val="tx1">
                  <a:lumMod val="10000"/>
                  <a:lumOff val="90000"/>
                </a:schemeClr>
              </a:fgClr>
              <a:bgClr>
                <a:schemeClr val="bg1"/>
              </a:bgClr>
            </a:patt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34" name="Rectangle 67">
              <a:extLst>
                <a:ext uri="{FF2B5EF4-FFF2-40B4-BE49-F238E27FC236}">
                  <a16:creationId xmlns:a16="http://schemas.microsoft.com/office/drawing/2014/main" id="{F81EC9C2-7F96-BD69-ED2F-4C9629575C63}"/>
                </a:ext>
              </a:extLst>
            </p:cNvPr>
            <p:cNvSpPr/>
            <p:nvPr/>
          </p:nvSpPr>
          <p:spPr>
            <a:xfrm>
              <a:off x="3118091" y="5111147"/>
              <a:ext cx="2057834" cy="525106"/>
            </a:xfrm>
            <a:prstGeom prst="rect">
              <a:avLst/>
            </a:prstGeom>
            <a:pattFill prst="ltUpDiag">
              <a:fgClr>
                <a:schemeClr val="tx1">
                  <a:lumMod val="10000"/>
                  <a:lumOff val="90000"/>
                </a:schemeClr>
              </a:fgClr>
              <a:bgClr>
                <a:schemeClr val="bg1"/>
              </a:bgClr>
            </a:patt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cxnSp>
          <p:nvCxnSpPr>
            <p:cNvPr id="35" name="Straight Arrow Connector 68">
              <a:extLst>
                <a:ext uri="{FF2B5EF4-FFF2-40B4-BE49-F238E27FC236}">
                  <a16:creationId xmlns:a16="http://schemas.microsoft.com/office/drawing/2014/main" id="{90D8279F-D030-DE2D-8C36-FE67858BE84E}"/>
                </a:ext>
              </a:extLst>
            </p:cNvPr>
            <p:cNvCxnSpPr>
              <a:cxnSpLocks/>
            </p:cNvCxnSpPr>
            <p:nvPr/>
          </p:nvCxnSpPr>
          <p:spPr>
            <a:xfrm>
              <a:off x="3167170" y="5490888"/>
              <a:ext cx="1933696" cy="0"/>
            </a:xfrm>
            <a:prstGeom prst="straightConnector1">
              <a:avLst/>
            </a:prstGeom>
            <a:ln w="41275">
              <a:solidFill>
                <a:srgbClr val="FF0000"/>
              </a:solidFill>
              <a:prstDash val="sysDash"/>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69">
              <a:extLst>
                <a:ext uri="{FF2B5EF4-FFF2-40B4-BE49-F238E27FC236}">
                  <a16:creationId xmlns:a16="http://schemas.microsoft.com/office/drawing/2014/main" id="{7A378DC2-7EF4-D37B-6318-B34BB2AE4DF0}"/>
                </a:ext>
              </a:extLst>
            </p:cNvPr>
            <p:cNvCxnSpPr>
              <a:cxnSpLocks/>
            </p:cNvCxnSpPr>
            <p:nvPr/>
          </p:nvCxnSpPr>
          <p:spPr>
            <a:xfrm>
              <a:off x="9408804" y="5557758"/>
              <a:ext cx="609600" cy="0"/>
            </a:xfrm>
            <a:prstGeom prst="straightConnector1">
              <a:avLst/>
            </a:prstGeom>
            <a:ln w="41275">
              <a:solidFill>
                <a:srgbClr val="FF0000"/>
              </a:solidFill>
              <a:prstDash val="sysDash"/>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70">
              <a:extLst>
                <a:ext uri="{FF2B5EF4-FFF2-40B4-BE49-F238E27FC236}">
                  <a16:creationId xmlns:a16="http://schemas.microsoft.com/office/drawing/2014/main" id="{18B14BF0-5D2E-9982-E6A8-68ED1C47FA81}"/>
                </a:ext>
              </a:extLst>
            </p:cNvPr>
            <p:cNvSpPr txBox="1"/>
            <p:nvPr/>
          </p:nvSpPr>
          <p:spPr>
            <a:xfrm>
              <a:off x="4559330" y="5986989"/>
              <a:ext cx="5095516" cy="669246"/>
            </a:xfrm>
            <a:prstGeom prst="rect">
              <a:avLst/>
            </a:prstGeom>
            <a:noFill/>
            <a:ln>
              <a:solidFill>
                <a:schemeClr val="tx1"/>
              </a:solidFill>
            </a:ln>
          </p:spPr>
          <p:txBody>
            <a:bodyPr wrap="square" rtlCol="0">
              <a:spAutoFit/>
            </a:bodyPr>
            <a:lstStyle/>
            <a:p>
              <a:r>
                <a:rPr lang="en-US" sz="800" dirty="0">
                  <a:solidFill>
                    <a:schemeClr val="tx1"/>
                  </a:solidFill>
                  <a:latin typeface="Poppins" panose="00000500000000000000" pitchFamily="2" charset="0"/>
                  <a:cs typeface="Poppins" panose="00000500000000000000" pitchFamily="2" charset="0"/>
                </a:rPr>
                <a:t>If mitigations (NOTE 5 or 5*) are implemented NOTE 4 applies</a:t>
              </a:r>
            </a:p>
            <a:p>
              <a:r>
                <a:rPr lang="en-US" sz="800" b="1" dirty="0">
                  <a:solidFill>
                    <a:schemeClr val="tx1"/>
                  </a:solidFill>
                  <a:latin typeface="Poppins" panose="00000500000000000000" pitchFamily="2" charset="0"/>
                  <a:cs typeface="Poppins" panose="00000500000000000000" pitchFamily="2" charset="0"/>
                </a:rPr>
                <a:t>No fixed outdoor permitted</a:t>
              </a:r>
            </a:p>
            <a:p>
              <a:r>
                <a:rPr lang="en-US" sz="800" b="1" dirty="0">
                  <a:solidFill>
                    <a:srgbClr val="FF0000"/>
                  </a:solidFill>
                  <a:latin typeface="Poppins" panose="00000500000000000000" pitchFamily="2" charset="0"/>
                  <a:cs typeface="Poppins" panose="00000500000000000000" pitchFamily="2" charset="0"/>
                </a:rPr>
                <a:t>Fixed outdoor in 3.1 - .48GHz is possible if emissions will be &lt; -50dBm/MHz</a:t>
              </a:r>
              <a:r>
                <a:rPr lang="en-US" sz="800" b="1">
                  <a:solidFill>
                    <a:srgbClr val="FF0000"/>
                  </a:solidFill>
                  <a:latin typeface="Poppins" panose="00000500000000000000" pitchFamily="2" charset="0"/>
                  <a:cs typeface="Poppins" panose="00000500000000000000" pitchFamily="2" charset="0"/>
                </a:rPr>
                <a:t>* (see </a:t>
              </a:r>
              <a:r>
                <a:rPr lang="en-US" sz="800" b="1" dirty="0">
                  <a:solidFill>
                    <a:srgbClr val="FF0000"/>
                  </a:solidFill>
                  <a:latin typeface="Poppins" panose="00000500000000000000" pitchFamily="2" charset="0"/>
                  <a:cs typeface="Poppins" panose="00000500000000000000" pitchFamily="2" charset="0"/>
                </a:rPr>
                <a:t>former version of ECC/DCEC/(07)01 for justification)</a:t>
              </a:r>
              <a:endParaRPr lang="en-US" sz="800" dirty="0">
                <a:solidFill>
                  <a:srgbClr val="FF0000"/>
                </a:solidFill>
                <a:latin typeface="Poppins" panose="00000500000000000000" pitchFamily="2" charset="0"/>
                <a:cs typeface="Poppins" panose="00000500000000000000" pitchFamily="2" charset="0"/>
              </a:endParaRPr>
            </a:p>
          </p:txBody>
        </p:sp>
        <p:cxnSp>
          <p:nvCxnSpPr>
            <p:cNvPr id="38" name="Straight Arrow Connector 71">
              <a:extLst>
                <a:ext uri="{FF2B5EF4-FFF2-40B4-BE49-F238E27FC236}">
                  <a16:creationId xmlns:a16="http://schemas.microsoft.com/office/drawing/2014/main" id="{9111E478-0659-BC24-F293-17F4723B3CFE}"/>
                </a:ext>
              </a:extLst>
            </p:cNvPr>
            <p:cNvCxnSpPr>
              <a:cxnSpLocks/>
            </p:cNvCxnSpPr>
            <p:nvPr/>
          </p:nvCxnSpPr>
          <p:spPr>
            <a:xfrm flipH="1" flipV="1">
              <a:off x="4391614" y="5617358"/>
              <a:ext cx="244181" cy="4704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72">
              <a:extLst>
                <a:ext uri="{FF2B5EF4-FFF2-40B4-BE49-F238E27FC236}">
                  <a16:creationId xmlns:a16="http://schemas.microsoft.com/office/drawing/2014/main" id="{BCE9A5A5-C91C-5C1C-AAE8-14244FFC8C8A}"/>
                </a:ext>
              </a:extLst>
            </p:cNvPr>
            <p:cNvCxnSpPr>
              <a:cxnSpLocks/>
            </p:cNvCxnSpPr>
            <p:nvPr/>
          </p:nvCxnSpPr>
          <p:spPr>
            <a:xfrm flipV="1">
              <a:off x="8729718" y="5557758"/>
              <a:ext cx="1151193" cy="613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1">
              <a:extLst>
                <a:ext uri="{FF2B5EF4-FFF2-40B4-BE49-F238E27FC236}">
                  <a16:creationId xmlns:a16="http://schemas.microsoft.com/office/drawing/2014/main" id="{AD045424-2BD5-F343-0B0C-DA957B22564E}"/>
                </a:ext>
              </a:extLst>
            </p:cNvPr>
            <p:cNvSpPr/>
            <p:nvPr/>
          </p:nvSpPr>
          <p:spPr>
            <a:xfrm>
              <a:off x="3070674" y="2658563"/>
              <a:ext cx="315206" cy="1321572"/>
            </a:xfrm>
            <a:prstGeom prst="rect">
              <a:avLst/>
            </a:prstGeom>
            <a:solidFill>
              <a:srgbClr val="FFFF00">
                <a:alpha val="30196"/>
              </a:srgbClr>
            </a:solidFill>
            <a:ln w="38100">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allout: Line 2">
              <a:extLst>
                <a:ext uri="{FF2B5EF4-FFF2-40B4-BE49-F238E27FC236}">
                  <a16:creationId xmlns:a16="http://schemas.microsoft.com/office/drawing/2014/main" id="{29083022-C65F-1542-E07F-C6A2046E024A}"/>
                </a:ext>
              </a:extLst>
            </p:cNvPr>
            <p:cNvSpPr/>
            <p:nvPr/>
          </p:nvSpPr>
          <p:spPr>
            <a:xfrm>
              <a:off x="3478739" y="1597218"/>
              <a:ext cx="7234410" cy="385445"/>
            </a:xfrm>
            <a:prstGeom prst="borderCallout1">
              <a:avLst>
                <a:gd name="adj1" fmla="val 55503"/>
                <a:gd name="adj2" fmla="val -1207"/>
                <a:gd name="adj3" fmla="val 362963"/>
                <a:gd name="adj4" fmla="val -3929"/>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3.1 – 3.4 GHz: Instead LBT also LDC or DCC (based on generic regulation) would be possible</a:t>
              </a:r>
            </a:p>
          </p:txBody>
        </p:sp>
        <p:sp>
          <p:nvSpPr>
            <p:cNvPr id="42" name="Callout: Line 6">
              <a:extLst>
                <a:ext uri="{FF2B5EF4-FFF2-40B4-BE49-F238E27FC236}">
                  <a16:creationId xmlns:a16="http://schemas.microsoft.com/office/drawing/2014/main" id="{D247CF21-0033-0480-22C8-55F3A6B726CC}"/>
                </a:ext>
              </a:extLst>
            </p:cNvPr>
            <p:cNvSpPr/>
            <p:nvPr/>
          </p:nvSpPr>
          <p:spPr>
            <a:xfrm>
              <a:off x="8870419" y="3837660"/>
              <a:ext cx="4327223" cy="692801"/>
            </a:xfrm>
            <a:prstGeom prst="borderCallout1">
              <a:avLst>
                <a:gd name="adj1" fmla="val 18750"/>
                <a:gd name="adj2" fmla="val -8333"/>
                <a:gd name="adj3" fmla="val -38028"/>
                <a:gd name="adj4" fmla="val -2759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Fixed outdoor could be possible under EC/DEC/(06)04,</a:t>
              </a:r>
            </a:p>
            <a:p>
              <a:r>
                <a:rPr lang="en-US" sz="1000" dirty="0">
                  <a:solidFill>
                    <a:schemeClr val="tx1"/>
                  </a:solidFill>
                  <a:latin typeface="Arial" panose="020B0604020202020204" pitchFamily="34" charset="0"/>
                  <a:cs typeface="Arial" panose="020B0604020202020204" pitchFamily="34" charset="0"/>
                </a:rPr>
                <a:t> A1.3 SPECIFIC RADIODETERMINATION….. Or </a:t>
              </a:r>
            </a:p>
            <a:p>
              <a:r>
                <a:rPr lang="en-US" sz="1000" dirty="0">
                  <a:solidFill>
                    <a:schemeClr val="tx1"/>
                  </a:solidFill>
                  <a:latin typeface="Arial" panose="020B0604020202020204" pitchFamily="34" charset="0"/>
                  <a:cs typeface="Arial" panose="020B0604020202020204" pitchFamily="34" charset="0"/>
                </a:rPr>
                <a:t>&lt; -50dBm/MHz (see former versions of ECC/DEC/(07)01) as justification</a:t>
              </a:r>
            </a:p>
          </p:txBody>
        </p:sp>
      </p:grpSp>
    </p:spTree>
    <p:extLst>
      <p:ext uri="{BB962C8B-B14F-4D97-AF65-F5344CB8AC3E}">
        <p14:creationId xmlns:p14="http://schemas.microsoft.com/office/powerpoint/2010/main" val="94322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800" b="0" i="0" u="none" strike="noStrike" kern="1200" cap="none" spc="0" normalizeH="0" baseline="0" noProof="0" smtClean="0">
                <a:ln>
                  <a:noFill/>
                </a:ln>
                <a:solidFill>
                  <a:srgbClr val="050D14"/>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50D14"/>
              </a:solidFill>
              <a:effectLst/>
              <a:uLnTx/>
              <a:uFillTx/>
              <a:latin typeface="Open Sans Light"/>
              <a:ea typeface="+mn-ea"/>
              <a:cs typeface="+mn-cs"/>
            </a:endParaRPr>
          </a:p>
        </p:txBody>
      </p:sp>
      <p:sp>
        <p:nvSpPr>
          <p:cNvPr id="5" name="Titre 4">
            <a:extLst>
              <a:ext uri="{FF2B5EF4-FFF2-40B4-BE49-F238E27FC236}">
                <a16:creationId xmlns:a16="http://schemas.microsoft.com/office/drawing/2014/main" id="{84B7A236-1AA4-564B-AC16-E10E7A791F77}"/>
              </a:ext>
            </a:extLst>
          </p:cNvPr>
          <p:cNvSpPr>
            <a:spLocks noGrp="1"/>
          </p:cNvSpPr>
          <p:nvPr>
            <p:ph type="title" idx="4294967295"/>
          </p:nvPr>
        </p:nvSpPr>
        <p:spPr>
          <a:xfrm>
            <a:off x="76200" y="854303"/>
            <a:ext cx="8839200" cy="579437"/>
          </a:xfrm>
        </p:spPr>
        <p:txBody>
          <a:bodyPr>
            <a:normAutofit fontScale="90000"/>
          </a:bodyPr>
          <a:lstStyle/>
          <a:p>
            <a:r>
              <a:rPr lang="en-US" dirty="0"/>
              <a:t>Limits for </a:t>
            </a:r>
            <a:r>
              <a:rPr lang="en-US" dirty="0">
                <a:solidFill>
                  <a:srgbClr val="FF0000"/>
                </a:solidFill>
              </a:rPr>
              <a:t>non-</a:t>
            </a:r>
            <a:r>
              <a:rPr lang="en-US" dirty="0"/>
              <a:t>contact based UWB material sensing devices</a:t>
            </a:r>
            <a:r>
              <a:rPr lang="fr-FR" dirty="0"/>
              <a:t>; </a:t>
            </a:r>
            <a:r>
              <a:rPr lang="fr-FR" dirty="0" err="1"/>
              <a:t>based</a:t>
            </a:r>
            <a:r>
              <a:rPr lang="fr-FR" dirty="0"/>
              <a:t> on ECC/DEC/(07)01</a:t>
            </a:r>
            <a:endParaRPr lang="en-US" dirty="0"/>
          </a:p>
        </p:txBody>
      </p:sp>
      <p:sp>
        <p:nvSpPr>
          <p:cNvPr id="8" name="TextBox 7">
            <a:extLst>
              <a:ext uri="{FF2B5EF4-FFF2-40B4-BE49-F238E27FC236}">
                <a16:creationId xmlns:a16="http://schemas.microsoft.com/office/drawing/2014/main" id="{02AE4BDE-C3FA-4A1D-920E-4FFF4A84E90F}"/>
              </a:ext>
            </a:extLst>
          </p:cNvPr>
          <p:cNvSpPr txBox="1"/>
          <p:nvPr/>
        </p:nvSpPr>
        <p:spPr>
          <a:xfrm>
            <a:off x="653350" y="2074783"/>
            <a:ext cx="10885300" cy="1354217"/>
          </a:xfrm>
          <a:prstGeom prst="rect">
            <a:avLst/>
          </a:prstGeom>
          <a:noFill/>
        </p:spPr>
        <p:txBody>
          <a:bodyPr wrap="square">
            <a:spAutoFit/>
          </a:bodyPr>
          <a:lstStyle/>
          <a:p>
            <a:pPr algn="just">
              <a:spcAft>
                <a:spcPts val="1200"/>
              </a:spcAft>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Non-contact-based sensor and imaging devices. </a:t>
            </a:r>
          </a:p>
          <a:p>
            <a:pPr algn="just">
              <a:spcAft>
                <a:spcPts val="1200"/>
              </a:spcAft>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UWB transmitter is only switched on when in close proximity with the investigated material and the UWB transmitter is directed into the direction of the material under investigation (e.g. manually, by using a proximity sensor or by mechanical design).</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BB326DE8-9F37-6158-59E1-F50A248020B3}"/>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4" name="Footer Placeholder 2">
            <a:extLst>
              <a:ext uri="{FF2B5EF4-FFF2-40B4-BE49-F238E27FC236}">
                <a16:creationId xmlns:a16="http://schemas.microsoft.com/office/drawing/2014/main" id="{6AB08EF2-A2A1-E717-909F-7EB08BCAF58B}"/>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249969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F262FC-9871-4F75-BB1E-4AC19FA1903E}"/>
              </a:ext>
            </a:extLst>
          </p:cNvPr>
          <p:cNvSpPr>
            <a:spLocks noGrp="1"/>
          </p:cNvSpPr>
          <p:nvPr>
            <p:ph type="sldNum" idx="12"/>
          </p:nvPr>
        </p:nvSpPr>
        <p:spPr/>
        <p:txBody>
          <a:bodyPr/>
          <a:lstStyle/>
          <a:p>
            <a:fld id="{3C6DF47B-3BED-4C75-ACAB-4344E1B376FE}" type="slidenum">
              <a:rPr lang="en-US" smtClean="0"/>
              <a:pPr/>
              <a:t>15</a:t>
            </a:fld>
            <a:endParaRPr lang="en-US" dirty="0"/>
          </a:p>
        </p:txBody>
      </p:sp>
      <p:sp>
        <p:nvSpPr>
          <p:cNvPr id="6" name="Titre 5">
            <a:extLst>
              <a:ext uri="{FF2B5EF4-FFF2-40B4-BE49-F238E27FC236}">
                <a16:creationId xmlns:a16="http://schemas.microsoft.com/office/drawing/2014/main" id="{33FEB77C-F525-4471-BF2E-2E984F08EABA}"/>
              </a:ext>
            </a:extLst>
          </p:cNvPr>
          <p:cNvSpPr txBox="1">
            <a:spLocks/>
          </p:cNvSpPr>
          <p:nvPr/>
        </p:nvSpPr>
        <p:spPr>
          <a:xfrm>
            <a:off x="336558" y="667304"/>
            <a:ext cx="8537435" cy="1012147"/>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t>ECC/DEC/(07)01, table 1;  Limits for </a:t>
            </a:r>
            <a:r>
              <a:rPr lang="en-US" sz="1800" dirty="0">
                <a:solidFill>
                  <a:srgbClr val="FF0000"/>
                </a:solidFill>
              </a:rPr>
              <a:t>non-</a:t>
            </a:r>
            <a:r>
              <a:rPr lang="en-US" sz="1800" dirty="0"/>
              <a:t>contact based UWB material sensing devices</a:t>
            </a:r>
            <a:endParaRPr lang="en-US" sz="2000" dirty="0"/>
          </a:p>
        </p:txBody>
      </p:sp>
      <p:sp>
        <p:nvSpPr>
          <p:cNvPr id="65" name="TextBox 64">
            <a:extLst>
              <a:ext uri="{FF2B5EF4-FFF2-40B4-BE49-F238E27FC236}">
                <a16:creationId xmlns:a16="http://schemas.microsoft.com/office/drawing/2014/main" id="{BA41C287-4884-403B-9715-F20382F38A42}"/>
              </a:ext>
            </a:extLst>
          </p:cNvPr>
          <p:cNvSpPr txBox="1"/>
          <p:nvPr/>
        </p:nvSpPr>
        <p:spPr>
          <a:xfrm>
            <a:off x="302724" y="1198527"/>
            <a:ext cx="9551569" cy="523220"/>
          </a:xfrm>
          <a:prstGeom prst="rect">
            <a:avLst/>
          </a:prstGeom>
          <a:solidFill>
            <a:schemeClr val="bg1"/>
          </a:solidFill>
        </p:spPr>
        <p:txBody>
          <a:bodyPr wrap="square" rtlCol="0">
            <a:spAutoFit/>
          </a:bodyPr>
          <a:lstStyle/>
          <a:p>
            <a:r>
              <a:rPr lang="en-US" sz="1400" dirty="0">
                <a:solidFill>
                  <a:srgbClr val="FF0000"/>
                </a:solidFill>
                <a:latin typeface="Poppins" panose="00000500000000000000" pitchFamily="2" charset="0"/>
                <a:cs typeface="Poppins" panose="00000500000000000000" pitchFamily="2" charset="0"/>
                <a:sym typeface="Wingdings" panose="05000000000000000000" pitchFamily="2" charset="2"/>
              </a:rPr>
              <a:t> All emissions (</a:t>
            </a:r>
            <a:r>
              <a:rPr lang="en-US" sz="1400" dirty="0" err="1">
                <a:solidFill>
                  <a:srgbClr val="FF0000"/>
                </a:solidFill>
                <a:latin typeface="Poppins" panose="00000500000000000000" pitchFamily="2" charset="0"/>
                <a:cs typeface="Poppins" panose="00000500000000000000" pitchFamily="2" charset="0"/>
                <a:sym typeface="Wingdings" panose="05000000000000000000" pitchFamily="2" charset="2"/>
              </a:rPr>
              <a:t>e.i.r.p</a:t>
            </a:r>
            <a:r>
              <a:rPr lang="en-US" sz="1400" dirty="0">
                <a:solidFill>
                  <a:srgbClr val="FF0000"/>
                </a:solidFill>
                <a:latin typeface="Poppins" panose="00000500000000000000" pitchFamily="2" charset="0"/>
                <a:cs typeface="Poppins" panose="00000500000000000000" pitchFamily="2" charset="0"/>
                <a:sym typeface="Wingdings" panose="05000000000000000000" pitchFamily="2" charset="2"/>
              </a:rPr>
              <a:t>) &amp; mitigations will be tested based on a “test scenario” reflecting the intended use (EUT in contact with representative material) as specified in the related specific EN </a:t>
            </a:r>
            <a:endParaRPr lang="en-US" sz="1400" dirty="0">
              <a:solidFill>
                <a:srgbClr val="FF0000"/>
              </a:solidFill>
              <a:latin typeface="Poppins" panose="00000500000000000000" pitchFamily="2" charset="0"/>
              <a:cs typeface="Poppins" panose="00000500000000000000" pitchFamily="2" charset="0"/>
            </a:endParaRPr>
          </a:p>
        </p:txBody>
      </p:sp>
      <p:grpSp>
        <p:nvGrpSpPr>
          <p:cNvPr id="2" name="Gruppieren 1">
            <a:extLst>
              <a:ext uri="{FF2B5EF4-FFF2-40B4-BE49-F238E27FC236}">
                <a16:creationId xmlns:a16="http://schemas.microsoft.com/office/drawing/2014/main" id="{B8317FD3-5D2B-1DC2-FAB7-BCF007E80D0B}"/>
              </a:ext>
            </a:extLst>
          </p:cNvPr>
          <p:cNvGrpSpPr/>
          <p:nvPr/>
        </p:nvGrpSpPr>
        <p:grpSpPr>
          <a:xfrm>
            <a:off x="803707" y="1905000"/>
            <a:ext cx="10584586" cy="4658919"/>
            <a:chOff x="312014" y="1356496"/>
            <a:chExt cx="11825665" cy="5739176"/>
          </a:xfrm>
        </p:grpSpPr>
        <p:pic>
          <p:nvPicPr>
            <p:cNvPr id="32" name="Picture 31">
              <a:extLst>
                <a:ext uri="{FF2B5EF4-FFF2-40B4-BE49-F238E27FC236}">
                  <a16:creationId xmlns:a16="http://schemas.microsoft.com/office/drawing/2014/main" id="{7983C5AE-893E-4BC6-932B-F5F33550EDA1}"/>
                </a:ext>
              </a:extLst>
            </p:cNvPr>
            <p:cNvPicPr>
              <a:picLocks noChangeAspect="1"/>
            </p:cNvPicPr>
            <p:nvPr/>
          </p:nvPicPr>
          <p:blipFill>
            <a:blip r:embed="rId2"/>
            <a:stretch>
              <a:fillRect/>
            </a:stretch>
          </p:blipFill>
          <p:spPr>
            <a:xfrm>
              <a:off x="312014" y="1356496"/>
              <a:ext cx="11825665" cy="5211453"/>
            </a:xfrm>
            <a:prstGeom prst="rect">
              <a:avLst/>
            </a:prstGeom>
          </p:spPr>
        </p:pic>
        <p:sp>
          <p:nvSpPr>
            <p:cNvPr id="61" name="Rectangle 60">
              <a:extLst>
                <a:ext uri="{FF2B5EF4-FFF2-40B4-BE49-F238E27FC236}">
                  <a16:creationId xmlns:a16="http://schemas.microsoft.com/office/drawing/2014/main" id="{0CA7D40A-FC81-415B-964B-3BDD12285AAA}"/>
                </a:ext>
              </a:extLst>
            </p:cNvPr>
            <p:cNvSpPr/>
            <p:nvPr/>
          </p:nvSpPr>
          <p:spPr>
            <a:xfrm>
              <a:off x="3167170" y="5493929"/>
              <a:ext cx="1969730" cy="426920"/>
            </a:xfrm>
            <a:prstGeom prst="rect">
              <a:avLst/>
            </a:prstGeom>
            <a:pattFill prst="ltUpDiag">
              <a:fgClr>
                <a:schemeClr val="tx1">
                  <a:lumMod val="10000"/>
                  <a:lumOff val="90000"/>
                </a:schemeClr>
              </a:fgClr>
              <a:bgClr>
                <a:schemeClr val="bg1"/>
              </a:bgClr>
            </a:patt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60" name="Rectangle 59">
              <a:extLst>
                <a:ext uri="{FF2B5EF4-FFF2-40B4-BE49-F238E27FC236}">
                  <a16:creationId xmlns:a16="http://schemas.microsoft.com/office/drawing/2014/main" id="{D5797B12-EAD1-46EB-860B-A3BCF9EBC18D}"/>
                </a:ext>
              </a:extLst>
            </p:cNvPr>
            <p:cNvSpPr/>
            <p:nvPr/>
          </p:nvSpPr>
          <p:spPr>
            <a:xfrm>
              <a:off x="9597464" y="5269794"/>
              <a:ext cx="653057" cy="654259"/>
            </a:xfrm>
            <a:prstGeom prst="rect">
              <a:avLst/>
            </a:prstGeom>
            <a:pattFill prst="ltUpDiag">
              <a:fgClr>
                <a:schemeClr val="tx1">
                  <a:lumMod val="10000"/>
                  <a:lumOff val="90000"/>
                </a:schemeClr>
              </a:fgClr>
              <a:bgClr>
                <a:schemeClr val="bg1"/>
              </a:bgClr>
            </a:patt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46" name="Rectangle 45">
              <a:extLst>
                <a:ext uri="{FF2B5EF4-FFF2-40B4-BE49-F238E27FC236}">
                  <a16:creationId xmlns:a16="http://schemas.microsoft.com/office/drawing/2014/main" id="{317B95F0-71BB-45F4-BD90-CCB21306255D}"/>
                </a:ext>
              </a:extLst>
            </p:cNvPr>
            <p:cNvSpPr/>
            <p:nvPr/>
          </p:nvSpPr>
          <p:spPr>
            <a:xfrm>
              <a:off x="542926" y="5493929"/>
              <a:ext cx="2580411" cy="426920"/>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9" name="Rectangle 8">
              <a:extLst>
                <a:ext uri="{FF2B5EF4-FFF2-40B4-BE49-F238E27FC236}">
                  <a16:creationId xmlns:a16="http://schemas.microsoft.com/office/drawing/2014/main" id="{35844F24-A772-4747-BAC1-4C6A2F9E3D17}"/>
                </a:ext>
              </a:extLst>
            </p:cNvPr>
            <p:cNvSpPr/>
            <p:nvPr/>
          </p:nvSpPr>
          <p:spPr>
            <a:xfrm>
              <a:off x="838311" y="4217557"/>
              <a:ext cx="558209" cy="969496"/>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1964554" y="4291708"/>
              <a:ext cx="1973537" cy="1080550"/>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Mitigation based on NOTE 1</a:t>
              </a:r>
            </a:p>
            <a:p>
              <a:r>
                <a:rPr lang="en-US" sz="900" dirty="0">
                  <a:solidFill>
                    <a:schemeClr val="tx1"/>
                  </a:solidFill>
                  <a:latin typeface="Poppins" panose="00000500000000000000" pitchFamily="2" charset="0"/>
                  <a:cs typeface="Poppins" panose="00000500000000000000" pitchFamily="2" charset="0"/>
                </a:rPr>
                <a:t>and based on EUT “needs”</a:t>
              </a:r>
            </a:p>
            <a:p>
              <a:r>
                <a:rPr lang="en-US" sz="900" b="1" dirty="0">
                  <a:solidFill>
                    <a:schemeClr val="tx1"/>
                  </a:solidFill>
                  <a:latin typeface="Poppins" panose="00000500000000000000" pitchFamily="2" charset="0"/>
                  <a:cs typeface="Poppins" panose="00000500000000000000" pitchFamily="2" charset="0"/>
                </a:rPr>
                <a:t>LBT in</a:t>
              </a:r>
              <a:endParaRPr lang="en-US" sz="900" dirty="0">
                <a:solidFill>
                  <a:schemeClr val="tx1"/>
                </a:solidFill>
                <a:latin typeface="Poppins" panose="00000500000000000000" pitchFamily="2" charset="0"/>
                <a:cs typeface="Poppins" panose="00000500000000000000" pitchFamily="2" charset="0"/>
              </a:endParaRP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1,215 – 1,73</a:t>
              </a: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2,5 – 2,69</a:t>
              </a: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2,7 – 3,4 GHz</a:t>
              </a:r>
            </a:p>
          </p:txBody>
        </p:sp>
        <p:sp>
          <p:nvSpPr>
            <p:cNvPr id="13" name="Rectangle 12">
              <a:extLst>
                <a:ext uri="{FF2B5EF4-FFF2-40B4-BE49-F238E27FC236}">
                  <a16:creationId xmlns:a16="http://schemas.microsoft.com/office/drawing/2014/main" id="{4C2D6274-88D3-4610-B483-7DDF03D6F044}"/>
                </a:ext>
              </a:extLst>
            </p:cNvPr>
            <p:cNvSpPr/>
            <p:nvPr/>
          </p:nvSpPr>
          <p:spPr>
            <a:xfrm>
              <a:off x="2424144" y="2824589"/>
              <a:ext cx="153695" cy="992535"/>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3E77764-2B9C-4B2C-8A1A-1601CBC9164C}"/>
                </a:ext>
              </a:extLst>
            </p:cNvPr>
            <p:cNvCxnSpPr>
              <a:cxnSpLocks/>
            </p:cNvCxnSpPr>
            <p:nvPr/>
          </p:nvCxnSpPr>
          <p:spPr>
            <a:xfrm flipV="1">
              <a:off x="2361529" y="3564845"/>
              <a:ext cx="157704" cy="7182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BFFAE2-A132-4884-B907-4C9ED06C2B04}"/>
                </a:ext>
              </a:extLst>
            </p:cNvPr>
            <p:cNvCxnSpPr>
              <a:cxnSpLocks/>
            </p:cNvCxnSpPr>
            <p:nvPr/>
          </p:nvCxnSpPr>
          <p:spPr>
            <a:xfrm flipH="1">
              <a:off x="1166844" y="4354434"/>
              <a:ext cx="872151" cy="7585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DEE6A20-632F-407A-996E-3B5BD155D815}"/>
                </a:ext>
              </a:extLst>
            </p:cNvPr>
            <p:cNvSpPr/>
            <p:nvPr/>
          </p:nvSpPr>
          <p:spPr>
            <a:xfrm>
              <a:off x="2644600" y="2824589"/>
              <a:ext cx="759835" cy="1348871"/>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DD52B36F-C6E4-463C-9E85-E5A4B2E00380}"/>
                </a:ext>
              </a:extLst>
            </p:cNvPr>
            <p:cNvCxnSpPr>
              <a:cxnSpLocks/>
            </p:cNvCxnSpPr>
            <p:nvPr/>
          </p:nvCxnSpPr>
          <p:spPr>
            <a:xfrm flipV="1">
              <a:off x="2365538" y="3683593"/>
              <a:ext cx="491837" cy="59954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66E30A0-BFFC-484C-B7A0-5AF9BCB5BA97}"/>
                </a:ext>
              </a:extLst>
            </p:cNvPr>
            <p:cNvCxnSpPr>
              <a:cxnSpLocks/>
            </p:cNvCxnSpPr>
            <p:nvPr/>
          </p:nvCxnSpPr>
          <p:spPr>
            <a:xfrm flipV="1">
              <a:off x="4265844" y="3352503"/>
              <a:ext cx="907047" cy="30045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4853F2-F814-4563-9DBA-CFCCCC2585C7}"/>
                </a:ext>
              </a:extLst>
            </p:cNvPr>
            <p:cNvCxnSpPr/>
            <p:nvPr/>
          </p:nvCxnSpPr>
          <p:spPr>
            <a:xfrm>
              <a:off x="5172891" y="3290496"/>
              <a:ext cx="247476" cy="0"/>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5863253-AC2E-4637-8C22-F0EA5546E973}"/>
                </a:ext>
              </a:extLst>
            </p:cNvPr>
            <p:cNvCxnSpPr>
              <a:cxnSpLocks/>
            </p:cNvCxnSpPr>
            <p:nvPr/>
          </p:nvCxnSpPr>
          <p:spPr>
            <a:xfrm>
              <a:off x="3454567" y="4286823"/>
              <a:ext cx="533656" cy="0"/>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95E7E89-FE40-43D2-B70F-DABD5DABB0C9}"/>
                </a:ext>
              </a:extLst>
            </p:cNvPr>
            <p:cNvSpPr txBox="1"/>
            <p:nvPr/>
          </p:nvSpPr>
          <p:spPr>
            <a:xfrm>
              <a:off x="4128299" y="3652954"/>
              <a:ext cx="3107505" cy="1725088"/>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based on NOTE 2 and NOTE 2*</a:t>
              </a:r>
            </a:p>
            <a:p>
              <a:r>
                <a:rPr lang="en-US" sz="900" dirty="0">
                  <a:solidFill>
                    <a:schemeClr val="tx1"/>
                  </a:solidFill>
                  <a:latin typeface="Poppins" panose="00000500000000000000" pitchFamily="2" charset="0"/>
                  <a:cs typeface="Poppins" panose="00000500000000000000" pitchFamily="2" charset="0"/>
                </a:rPr>
                <a:t>For “all” EUT (independent on implemented mitigation)</a:t>
              </a:r>
            </a:p>
            <a:p>
              <a:r>
                <a:rPr lang="en-US" sz="900" b="1" dirty="0">
                  <a:solidFill>
                    <a:schemeClr val="tx1"/>
                  </a:solidFill>
                  <a:latin typeface="Poppins" panose="00000500000000000000" pitchFamily="2" charset="0"/>
                  <a:cs typeface="Poppins" panose="00000500000000000000" pitchFamily="2" charset="0"/>
                </a:rPr>
                <a:t>Total Radiated Power spectral density below max spectral density</a:t>
              </a:r>
              <a:endParaRPr lang="en-US" sz="900" dirty="0">
                <a:solidFill>
                  <a:schemeClr val="tx1"/>
                </a:solidFill>
                <a:latin typeface="Poppins" panose="00000500000000000000" pitchFamily="2" charset="0"/>
                <a:cs typeface="Poppins" panose="00000500000000000000" pitchFamily="2" charset="0"/>
              </a:endParaRP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2,5 – 2,69</a:t>
              </a: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2,69 – 2,7 (+ DC in range of 10%/s; NOTE 3)</a:t>
              </a: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4,8 – 5 (+ DC in range of 10%/s; NOTE 3)</a:t>
              </a:r>
            </a:p>
            <a:p>
              <a:pPr marL="171450" indent="-171450">
                <a:buFont typeface="Symbol" panose="05050102010706020507" pitchFamily="18" charset="2"/>
                <a:buChar char="-"/>
              </a:pPr>
              <a:r>
                <a:rPr lang="en-US" sz="800" dirty="0">
                  <a:solidFill>
                    <a:schemeClr val="tx1"/>
                  </a:solidFill>
                  <a:latin typeface="Poppins" panose="00000500000000000000" pitchFamily="2" charset="0"/>
                  <a:cs typeface="Poppins" panose="00000500000000000000" pitchFamily="2" charset="0"/>
                </a:rPr>
                <a:t>3,4 – 3,8 GHz </a:t>
              </a:r>
              <a:r>
                <a:rPr lang="en-US" sz="800" dirty="0">
                  <a:solidFill>
                    <a:schemeClr val="tx1"/>
                  </a:solidFill>
                  <a:highlight>
                    <a:srgbClr val="FFFF00"/>
                  </a:highlight>
                  <a:latin typeface="Poppins" panose="00000500000000000000" pitchFamily="2" charset="0"/>
                  <a:cs typeface="Poppins" panose="00000500000000000000" pitchFamily="2" charset="0"/>
                </a:rPr>
                <a:t>(+ DC in range of 10%/s; NOTE 3)</a:t>
              </a:r>
            </a:p>
            <a:p>
              <a:pPr marL="171450" indent="-171450">
                <a:buFont typeface="Symbol" panose="05050102010706020507" pitchFamily="18" charset="2"/>
                <a:buChar char="-"/>
              </a:pPr>
              <a:endParaRPr lang="en-US" sz="800" dirty="0">
                <a:solidFill>
                  <a:schemeClr val="tx1"/>
                </a:solidFill>
                <a:latin typeface="Poppins" panose="00000500000000000000" pitchFamily="2" charset="0"/>
                <a:cs typeface="Poppins" panose="00000500000000000000" pitchFamily="2" charset="0"/>
              </a:endParaRPr>
            </a:p>
          </p:txBody>
        </p:sp>
        <p:cxnSp>
          <p:nvCxnSpPr>
            <p:cNvPr id="39" name="Straight Arrow Connector 38">
              <a:extLst>
                <a:ext uri="{FF2B5EF4-FFF2-40B4-BE49-F238E27FC236}">
                  <a16:creationId xmlns:a16="http://schemas.microsoft.com/office/drawing/2014/main" id="{1783CE01-20F5-4773-823A-1007DA649904}"/>
                </a:ext>
              </a:extLst>
            </p:cNvPr>
            <p:cNvCxnSpPr>
              <a:cxnSpLocks/>
            </p:cNvCxnSpPr>
            <p:nvPr/>
          </p:nvCxnSpPr>
          <p:spPr>
            <a:xfrm>
              <a:off x="2343150" y="2877942"/>
              <a:ext cx="292953" cy="0"/>
            </a:xfrm>
            <a:prstGeom prst="straightConnector1">
              <a:avLst/>
            </a:prstGeom>
            <a:ln w="41275">
              <a:solidFill>
                <a:srgbClr val="7030A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C36D633-AE06-450E-96FD-5ED00AE78351}"/>
                </a:ext>
              </a:extLst>
            </p:cNvPr>
            <p:cNvCxnSpPr>
              <a:cxnSpLocks/>
            </p:cNvCxnSpPr>
            <p:nvPr/>
          </p:nvCxnSpPr>
          <p:spPr>
            <a:xfrm>
              <a:off x="6631388" y="5803376"/>
              <a:ext cx="2942386" cy="0"/>
            </a:xfrm>
            <a:prstGeom prst="straightConnector1">
              <a:avLst/>
            </a:prstGeom>
            <a:ln w="4127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FAD1B8D-B34E-481E-BAB9-51A83A90358D}"/>
                </a:ext>
              </a:extLst>
            </p:cNvPr>
            <p:cNvSpPr txBox="1"/>
            <p:nvPr/>
          </p:nvSpPr>
          <p:spPr>
            <a:xfrm>
              <a:off x="6617039" y="5086963"/>
              <a:ext cx="2956735" cy="720366"/>
            </a:xfrm>
            <a:prstGeom prst="rect">
              <a:avLst/>
            </a:prstGeom>
            <a:noFill/>
          </p:spPr>
          <p:txBody>
            <a:bodyPr wrap="square" rtlCol="0">
              <a:spAutoFit/>
            </a:bodyPr>
            <a:lstStyle/>
            <a:p>
              <a:r>
                <a:rPr lang="en-US" sz="800" dirty="0">
                  <a:solidFill>
                    <a:schemeClr val="tx1"/>
                  </a:solidFill>
                  <a:latin typeface="Poppins" panose="00000500000000000000" pitchFamily="2" charset="0"/>
                  <a:cs typeface="Poppins" panose="00000500000000000000" pitchFamily="2" charset="0"/>
                </a:rPr>
                <a:t>based on NOTE 4</a:t>
              </a:r>
            </a:p>
            <a:p>
              <a:r>
                <a:rPr lang="en-US" sz="800" dirty="0">
                  <a:solidFill>
                    <a:schemeClr val="tx1"/>
                  </a:solidFill>
                  <a:latin typeface="Poppins" panose="00000500000000000000" pitchFamily="2" charset="0"/>
                  <a:cs typeface="Poppins" panose="00000500000000000000" pitchFamily="2" charset="0"/>
                </a:rPr>
                <a:t>For “all” EUT (independent on implemented mitigation)</a:t>
              </a:r>
            </a:p>
            <a:p>
              <a:r>
                <a:rPr lang="en-US" sz="800" b="1" dirty="0">
                  <a:solidFill>
                    <a:schemeClr val="tx1"/>
                  </a:solidFill>
                  <a:latin typeface="Poppins" panose="00000500000000000000" pitchFamily="2" charset="0"/>
                  <a:cs typeface="Poppins" panose="00000500000000000000" pitchFamily="2" charset="0"/>
                </a:rPr>
                <a:t>No fixed outdoor permitted</a:t>
              </a:r>
              <a:endParaRPr lang="en-US" sz="800" dirty="0">
                <a:solidFill>
                  <a:schemeClr val="tx1"/>
                </a:solidFill>
                <a:latin typeface="Poppins" panose="00000500000000000000" pitchFamily="2" charset="0"/>
                <a:cs typeface="Poppins" panose="00000500000000000000" pitchFamily="2" charset="0"/>
              </a:endParaRPr>
            </a:p>
          </p:txBody>
        </p:sp>
        <p:sp>
          <p:nvSpPr>
            <p:cNvPr id="45" name="Rectangle 44">
              <a:extLst>
                <a:ext uri="{FF2B5EF4-FFF2-40B4-BE49-F238E27FC236}">
                  <a16:creationId xmlns:a16="http://schemas.microsoft.com/office/drawing/2014/main" id="{D06BC34C-9538-4EC9-AF2D-B98B57A524BC}"/>
                </a:ext>
              </a:extLst>
            </p:cNvPr>
            <p:cNvSpPr/>
            <p:nvPr/>
          </p:nvSpPr>
          <p:spPr>
            <a:xfrm>
              <a:off x="10260105" y="5261203"/>
              <a:ext cx="1148123" cy="642069"/>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sp>
          <p:nvSpPr>
            <p:cNvPr id="55" name="Rectangle 54">
              <a:extLst>
                <a:ext uri="{FF2B5EF4-FFF2-40B4-BE49-F238E27FC236}">
                  <a16:creationId xmlns:a16="http://schemas.microsoft.com/office/drawing/2014/main" id="{DBE6C8F9-8609-41EB-9112-88AE3BC51234}"/>
                </a:ext>
              </a:extLst>
            </p:cNvPr>
            <p:cNvSpPr/>
            <p:nvPr/>
          </p:nvSpPr>
          <p:spPr>
            <a:xfrm>
              <a:off x="3123337" y="2243500"/>
              <a:ext cx="2046837" cy="525647"/>
            </a:xfrm>
            <a:prstGeom prst="rect">
              <a:avLst/>
            </a:prstGeom>
            <a:pattFill prst="wdUpDiag">
              <a:fgClr>
                <a:schemeClr val="accent2">
                  <a:lumMod val="40000"/>
                  <a:lumOff val="60000"/>
                </a:schemeClr>
              </a:fgClr>
              <a:bgClr>
                <a:schemeClr val="accent4">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E4B045E-52BF-4EB5-9620-A506155C321B}"/>
                </a:ext>
              </a:extLst>
            </p:cNvPr>
            <p:cNvSpPr/>
            <p:nvPr/>
          </p:nvSpPr>
          <p:spPr>
            <a:xfrm>
              <a:off x="9718709" y="2195926"/>
              <a:ext cx="541397" cy="1602529"/>
            </a:xfrm>
            <a:prstGeom prst="rect">
              <a:avLst/>
            </a:prstGeom>
            <a:pattFill prst="wdUpDiag">
              <a:fgClr>
                <a:schemeClr val="accent2">
                  <a:lumMod val="40000"/>
                  <a:lumOff val="60000"/>
                </a:schemeClr>
              </a:fgClr>
              <a:bgClr>
                <a:schemeClr val="accent4">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8166FEE1-2463-4FA6-AA00-328E4FB7C597}"/>
                </a:ext>
              </a:extLst>
            </p:cNvPr>
            <p:cNvSpPr txBox="1"/>
            <p:nvPr/>
          </p:nvSpPr>
          <p:spPr>
            <a:xfrm>
              <a:off x="1199911" y="1562804"/>
              <a:ext cx="1514952" cy="872023"/>
            </a:xfrm>
            <a:prstGeom prst="rect">
              <a:avLst/>
            </a:prstGeom>
            <a:solidFill>
              <a:schemeClr val="bg1"/>
            </a:solidFill>
          </p:spPr>
          <p:txBody>
            <a:bodyPr wrap="square" rtlCol="0">
              <a:spAutoFit/>
            </a:bodyPr>
            <a:lstStyle/>
            <a:p>
              <a:r>
                <a:rPr lang="en-US" sz="800" dirty="0">
                  <a:solidFill>
                    <a:schemeClr val="tx1"/>
                  </a:solidFill>
                  <a:latin typeface="Poppins" panose="00000500000000000000" pitchFamily="2" charset="0"/>
                  <a:cs typeface="Poppins" panose="00000500000000000000" pitchFamily="2" charset="0"/>
                </a:rPr>
                <a:t>Mitigation based on:</a:t>
              </a:r>
            </a:p>
            <a:p>
              <a:r>
                <a:rPr lang="en-US" sz="800" dirty="0">
                  <a:solidFill>
                    <a:schemeClr val="tx1"/>
                  </a:solidFill>
                  <a:latin typeface="Poppins" panose="00000500000000000000" pitchFamily="2" charset="0"/>
                  <a:cs typeface="Poppins" panose="00000500000000000000" pitchFamily="2" charset="0"/>
                </a:rPr>
                <a:t>Note 5: LDC</a:t>
              </a:r>
            </a:p>
            <a:p>
              <a:r>
                <a:rPr lang="en-US" sz="800" dirty="0">
                  <a:solidFill>
                    <a:schemeClr val="tx1"/>
                  </a:solidFill>
                  <a:latin typeface="Poppins" panose="00000500000000000000" pitchFamily="2" charset="0"/>
                  <a:cs typeface="Poppins" panose="00000500000000000000" pitchFamily="2" charset="0"/>
                </a:rPr>
                <a:t>or</a:t>
              </a:r>
            </a:p>
            <a:p>
              <a:r>
                <a:rPr lang="en-US" sz="800" dirty="0">
                  <a:solidFill>
                    <a:schemeClr val="tx1"/>
                  </a:solidFill>
                  <a:latin typeface="Poppins" panose="00000500000000000000" pitchFamily="2" charset="0"/>
                  <a:cs typeface="Poppins" panose="00000500000000000000" pitchFamily="2" charset="0"/>
                </a:rPr>
                <a:t>Note 5*: DAA</a:t>
              </a:r>
            </a:p>
            <a:p>
              <a:r>
                <a:rPr lang="en-US" sz="800" dirty="0">
                  <a:solidFill>
                    <a:schemeClr val="tx1"/>
                  </a:solidFill>
                  <a:latin typeface="Poppins" panose="00000500000000000000" pitchFamily="2" charset="0"/>
                  <a:cs typeface="Poppins" panose="00000500000000000000" pitchFamily="2" charset="0"/>
                </a:rPr>
                <a:t>required</a:t>
              </a:r>
            </a:p>
          </p:txBody>
        </p:sp>
        <p:cxnSp>
          <p:nvCxnSpPr>
            <p:cNvPr id="58" name="Straight Arrow Connector 57">
              <a:extLst>
                <a:ext uri="{FF2B5EF4-FFF2-40B4-BE49-F238E27FC236}">
                  <a16:creationId xmlns:a16="http://schemas.microsoft.com/office/drawing/2014/main" id="{DC0B9B50-923B-4874-8D14-A3EF36FE4C27}"/>
                </a:ext>
              </a:extLst>
            </p:cNvPr>
            <p:cNvCxnSpPr>
              <a:cxnSpLocks/>
            </p:cNvCxnSpPr>
            <p:nvPr/>
          </p:nvCxnSpPr>
          <p:spPr>
            <a:xfrm>
              <a:off x="2783831" y="1807528"/>
              <a:ext cx="891680" cy="492354"/>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D2E7907-03BF-46B2-8B0B-1E6D3C4C6C91}"/>
                </a:ext>
              </a:extLst>
            </p:cNvPr>
            <p:cNvSpPr txBox="1"/>
            <p:nvPr/>
          </p:nvSpPr>
          <p:spPr>
            <a:xfrm>
              <a:off x="10324449" y="2267545"/>
              <a:ext cx="1685559" cy="454969"/>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Mitigation based on:</a:t>
              </a:r>
            </a:p>
            <a:p>
              <a:r>
                <a:rPr lang="en-US" sz="900" dirty="0">
                  <a:solidFill>
                    <a:schemeClr val="tx1"/>
                  </a:solidFill>
                  <a:latin typeface="Poppins" panose="00000500000000000000" pitchFamily="2" charset="0"/>
                  <a:cs typeface="Poppins" panose="00000500000000000000" pitchFamily="2" charset="0"/>
                </a:rPr>
                <a:t>Note 5*: DAA</a:t>
              </a:r>
            </a:p>
          </p:txBody>
        </p:sp>
        <p:cxnSp>
          <p:nvCxnSpPr>
            <p:cNvPr id="63" name="Straight Arrow Connector 62">
              <a:extLst>
                <a:ext uri="{FF2B5EF4-FFF2-40B4-BE49-F238E27FC236}">
                  <a16:creationId xmlns:a16="http://schemas.microsoft.com/office/drawing/2014/main" id="{2A4DC495-A32A-4242-9BBF-F374C33C4161}"/>
                </a:ext>
              </a:extLst>
            </p:cNvPr>
            <p:cNvCxnSpPr>
              <a:cxnSpLocks/>
            </p:cNvCxnSpPr>
            <p:nvPr/>
          </p:nvCxnSpPr>
          <p:spPr>
            <a:xfrm flipH="1">
              <a:off x="9860880" y="2621912"/>
              <a:ext cx="738732" cy="397583"/>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CB2FAEE-761A-4488-8AC0-B7118B86CC06}"/>
                </a:ext>
              </a:extLst>
            </p:cNvPr>
            <p:cNvSpPr/>
            <p:nvPr/>
          </p:nvSpPr>
          <p:spPr>
            <a:xfrm>
              <a:off x="3412932" y="2767898"/>
              <a:ext cx="525159" cy="1395045"/>
            </a:xfrm>
            <a:prstGeom prst="rect">
              <a:avLst/>
            </a:prstGeom>
            <a:pattFill prst="wdUpDiag">
              <a:fgClr>
                <a:schemeClr val="accent2">
                  <a:lumMod val="40000"/>
                  <a:lumOff val="60000"/>
                </a:schemeClr>
              </a:fgClr>
              <a:bgClr>
                <a:schemeClr val="accent4">
                  <a:lumMod val="60000"/>
                  <a:lumOff val="40000"/>
                </a:schemeClr>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106E355-F7A1-441E-BEEE-0031687AEF3D}"/>
                </a:ext>
              </a:extLst>
            </p:cNvPr>
            <p:cNvSpPr/>
            <p:nvPr/>
          </p:nvSpPr>
          <p:spPr>
            <a:xfrm>
              <a:off x="5170174" y="5494317"/>
              <a:ext cx="1461214" cy="426920"/>
            </a:xfrm>
            <a:prstGeom prst="rect">
              <a:avLst/>
            </a:prstGeom>
            <a:solidFill>
              <a:schemeClr val="tx1">
                <a:lumMod val="10000"/>
                <a:lumOff val="90000"/>
              </a:schemeClr>
            </a:solid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lumMod val="50000"/>
                    </a:schemeClr>
                  </a:solidFill>
                  <a:latin typeface="Poppins" panose="00000500000000000000" pitchFamily="2" charset="0"/>
                  <a:cs typeface="Poppins" panose="00000500000000000000" pitchFamily="2" charset="0"/>
                </a:rPr>
                <a:t>fixed outdoor possible</a:t>
              </a:r>
            </a:p>
          </p:txBody>
        </p:sp>
        <p:cxnSp>
          <p:nvCxnSpPr>
            <p:cNvPr id="52" name="Straight Arrow Connector 51">
              <a:extLst>
                <a:ext uri="{FF2B5EF4-FFF2-40B4-BE49-F238E27FC236}">
                  <a16:creationId xmlns:a16="http://schemas.microsoft.com/office/drawing/2014/main" id="{3F152880-1E0B-4894-9783-07EDD88457C6}"/>
                </a:ext>
              </a:extLst>
            </p:cNvPr>
            <p:cNvCxnSpPr>
              <a:cxnSpLocks/>
            </p:cNvCxnSpPr>
            <p:nvPr/>
          </p:nvCxnSpPr>
          <p:spPr>
            <a:xfrm>
              <a:off x="3167170" y="5803376"/>
              <a:ext cx="1933696" cy="0"/>
            </a:xfrm>
            <a:prstGeom prst="straightConnector1">
              <a:avLst/>
            </a:prstGeom>
            <a:ln w="41275">
              <a:solidFill>
                <a:srgbClr val="FF0000"/>
              </a:solidFill>
              <a:prstDash val="sysDash"/>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0E333C-98FC-45E2-B71F-0024B0A910E0}"/>
                </a:ext>
              </a:extLst>
            </p:cNvPr>
            <p:cNvCxnSpPr>
              <a:cxnSpLocks/>
            </p:cNvCxnSpPr>
            <p:nvPr/>
          </p:nvCxnSpPr>
          <p:spPr>
            <a:xfrm>
              <a:off x="9560396" y="5794848"/>
              <a:ext cx="726959" cy="0"/>
            </a:xfrm>
            <a:prstGeom prst="straightConnector1">
              <a:avLst/>
            </a:prstGeom>
            <a:ln w="41275">
              <a:solidFill>
                <a:srgbClr val="FF0000"/>
              </a:solidFill>
              <a:prstDash val="sysDash"/>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72A5376-CD4A-48F5-B1D9-F8FDCCBF2A7D}"/>
                </a:ext>
              </a:extLst>
            </p:cNvPr>
            <p:cNvSpPr txBox="1"/>
            <p:nvPr/>
          </p:nvSpPr>
          <p:spPr>
            <a:xfrm>
              <a:off x="4559330" y="6299477"/>
              <a:ext cx="4170388" cy="796195"/>
            </a:xfrm>
            <a:prstGeom prst="rect">
              <a:avLst/>
            </a:prstGeom>
            <a:noFill/>
            <a:ln>
              <a:solidFill>
                <a:schemeClr val="tx1"/>
              </a:solidFill>
            </a:ln>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If mitigations (NOTE 5 or 5*) are implemented NOTE 4 applies</a:t>
              </a:r>
            </a:p>
            <a:p>
              <a:r>
                <a:rPr lang="en-US" sz="900" b="1" dirty="0">
                  <a:solidFill>
                    <a:schemeClr val="tx1"/>
                  </a:solidFill>
                  <a:latin typeface="Poppins" panose="00000500000000000000" pitchFamily="2" charset="0"/>
                  <a:cs typeface="Poppins" panose="00000500000000000000" pitchFamily="2" charset="0"/>
                </a:rPr>
                <a:t>No fixed outdoor permitted</a:t>
              </a:r>
            </a:p>
            <a:p>
              <a:r>
                <a:rPr lang="en-US" sz="900" b="1" dirty="0">
                  <a:solidFill>
                    <a:srgbClr val="FF0000"/>
                  </a:solidFill>
                  <a:latin typeface="Poppins" panose="00000500000000000000" pitchFamily="2" charset="0"/>
                  <a:cs typeface="Poppins" panose="00000500000000000000" pitchFamily="2" charset="0"/>
                </a:rPr>
                <a:t>Fixed outdoor is possible if emissions will be &lt; -50dBm/MHz* ( see former version of ECC/DCEC/(07)01 </a:t>
              </a:r>
              <a:endParaRPr lang="en-US" sz="900" dirty="0">
                <a:solidFill>
                  <a:srgbClr val="FF0000"/>
                </a:solidFill>
                <a:latin typeface="Poppins" panose="00000500000000000000" pitchFamily="2" charset="0"/>
                <a:cs typeface="Poppins" panose="00000500000000000000" pitchFamily="2" charset="0"/>
              </a:endParaRPr>
            </a:p>
          </p:txBody>
        </p:sp>
        <p:cxnSp>
          <p:nvCxnSpPr>
            <p:cNvPr id="21" name="Straight Arrow Connector 20">
              <a:extLst>
                <a:ext uri="{FF2B5EF4-FFF2-40B4-BE49-F238E27FC236}">
                  <a16:creationId xmlns:a16="http://schemas.microsoft.com/office/drawing/2014/main" id="{31683544-AAA6-4758-8113-9590F55B32DD}"/>
                </a:ext>
              </a:extLst>
            </p:cNvPr>
            <p:cNvCxnSpPr>
              <a:cxnSpLocks/>
            </p:cNvCxnSpPr>
            <p:nvPr/>
          </p:nvCxnSpPr>
          <p:spPr>
            <a:xfrm flipH="1" flipV="1">
              <a:off x="2486938" y="2896137"/>
              <a:ext cx="1778906" cy="79074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739B854-842C-4CC2-A6CD-68FCCC40CDD5}"/>
                </a:ext>
              </a:extLst>
            </p:cNvPr>
            <p:cNvCxnSpPr>
              <a:cxnSpLocks/>
            </p:cNvCxnSpPr>
            <p:nvPr/>
          </p:nvCxnSpPr>
          <p:spPr>
            <a:xfrm flipH="1">
              <a:off x="3724448" y="3671965"/>
              <a:ext cx="541397" cy="58087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6D9E464-6436-4FE7-8231-3EF90C3FD10A}"/>
                </a:ext>
              </a:extLst>
            </p:cNvPr>
            <p:cNvSpPr txBox="1"/>
            <p:nvPr/>
          </p:nvSpPr>
          <p:spPr>
            <a:xfrm>
              <a:off x="7235804" y="3944131"/>
              <a:ext cx="3463513" cy="400110"/>
            </a:xfrm>
            <a:prstGeom prst="rect">
              <a:avLst/>
            </a:prstGeom>
            <a:noFill/>
          </p:spPr>
          <p:txBody>
            <a:bodyPr wrap="square" rtlCol="0">
              <a:spAutoFit/>
            </a:bodyPr>
            <a:lstStyle/>
            <a:p>
              <a:r>
                <a:rPr lang="en-US" sz="1000" dirty="0">
                  <a:solidFill>
                    <a:srgbClr val="FF0000"/>
                  </a:solidFill>
                  <a:latin typeface="Poppins" panose="00000500000000000000" pitchFamily="2" charset="0"/>
                  <a:cs typeface="Poppins" panose="00000500000000000000" pitchFamily="2" charset="0"/>
                </a:rPr>
                <a:t>NOTE 3  could clash with NOTE 5 for measurement </a:t>
              </a:r>
              <a:r>
                <a:rPr lang="en-US" sz="1000" dirty="0">
                  <a:solidFill>
                    <a:srgbClr val="FF0000"/>
                  </a:solidFill>
                  <a:latin typeface="Poppins" panose="00000500000000000000" pitchFamily="2" charset="0"/>
                  <a:cs typeface="Poppins" panose="00000500000000000000" pitchFamily="2" charset="0"/>
                  <a:sym typeface="Wingdings" panose="05000000000000000000" pitchFamily="2" charset="2"/>
                </a:rPr>
                <a:t> NOTE 5 is over OFR, NOTE 3 is in 3,4 to 3,8GHz</a:t>
              </a:r>
              <a:endParaRPr lang="en-US" sz="1000" dirty="0">
                <a:solidFill>
                  <a:srgbClr val="FF0000"/>
                </a:solidFill>
                <a:latin typeface="Poppins" panose="00000500000000000000" pitchFamily="2" charset="0"/>
                <a:cs typeface="Poppins" panose="00000500000000000000" pitchFamily="2" charset="0"/>
              </a:endParaRPr>
            </a:p>
          </p:txBody>
        </p:sp>
        <p:cxnSp>
          <p:nvCxnSpPr>
            <p:cNvPr id="49" name="Straight Arrow Connector 48">
              <a:extLst>
                <a:ext uri="{FF2B5EF4-FFF2-40B4-BE49-F238E27FC236}">
                  <a16:creationId xmlns:a16="http://schemas.microsoft.com/office/drawing/2014/main" id="{C094439E-C926-4DFA-98F0-22E87F4AB416}"/>
                </a:ext>
              </a:extLst>
            </p:cNvPr>
            <p:cNvCxnSpPr>
              <a:cxnSpLocks/>
              <a:stCxn id="47" idx="1"/>
            </p:cNvCxnSpPr>
            <p:nvPr/>
          </p:nvCxnSpPr>
          <p:spPr>
            <a:xfrm flipH="1">
              <a:off x="6858000" y="4144186"/>
              <a:ext cx="377804" cy="627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B4B6C1B-D3D7-4B04-A48F-781A7104FBD5}"/>
                </a:ext>
              </a:extLst>
            </p:cNvPr>
            <p:cNvCxnSpPr>
              <a:cxnSpLocks/>
            </p:cNvCxnSpPr>
            <p:nvPr/>
          </p:nvCxnSpPr>
          <p:spPr>
            <a:xfrm flipH="1" flipV="1">
              <a:off x="4391614" y="5929846"/>
              <a:ext cx="244181" cy="4704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E9398B2-6223-41B2-A30D-149F8545046E}"/>
                </a:ext>
              </a:extLst>
            </p:cNvPr>
            <p:cNvCxnSpPr>
              <a:cxnSpLocks/>
            </p:cNvCxnSpPr>
            <p:nvPr/>
          </p:nvCxnSpPr>
          <p:spPr>
            <a:xfrm flipV="1">
              <a:off x="8729718" y="5870246"/>
              <a:ext cx="1151193" cy="613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29E176B-B5AE-4E4D-AE08-7E4EC720BD58}"/>
                </a:ext>
              </a:extLst>
            </p:cNvPr>
            <p:cNvSpPr/>
            <p:nvPr/>
          </p:nvSpPr>
          <p:spPr>
            <a:xfrm>
              <a:off x="3114840" y="2767898"/>
              <a:ext cx="271040" cy="1380341"/>
            </a:xfrm>
            <a:prstGeom prst="rect">
              <a:avLst/>
            </a:prstGeom>
            <a:solidFill>
              <a:srgbClr val="FFFF00">
                <a:alpha val="30196"/>
              </a:srgbClr>
            </a:solidFill>
            <a:ln w="38100">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llout: Line 47">
              <a:extLst>
                <a:ext uri="{FF2B5EF4-FFF2-40B4-BE49-F238E27FC236}">
                  <a16:creationId xmlns:a16="http://schemas.microsoft.com/office/drawing/2014/main" id="{D36D84B6-4F92-47F9-AD95-01F1BD10C9BC}"/>
                </a:ext>
              </a:extLst>
            </p:cNvPr>
            <p:cNvSpPr/>
            <p:nvPr/>
          </p:nvSpPr>
          <p:spPr>
            <a:xfrm>
              <a:off x="4426393" y="1756462"/>
              <a:ext cx="6715371" cy="304332"/>
            </a:xfrm>
            <a:prstGeom prst="borderCallout1">
              <a:avLst>
                <a:gd name="adj1" fmla="val 55503"/>
                <a:gd name="adj2" fmla="val -1207"/>
                <a:gd name="adj3" fmla="val 418335"/>
                <a:gd name="adj4" fmla="val -17347"/>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3.1 – 3.4 GHz: Instead LBT also LDC or DCC (based on generic regulation) would be possible</a:t>
              </a:r>
            </a:p>
          </p:txBody>
        </p:sp>
        <p:sp>
          <p:nvSpPr>
            <p:cNvPr id="64" name="Callout: Line 63">
              <a:extLst>
                <a:ext uri="{FF2B5EF4-FFF2-40B4-BE49-F238E27FC236}">
                  <a16:creationId xmlns:a16="http://schemas.microsoft.com/office/drawing/2014/main" id="{DCE4A7F4-4C67-4959-81D5-D08767AEE69D}"/>
                </a:ext>
              </a:extLst>
            </p:cNvPr>
            <p:cNvSpPr/>
            <p:nvPr/>
          </p:nvSpPr>
          <p:spPr>
            <a:xfrm>
              <a:off x="8729718" y="4411110"/>
              <a:ext cx="3356462" cy="668912"/>
            </a:xfrm>
            <a:prstGeom prst="borderCallout1">
              <a:avLst>
                <a:gd name="adj1" fmla="val 36828"/>
                <a:gd name="adj2" fmla="val -4097"/>
                <a:gd name="adj3" fmla="val 105265"/>
                <a:gd name="adj4" fmla="val -2802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Fixed outdoor could be possible under EC/DEC/(06)04,</a:t>
              </a:r>
            </a:p>
            <a:p>
              <a:r>
                <a:rPr lang="en-US" sz="1000" dirty="0">
                  <a:solidFill>
                    <a:schemeClr val="tx1"/>
                  </a:solidFill>
                  <a:latin typeface="Arial" panose="020B0604020202020204" pitchFamily="34" charset="0"/>
                  <a:cs typeface="Arial" panose="020B0604020202020204" pitchFamily="34" charset="0"/>
                </a:rPr>
                <a:t> A1.3 SPECIFIC RADIODETERMINATION…..</a:t>
              </a:r>
            </a:p>
            <a:p>
              <a:r>
                <a:rPr lang="en-US" sz="1000" dirty="0">
                  <a:solidFill>
                    <a:schemeClr val="tx1"/>
                  </a:solidFill>
                  <a:latin typeface="Arial" panose="020B0604020202020204" pitchFamily="34" charset="0"/>
                  <a:cs typeface="Arial" panose="020B0604020202020204" pitchFamily="34" charset="0"/>
                </a:rPr>
                <a:t>and generic surveillance radiodetermination with enhanced power under A.1.3.2</a:t>
              </a:r>
            </a:p>
          </p:txBody>
        </p:sp>
      </p:grpSp>
      <p:sp>
        <p:nvSpPr>
          <p:cNvPr id="7" name="Date Placeholder 1">
            <a:extLst>
              <a:ext uri="{FF2B5EF4-FFF2-40B4-BE49-F238E27FC236}">
                <a16:creationId xmlns:a16="http://schemas.microsoft.com/office/drawing/2014/main" id="{F4F61AF8-ECC8-83D7-EC91-3B816B31E98A}"/>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8" name="Footer Placeholder 2">
            <a:extLst>
              <a:ext uri="{FF2B5EF4-FFF2-40B4-BE49-F238E27FC236}">
                <a16:creationId xmlns:a16="http://schemas.microsoft.com/office/drawing/2014/main" id="{BE5886A4-D89E-C88A-277B-35D59C027DA1}"/>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14945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A74E0FE-2E50-3944-BFA4-9484BCBB4D86}"/>
              </a:ext>
            </a:extLst>
          </p:cNvPr>
          <p:cNvSpPr>
            <a:spLocks noGrp="1"/>
          </p:cNvSpPr>
          <p:nvPr>
            <p:ph type="title" idx="4294967295"/>
          </p:nvPr>
        </p:nvSpPr>
        <p:spPr>
          <a:xfrm>
            <a:off x="620713" y="2019300"/>
            <a:ext cx="11571287" cy="3133725"/>
          </a:xfrm>
        </p:spPr>
        <p:txBody>
          <a:bodyPr>
            <a:normAutofit/>
          </a:bodyPr>
          <a:lstStyle/>
          <a:p>
            <a:r>
              <a:rPr lang="en-US" b="1" dirty="0"/>
              <a:t>UWB emission masks and related mitigations / requirements for UWB below 10,6 GHz</a:t>
            </a:r>
            <a:br>
              <a:rPr lang="en-US" b="1" dirty="0"/>
            </a:br>
            <a:br>
              <a:rPr lang="en-US" b="1" dirty="0"/>
            </a:br>
            <a:r>
              <a:rPr lang="en-US" b="1" dirty="0"/>
              <a:t>Assessment of ECC/DEC/(06)04 and ECC/DEC/(07)01</a:t>
            </a:r>
            <a:br>
              <a:rPr lang="en-US" b="1" dirty="0"/>
            </a:br>
            <a:br>
              <a:rPr lang="en-US" b="1" dirty="0"/>
            </a:br>
            <a:r>
              <a:rPr lang="en-US" b="1" dirty="0"/>
              <a:t>11/2022</a:t>
            </a:r>
            <a:endParaRPr lang="fr-FR" dirty="0"/>
          </a:p>
        </p:txBody>
      </p:sp>
      <p:sp>
        <p:nvSpPr>
          <p:cNvPr id="7" name="Slide Number Placeholder 1">
            <a:extLst>
              <a:ext uri="{FF2B5EF4-FFF2-40B4-BE49-F238E27FC236}">
                <a16:creationId xmlns:a16="http://schemas.microsoft.com/office/drawing/2014/main" id="{25AD48C5-10B3-5A4E-A8DB-AB158AB3F30F}"/>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2</a:t>
            </a:fld>
            <a:endParaRPr lang="en-US"/>
          </a:p>
        </p:txBody>
      </p:sp>
      <p:sp>
        <p:nvSpPr>
          <p:cNvPr id="2" name="Date Placeholder 1">
            <a:extLst>
              <a:ext uri="{FF2B5EF4-FFF2-40B4-BE49-F238E27FC236}">
                <a16:creationId xmlns:a16="http://schemas.microsoft.com/office/drawing/2014/main" id="{21409460-30E4-0BA5-7C7D-F078BD5E51C5}"/>
              </a:ext>
            </a:extLst>
          </p:cNvPr>
          <p:cNvSpPr>
            <a:spLocks noGrp="1"/>
          </p:cNvSpPr>
          <p:nvPr>
            <p:ph type="dt" idx="10"/>
          </p:nvPr>
        </p:nvSpPr>
        <p:spPr>
          <a:xfrm>
            <a:off x="914400" y="304800"/>
            <a:ext cx="2948516" cy="273050"/>
          </a:xfrm>
        </p:spPr>
        <p:txBody>
          <a:bodyPr/>
          <a:lstStyle>
            <a:lvl1pPr>
              <a:defRPr/>
            </a:lvl1pPr>
          </a:lstStyle>
          <a:p>
            <a:r>
              <a:rPr lang="en-US" dirty="0"/>
              <a:t>November 2022</a:t>
            </a:r>
            <a:endParaRPr lang="en-GB" dirty="0"/>
          </a:p>
        </p:txBody>
      </p:sp>
      <p:sp>
        <p:nvSpPr>
          <p:cNvPr id="3" name="Footer Placeholder 2">
            <a:extLst>
              <a:ext uri="{FF2B5EF4-FFF2-40B4-BE49-F238E27FC236}">
                <a16:creationId xmlns:a16="http://schemas.microsoft.com/office/drawing/2014/main" id="{3AFC6D35-CE07-0CF9-93FB-C347830B727C}"/>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53953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800" b="0" i="0" u="none" strike="noStrike" kern="1200" cap="none" spc="0" normalizeH="0" baseline="0" noProof="0" smtClean="0">
                <a:ln>
                  <a:noFill/>
                </a:ln>
                <a:solidFill>
                  <a:srgbClr val="050D14"/>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srgbClr val="050D14"/>
              </a:solidFill>
              <a:effectLst/>
              <a:uLnTx/>
              <a:uFillTx/>
              <a:latin typeface="Open Sans Light"/>
              <a:ea typeface="+mn-ea"/>
              <a:cs typeface="+mn-cs"/>
            </a:endParaRPr>
          </a:p>
        </p:txBody>
      </p:sp>
      <p:sp>
        <p:nvSpPr>
          <p:cNvPr id="5" name="Titre 4">
            <a:extLst>
              <a:ext uri="{FF2B5EF4-FFF2-40B4-BE49-F238E27FC236}">
                <a16:creationId xmlns:a16="http://schemas.microsoft.com/office/drawing/2014/main" id="{84B7A236-1AA4-564B-AC16-E10E7A791F77}"/>
              </a:ext>
            </a:extLst>
          </p:cNvPr>
          <p:cNvSpPr>
            <a:spLocks noGrp="1"/>
          </p:cNvSpPr>
          <p:nvPr>
            <p:ph type="title" idx="4294967295"/>
          </p:nvPr>
        </p:nvSpPr>
        <p:spPr>
          <a:xfrm>
            <a:off x="1524000" y="1524000"/>
            <a:ext cx="8839200" cy="579437"/>
          </a:xfrm>
        </p:spPr>
        <p:txBody>
          <a:bodyPr>
            <a:normAutofit fontScale="90000"/>
          </a:bodyPr>
          <a:lstStyle/>
          <a:p>
            <a:r>
              <a:rPr lang="en-GB" dirty="0"/>
              <a:t>General case</a:t>
            </a:r>
            <a:br>
              <a:rPr lang="en-GB" dirty="0"/>
            </a:br>
            <a:r>
              <a:rPr lang="en-GB" dirty="0"/>
              <a:t>based on ECC/DEC/(06)04</a:t>
            </a:r>
          </a:p>
        </p:txBody>
      </p:sp>
      <p:sp>
        <p:nvSpPr>
          <p:cNvPr id="8" name="TextBox 7">
            <a:extLst>
              <a:ext uri="{FF2B5EF4-FFF2-40B4-BE49-F238E27FC236}">
                <a16:creationId xmlns:a16="http://schemas.microsoft.com/office/drawing/2014/main" id="{02AE4BDE-C3FA-4A1D-920E-4FFF4A84E90F}"/>
              </a:ext>
            </a:extLst>
          </p:cNvPr>
          <p:cNvSpPr txBox="1"/>
          <p:nvPr/>
        </p:nvSpPr>
        <p:spPr>
          <a:xfrm>
            <a:off x="381000" y="2713419"/>
            <a:ext cx="10885299" cy="1431161"/>
          </a:xfrm>
          <a:prstGeom prst="rect">
            <a:avLst/>
          </a:prstGeom>
          <a:noFill/>
        </p:spPr>
        <p:txBody>
          <a:bodyPr wrap="square">
            <a:spAutoFit/>
          </a:bodyPr>
          <a:lstStyle/>
          <a:p>
            <a:pPr algn="just">
              <a:spcAft>
                <a:spcPts val="1200"/>
              </a:spcAft>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technical requirements below are </a:t>
            </a:r>
            <a:r>
              <a:rPr lang="en-GB"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not</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applicable to:</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300"/>
              </a:spcAft>
              <a:buClr>
                <a:srgbClr val="D2232A"/>
              </a:buClr>
              <a:buSzPts val="1000"/>
              <a:buFont typeface="Wingdings" panose="05000000000000000000" pitchFamily="2" charset="2"/>
              <a:buChar char="Ø"/>
              <a:tabLst>
                <a:tab pos="252095" algn="l"/>
                <a:tab pos="450215" algn="l"/>
              </a:tabLst>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devices and infrastructure used at a fixed outdoor location or connected to a fixed outdoor antenna;</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300"/>
              </a:spcAft>
              <a:buClr>
                <a:srgbClr val="D2232A"/>
              </a:buClr>
              <a:buSzPts val="1000"/>
              <a:buFont typeface="Wingdings" panose="05000000000000000000" pitchFamily="2" charset="2"/>
              <a:buChar char="Ø"/>
              <a:tabLst>
                <a:tab pos="252095" algn="l"/>
                <a:tab pos="450215" algn="l"/>
              </a:tabLst>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devices installed in flying models, aircraft and other aviation;</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Clr>
                <a:srgbClr val="D2232A"/>
              </a:buClr>
              <a:buSzPts val="1000"/>
              <a:buFont typeface="Wingdings" panose="05000000000000000000" pitchFamily="2" charset="2"/>
              <a:buChar char="Ø"/>
              <a:tabLst>
                <a:tab pos="252095" algn="l"/>
                <a:tab pos="450215" algn="l"/>
              </a:tabLst>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devices installed in road and rail vehicles.</a:t>
            </a:r>
            <a:endParaRPr lang="de-DE"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C21600A-1AD6-7204-7DC0-74AA60CDE333}"/>
              </a:ext>
            </a:extLst>
          </p:cNvPr>
          <p:cNvSpPr>
            <a:spLocks noGrp="1"/>
          </p:cNvSpPr>
          <p:nvPr>
            <p:ph type="dt" idx="10"/>
          </p:nvPr>
        </p:nvSpPr>
        <p:spPr>
          <a:xfrm>
            <a:off x="838200" y="246060"/>
            <a:ext cx="2948516" cy="273050"/>
          </a:xfrm>
        </p:spPr>
        <p:txBody>
          <a:bodyPr/>
          <a:lstStyle>
            <a:lvl1pPr>
              <a:defRPr/>
            </a:lvl1pPr>
          </a:lstStyle>
          <a:p>
            <a:r>
              <a:rPr lang="en-US" dirty="0"/>
              <a:t>November 2022</a:t>
            </a:r>
            <a:endParaRPr lang="en-GB" dirty="0"/>
          </a:p>
        </p:txBody>
      </p:sp>
      <p:sp>
        <p:nvSpPr>
          <p:cNvPr id="4" name="Footer Placeholder 2">
            <a:extLst>
              <a:ext uri="{FF2B5EF4-FFF2-40B4-BE49-F238E27FC236}">
                <a16:creationId xmlns:a16="http://schemas.microsoft.com/office/drawing/2014/main" id="{8CFA21BA-6ECB-CE3B-79E8-35E12D685BF7}"/>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13145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9E1AF-D280-4920-BD83-8F5F8CE0BC5F}"/>
              </a:ext>
            </a:extLst>
          </p:cNvPr>
          <p:cNvPicPr>
            <a:picLocks noChangeAspect="1"/>
          </p:cNvPicPr>
          <p:nvPr/>
        </p:nvPicPr>
        <p:blipFill>
          <a:blip r:embed="rId2"/>
          <a:stretch>
            <a:fillRect/>
          </a:stretch>
        </p:blipFill>
        <p:spPr>
          <a:xfrm>
            <a:off x="399053" y="1315592"/>
            <a:ext cx="11504623" cy="5069974"/>
          </a:xfrm>
          <a:prstGeom prst="rect">
            <a:avLst/>
          </a:prstGeom>
        </p:spPr>
      </p:pic>
      <p:sp>
        <p:nvSpPr>
          <p:cNvPr id="5" name="Slide Number Placeholder 4">
            <a:extLst>
              <a:ext uri="{FF2B5EF4-FFF2-40B4-BE49-F238E27FC236}">
                <a16:creationId xmlns:a16="http://schemas.microsoft.com/office/drawing/2014/main" id="{0AF262FC-9871-4F75-BB1E-4AC19FA1903E}"/>
              </a:ext>
            </a:extLst>
          </p:cNvPr>
          <p:cNvSpPr>
            <a:spLocks noGrp="1"/>
          </p:cNvSpPr>
          <p:nvPr>
            <p:ph type="sldNum" idx="12"/>
          </p:nvPr>
        </p:nvSpPr>
        <p:spPr/>
        <p:txBody>
          <a:bodyPr/>
          <a:lstStyle/>
          <a:p>
            <a:fld id="{3C6DF47B-3BED-4C75-ACAB-4344E1B376FE}" type="slidenum">
              <a:rPr lang="en-US" smtClean="0"/>
              <a:pPr/>
              <a:t>4</a:t>
            </a:fld>
            <a:endParaRPr lang="en-US" dirty="0"/>
          </a:p>
        </p:txBody>
      </p:sp>
      <p:sp>
        <p:nvSpPr>
          <p:cNvPr id="6" name="Titre 5">
            <a:extLst>
              <a:ext uri="{FF2B5EF4-FFF2-40B4-BE49-F238E27FC236}">
                <a16:creationId xmlns:a16="http://schemas.microsoft.com/office/drawing/2014/main" id="{33FEB77C-F525-4471-BF2E-2E984F08EABA}"/>
              </a:ext>
            </a:extLst>
          </p:cNvPr>
          <p:cNvSpPr txBox="1">
            <a:spLocks/>
          </p:cNvSpPr>
          <p:nvPr/>
        </p:nvSpPr>
        <p:spPr>
          <a:xfrm>
            <a:off x="338093" y="643544"/>
            <a:ext cx="10849233" cy="704340"/>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t>ECC/DEC/(06)04, table 1; generic case</a:t>
            </a:r>
          </a:p>
          <a:p>
            <a:r>
              <a:rPr lang="en-US" sz="1800" dirty="0"/>
              <a:t>A1.1 General case for UWB devices</a:t>
            </a:r>
          </a:p>
        </p:txBody>
      </p:sp>
      <p:sp>
        <p:nvSpPr>
          <p:cNvPr id="9" name="Rectangle 8">
            <a:extLst>
              <a:ext uri="{FF2B5EF4-FFF2-40B4-BE49-F238E27FC236}">
                <a16:creationId xmlns:a16="http://schemas.microsoft.com/office/drawing/2014/main" id="{35844F24-A772-4747-BAC1-4C6A2F9E3D17}"/>
              </a:ext>
            </a:extLst>
          </p:cNvPr>
          <p:cNvSpPr/>
          <p:nvPr/>
        </p:nvSpPr>
        <p:spPr>
          <a:xfrm>
            <a:off x="3162942" y="2150200"/>
            <a:ext cx="1957698" cy="1895332"/>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D51C50-0C0F-4682-9008-FBE70520DE03}"/>
              </a:ext>
            </a:extLst>
          </p:cNvPr>
          <p:cNvSpPr txBox="1"/>
          <p:nvPr/>
        </p:nvSpPr>
        <p:spPr>
          <a:xfrm>
            <a:off x="860955" y="2082129"/>
            <a:ext cx="1895167" cy="938719"/>
          </a:xfrm>
          <a:prstGeom prst="rect">
            <a:avLst/>
          </a:prstGeom>
          <a:noFill/>
        </p:spPr>
        <p:txBody>
          <a:bodyPr wrap="square" rtlCol="0">
            <a:spAutoFit/>
          </a:bodyPr>
          <a:lstStyle/>
          <a:p>
            <a:r>
              <a:rPr lang="en-US" sz="1100" dirty="0">
                <a:solidFill>
                  <a:schemeClr val="tx1"/>
                </a:solidFill>
                <a:latin typeface="Poppins" panose="00000500000000000000" pitchFamily="2" charset="0"/>
                <a:cs typeface="Poppins" panose="00000500000000000000" pitchFamily="2" charset="0"/>
              </a:rPr>
              <a:t>Mitigation based on:</a:t>
            </a:r>
          </a:p>
          <a:p>
            <a:r>
              <a:rPr lang="en-US" sz="1100" dirty="0">
                <a:solidFill>
                  <a:schemeClr val="tx1"/>
                </a:solidFill>
                <a:latin typeface="Poppins" panose="00000500000000000000" pitchFamily="2" charset="0"/>
                <a:cs typeface="Poppins" panose="00000500000000000000" pitchFamily="2" charset="0"/>
              </a:rPr>
              <a:t>Note 1: LDC</a:t>
            </a:r>
          </a:p>
          <a:p>
            <a:r>
              <a:rPr lang="en-US" sz="1100" dirty="0">
                <a:solidFill>
                  <a:schemeClr val="tx1"/>
                </a:solidFill>
                <a:latin typeface="Poppins" panose="00000500000000000000" pitchFamily="2" charset="0"/>
                <a:cs typeface="Poppins" panose="00000500000000000000" pitchFamily="2" charset="0"/>
              </a:rPr>
              <a:t>or</a:t>
            </a:r>
          </a:p>
          <a:p>
            <a:r>
              <a:rPr lang="en-US" sz="1100" dirty="0">
                <a:solidFill>
                  <a:schemeClr val="tx1"/>
                </a:solidFill>
                <a:latin typeface="Poppins" panose="00000500000000000000" pitchFamily="2" charset="0"/>
                <a:cs typeface="Poppins" panose="00000500000000000000" pitchFamily="2" charset="0"/>
              </a:rPr>
              <a:t>Note 2: DAA</a:t>
            </a:r>
          </a:p>
          <a:p>
            <a:r>
              <a:rPr lang="en-US" sz="1100" dirty="0">
                <a:solidFill>
                  <a:schemeClr val="tx1"/>
                </a:solidFill>
                <a:latin typeface="Poppins" panose="00000500000000000000" pitchFamily="2" charset="0"/>
                <a:cs typeface="Poppins" panose="00000500000000000000" pitchFamily="2" charset="0"/>
              </a:rPr>
              <a:t>required</a:t>
            </a:r>
          </a:p>
        </p:txBody>
      </p:sp>
      <p:sp>
        <p:nvSpPr>
          <p:cNvPr id="11" name="Rectangle 10">
            <a:extLst>
              <a:ext uri="{FF2B5EF4-FFF2-40B4-BE49-F238E27FC236}">
                <a16:creationId xmlns:a16="http://schemas.microsoft.com/office/drawing/2014/main" id="{38DE1739-F473-49C1-8D14-483DA65C8A4B}"/>
              </a:ext>
            </a:extLst>
          </p:cNvPr>
          <p:cNvSpPr/>
          <p:nvPr/>
        </p:nvSpPr>
        <p:spPr>
          <a:xfrm>
            <a:off x="9529751" y="2156815"/>
            <a:ext cx="564997" cy="1576985"/>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10455252" y="2370051"/>
            <a:ext cx="1731250" cy="430887"/>
          </a:xfrm>
          <a:prstGeom prst="rect">
            <a:avLst/>
          </a:prstGeom>
          <a:noFill/>
        </p:spPr>
        <p:txBody>
          <a:bodyPr wrap="square" rtlCol="0">
            <a:spAutoFit/>
          </a:bodyPr>
          <a:lstStyle/>
          <a:p>
            <a:r>
              <a:rPr lang="en-US" sz="1100" dirty="0">
                <a:solidFill>
                  <a:schemeClr val="tx1"/>
                </a:solidFill>
                <a:latin typeface="Poppins" panose="00000500000000000000" pitchFamily="2" charset="0"/>
                <a:cs typeface="Poppins" panose="00000500000000000000" pitchFamily="2" charset="0"/>
              </a:rPr>
              <a:t>Mitigation based on</a:t>
            </a:r>
          </a:p>
          <a:p>
            <a:r>
              <a:rPr lang="en-US" sz="1100" dirty="0">
                <a:solidFill>
                  <a:schemeClr val="tx1"/>
                </a:solidFill>
                <a:latin typeface="Poppins" panose="00000500000000000000" pitchFamily="2" charset="0"/>
                <a:cs typeface="Poppins" panose="00000500000000000000" pitchFamily="2" charset="0"/>
              </a:rPr>
              <a:t>Note 2: DAA required</a:t>
            </a:r>
          </a:p>
        </p:txBody>
      </p:sp>
      <p:cxnSp>
        <p:nvCxnSpPr>
          <p:cNvPr id="14" name="Straight Arrow Connector 13">
            <a:extLst>
              <a:ext uri="{FF2B5EF4-FFF2-40B4-BE49-F238E27FC236}">
                <a16:creationId xmlns:a16="http://schemas.microsoft.com/office/drawing/2014/main" id="{A3E77764-2B9C-4B2C-8A1A-1601CBC9164C}"/>
              </a:ext>
            </a:extLst>
          </p:cNvPr>
          <p:cNvCxnSpPr>
            <a:cxnSpLocks/>
          </p:cNvCxnSpPr>
          <p:nvPr/>
        </p:nvCxnSpPr>
        <p:spPr>
          <a:xfrm flipH="1">
            <a:off x="9910355" y="2557946"/>
            <a:ext cx="452845" cy="63334"/>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4D09631E-4B70-4E9B-8CCD-AA602EEC10B5}"/>
              </a:ext>
            </a:extLst>
          </p:cNvPr>
          <p:cNvSpPr/>
          <p:nvPr/>
        </p:nvSpPr>
        <p:spPr>
          <a:xfrm>
            <a:off x="10443551" y="2357891"/>
            <a:ext cx="105722" cy="400110"/>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4B9D712-020E-434A-B2DB-5936E43FE162}"/>
              </a:ext>
            </a:extLst>
          </p:cNvPr>
          <p:cNvCxnSpPr>
            <a:cxnSpLocks/>
            <a:stCxn id="17" idx="1"/>
          </p:cNvCxnSpPr>
          <p:nvPr/>
        </p:nvCxnSpPr>
        <p:spPr>
          <a:xfrm>
            <a:off x="2822812" y="2494613"/>
            <a:ext cx="882413"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57CA204F-E802-420B-9BB3-F10EA50A2E77}"/>
              </a:ext>
            </a:extLst>
          </p:cNvPr>
          <p:cNvSpPr/>
          <p:nvPr/>
        </p:nvSpPr>
        <p:spPr>
          <a:xfrm rot="10800000">
            <a:off x="2589955" y="2063727"/>
            <a:ext cx="232857" cy="861773"/>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a:extLst>
              <a:ext uri="{FF2B5EF4-FFF2-40B4-BE49-F238E27FC236}">
                <a16:creationId xmlns:a16="http://schemas.microsoft.com/office/drawing/2014/main" id="{F9E7D610-1629-4671-987C-F6C7605AC3ED}"/>
              </a:ext>
            </a:extLst>
          </p:cNvPr>
          <p:cNvSpPr/>
          <p:nvPr/>
        </p:nvSpPr>
        <p:spPr>
          <a:xfrm>
            <a:off x="3512921" y="4016735"/>
            <a:ext cx="414645" cy="707665"/>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2">
            <a:extLst>
              <a:ext uri="{FF2B5EF4-FFF2-40B4-BE49-F238E27FC236}">
                <a16:creationId xmlns:a16="http://schemas.microsoft.com/office/drawing/2014/main" id="{3191E415-568B-691B-5ECB-4FC437FD289D}"/>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129190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800" b="0" i="0" u="none" strike="noStrike" kern="1200" cap="none" spc="0" normalizeH="0" baseline="0" noProof="0" smtClean="0">
                <a:ln>
                  <a:noFill/>
                </a:ln>
                <a:solidFill>
                  <a:srgbClr val="050D14"/>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rgbClr val="050D14"/>
              </a:solidFill>
              <a:effectLst/>
              <a:uLnTx/>
              <a:uFillTx/>
              <a:latin typeface="Open Sans Light"/>
              <a:ea typeface="+mn-ea"/>
              <a:cs typeface="+mn-cs"/>
            </a:endParaRPr>
          </a:p>
        </p:txBody>
      </p:sp>
      <p:sp>
        <p:nvSpPr>
          <p:cNvPr id="5" name="Titre 4">
            <a:extLst>
              <a:ext uri="{FF2B5EF4-FFF2-40B4-BE49-F238E27FC236}">
                <a16:creationId xmlns:a16="http://schemas.microsoft.com/office/drawing/2014/main" id="{84B7A236-1AA4-564B-AC16-E10E7A791F77}"/>
              </a:ext>
            </a:extLst>
          </p:cNvPr>
          <p:cNvSpPr>
            <a:spLocks noGrp="1"/>
          </p:cNvSpPr>
          <p:nvPr>
            <p:ph type="title" idx="4294967295"/>
          </p:nvPr>
        </p:nvSpPr>
        <p:spPr>
          <a:xfrm>
            <a:off x="1524000" y="1371600"/>
            <a:ext cx="8839200" cy="579437"/>
          </a:xfrm>
        </p:spPr>
        <p:txBody>
          <a:bodyPr>
            <a:normAutofit fontScale="90000"/>
          </a:bodyPr>
          <a:lstStyle/>
          <a:p>
            <a:r>
              <a:rPr lang="en-GB"/>
              <a:t>Vehicular applications </a:t>
            </a:r>
            <a:br>
              <a:rPr lang="en-GB"/>
            </a:br>
            <a:r>
              <a:rPr lang="en-GB"/>
              <a:t>based on ECC/DEC/(06)04</a:t>
            </a:r>
          </a:p>
        </p:txBody>
      </p:sp>
      <p:sp>
        <p:nvSpPr>
          <p:cNvPr id="2" name="Date Placeholder 1">
            <a:extLst>
              <a:ext uri="{FF2B5EF4-FFF2-40B4-BE49-F238E27FC236}">
                <a16:creationId xmlns:a16="http://schemas.microsoft.com/office/drawing/2014/main" id="{29E77A1C-22E1-5C91-977F-BC96B970E11F}"/>
              </a:ext>
            </a:extLst>
          </p:cNvPr>
          <p:cNvSpPr>
            <a:spLocks noGrp="1"/>
          </p:cNvSpPr>
          <p:nvPr>
            <p:ph type="dt" idx="10"/>
          </p:nvPr>
        </p:nvSpPr>
        <p:spPr>
          <a:xfrm>
            <a:off x="914400" y="304800"/>
            <a:ext cx="2948516" cy="273050"/>
          </a:xfrm>
        </p:spPr>
        <p:txBody>
          <a:bodyPr/>
          <a:lstStyle>
            <a:lvl1pPr>
              <a:defRPr/>
            </a:lvl1pPr>
          </a:lstStyle>
          <a:p>
            <a:r>
              <a:rPr lang="en-US" dirty="0"/>
              <a:t>November 2022</a:t>
            </a:r>
            <a:endParaRPr lang="en-GB" dirty="0"/>
          </a:p>
        </p:txBody>
      </p:sp>
      <p:sp>
        <p:nvSpPr>
          <p:cNvPr id="4" name="Footer Placeholder 2">
            <a:extLst>
              <a:ext uri="{FF2B5EF4-FFF2-40B4-BE49-F238E27FC236}">
                <a16:creationId xmlns:a16="http://schemas.microsoft.com/office/drawing/2014/main" id="{0ABD8509-5CC1-B27E-00F9-486F0892997D}"/>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244685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9B4DB82-ECF6-4911-9528-1E990CE137A2}"/>
              </a:ext>
            </a:extLst>
          </p:cNvPr>
          <p:cNvPicPr>
            <a:picLocks noChangeAspect="1"/>
          </p:cNvPicPr>
          <p:nvPr/>
        </p:nvPicPr>
        <p:blipFill>
          <a:blip r:embed="rId2"/>
          <a:stretch>
            <a:fillRect/>
          </a:stretch>
        </p:blipFill>
        <p:spPr>
          <a:xfrm>
            <a:off x="702915" y="1267238"/>
            <a:ext cx="10629014" cy="5131248"/>
          </a:xfrm>
          <a:prstGeom prst="rect">
            <a:avLst/>
          </a:prstGeom>
        </p:spPr>
      </p:pic>
      <p:sp>
        <p:nvSpPr>
          <p:cNvPr id="6" name="Titre 5">
            <a:extLst>
              <a:ext uri="{FF2B5EF4-FFF2-40B4-BE49-F238E27FC236}">
                <a16:creationId xmlns:a16="http://schemas.microsoft.com/office/drawing/2014/main" id="{33FEB77C-F525-4471-BF2E-2E984F08EABA}"/>
              </a:ext>
            </a:extLst>
          </p:cNvPr>
          <p:cNvSpPr txBox="1">
            <a:spLocks/>
          </p:cNvSpPr>
          <p:nvPr/>
        </p:nvSpPr>
        <p:spPr>
          <a:xfrm>
            <a:off x="304800" y="646096"/>
            <a:ext cx="10849233" cy="647024"/>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solidFill>
                  <a:schemeClr val="tx1"/>
                </a:solidFill>
              </a:rPr>
              <a:t>ECC/DEC/(06)04, table 2; generic vehicle</a:t>
            </a:r>
          </a:p>
          <a:p>
            <a:r>
              <a:rPr lang="en-US" sz="1800" dirty="0">
                <a:solidFill>
                  <a:schemeClr val="tx1"/>
                </a:solidFill>
              </a:rPr>
              <a:t>A1.2.1 General case for UWB devices installed in road and rail vehicles</a:t>
            </a:r>
          </a:p>
        </p:txBody>
      </p:sp>
      <p:sp>
        <p:nvSpPr>
          <p:cNvPr id="9" name="Rectangle 8">
            <a:extLst>
              <a:ext uri="{FF2B5EF4-FFF2-40B4-BE49-F238E27FC236}">
                <a16:creationId xmlns:a16="http://schemas.microsoft.com/office/drawing/2014/main" id="{35844F24-A772-4747-BAC1-4C6A2F9E3D17}"/>
              </a:ext>
            </a:extLst>
          </p:cNvPr>
          <p:cNvSpPr/>
          <p:nvPr/>
        </p:nvSpPr>
        <p:spPr>
          <a:xfrm>
            <a:off x="3253614" y="2123954"/>
            <a:ext cx="1813204" cy="1933696"/>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D51C50-0C0F-4682-9008-FBE70520DE03}"/>
              </a:ext>
            </a:extLst>
          </p:cNvPr>
          <p:cNvSpPr txBox="1"/>
          <p:nvPr/>
        </p:nvSpPr>
        <p:spPr>
          <a:xfrm>
            <a:off x="914404" y="2092322"/>
            <a:ext cx="1895167" cy="861774"/>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Mitigation based on:</a:t>
            </a:r>
          </a:p>
          <a:p>
            <a:r>
              <a:rPr lang="en-US" sz="1000" dirty="0">
                <a:solidFill>
                  <a:schemeClr val="tx1"/>
                </a:solidFill>
                <a:latin typeface="Poppins" panose="00000500000000000000" pitchFamily="2" charset="0"/>
                <a:cs typeface="Poppins" panose="00000500000000000000" pitchFamily="2" charset="0"/>
              </a:rPr>
              <a:t>Note 1: LDC + exterior limit</a:t>
            </a:r>
          </a:p>
          <a:p>
            <a:r>
              <a:rPr lang="en-US" sz="1000" dirty="0">
                <a:solidFill>
                  <a:schemeClr val="tx1"/>
                </a:solidFill>
                <a:latin typeface="Poppins" panose="00000500000000000000" pitchFamily="2" charset="0"/>
                <a:cs typeface="Poppins" panose="00000500000000000000" pitchFamily="2" charset="0"/>
              </a:rPr>
              <a:t>or</a:t>
            </a:r>
          </a:p>
          <a:p>
            <a:r>
              <a:rPr lang="en-US" sz="1000" dirty="0">
                <a:solidFill>
                  <a:schemeClr val="tx1"/>
                </a:solidFill>
                <a:latin typeface="Poppins" panose="00000500000000000000" pitchFamily="2" charset="0"/>
                <a:cs typeface="Poppins" panose="00000500000000000000" pitchFamily="2" charset="0"/>
              </a:rPr>
              <a:t>Note 2: DAA + exterior limit</a:t>
            </a:r>
          </a:p>
          <a:p>
            <a:r>
              <a:rPr lang="en-US" sz="1000" dirty="0">
                <a:solidFill>
                  <a:schemeClr val="tx1"/>
                </a:solidFill>
                <a:latin typeface="Poppins" panose="00000500000000000000" pitchFamily="2" charset="0"/>
                <a:cs typeface="Poppins" panose="00000500000000000000" pitchFamily="2" charset="0"/>
              </a:rPr>
              <a:t>required</a:t>
            </a:r>
          </a:p>
        </p:txBody>
      </p:sp>
      <p:sp>
        <p:nvSpPr>
          <p:cNvPr id="11" name="Rectangle 10">
            <a:extLst>
              <a:ext uri="{FF2B5EF4-FFF2-40B4-BE49-F238E27FC236}">
                <a16:creationId xmlns:a16="http://schemas.microsoft.com/office/drawing/2014/main" id="{38DE1739-F473-49C1-8D14-483DA65C8A4B}"/>
              </a:ext>
            </a:extLst>
          </p:cNvPr>
          <p:cNvSpPr/>
          <p:nvPr/>
        </p:nvSpPr>
        <p:spPr>
          <a:xfrm>
            <a:off x="6406776" y="2123953"/>
            <a:ext cx="2695389" cy="769807"/>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9531885" y="1997822"/>
            <a:ext cx="2576769" cy="1169551"/>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Mitigation based on</a:t>
            </a:r>
          </a:p>
          <a:p>
            <a:r>
              <a:rPr lang="en-US" sz="1000" dirty="0">
                <a:solidFill>
                  <a:schemeClr val="tx1"/>
                </a:solidFill>
                <a:latin typeface="Poppins" panose="00000500000000000000" pitchFamily="2" charset="0"/>
                <a:cs typeface="Poppins" panose="00000500000000000000" pitchFamily="2" charset="0"/>
              </a:rPr>
              <a:t>Note 1: LDC + exterior limit</a:t>
            </a:r>
          </a:p>
          <a:p>
            <a:r>
              <a:rPr lang="en-US" sz="1000" dirty="0">
                <a:solidFill>
                  <a:schemeClr val="tx1"/>
                </a:solidFill>
                <a:latin typeface="Poppins" panose="00000500000000000000" pitchFamily="2" charset="0"/>
                <a:cs typeface="Poppins" panose="00000500000000000000" pitchFamily="2" charset="0"/>
              </a:rPr>
              <a:t>or</a:t>
            </a:r>
          </a:p>
          <a:p>
            <a:r>
              <a:rPr lang="en-US" sz="1000" dirty="0">
                <a:solidFill>
                  <a:schemeClr val="tx1"/>
                </a:solidFill>
                <a:latin typeface="Poppins" panose="00000500000000000000" pitchFamily="2" charset="0"/>
                <a:cs typeface="Poppins" panose="00000500000000000000" pitchFamily="2" charset="0"/>
              </a:rPr>
              <a:t>Note 2: DAA + exterior limit</a:t>
            </a:r>
          </a:p>
          <a:p>
            <a:r>
              <a:rPr lang="en-US" sz="1000" dirty="0">
                <a:solidFill>
                  <a:schemeClr val="tx1"/>
                </a:solidFill>
                <a:latin typeface="Poppins" panose="00000500000000000000" pitchFamily="2" charset="0"/>
                <a:cs typeface="Poppins" panose="00000500000000000000" pitchFamily="2" charset="0"/>
              </a:rPr>
              <a:t>or</a:t>
            </a:r>
          </a:p>
          <a:p>
            <a:r>
              <a:rPr lang="en-US" sz="1000" dirty="0">
                <a:solidFill>
                  <a:schemeClr val="tx1"/>
                </a:solidFill>
                <a:latin typeface="Poppins" panose="00000500000000000000" pitchFamily="2" charset="0"/>
                <a:cs typeface="Poppins" panose="00000500000000000000" pitchFamily="2" charset="0"/>
              </a:rPr>
              <a:t>Note 3: TPC + exterior limit</a:t>
            </a:r>
          </a:p>
          <a:p>
            <a:r>
              <a:rPr lang="en-US" sz="1000" dirty="0">
                <a:solidFill>
                  <a:schemeClr val="tx1"/>
                </a:solidFill>
                <a:latin typeface="Poppins" panose="00000500000000000000" pitchFamily="2" charset="0"/>
                <a:cs typeface="Poppins" panose="00000500000000000000" pitchFamily="2" charset="0"/>
              </a:rPr>
              <a:t>required</a:t>
            </a:r>
          </a:p>
        </p:txBody>
      </p:sp>
      <p:cxnSp>
        <p:nvCxnSpPr>
          <p:cNvPr id="14" name="Straight Arrow Connector 13">
            <a:extLst>
              <a:ext uri="{FF2B5EF4-FFF2-40B4-BE49-F238E27FC236}">
                <a16:creationId xmlns:a16="http://schemas.microsoft.com/office/drawing/2014/main" id="{A3E77764-2B9C-4B2C-8A1A-1601CBC9164C}"/>
              </a:ext>
            </a:extLst>
          </p:cNvPr>
          <p:cNvCxnSpPr/>
          <p:nvPr/>
        </p:nvCxnSpPr>
        <p:spPr>
          <a:xfrm flipH="1">
            <a:off x="8407788" y="2595684"/>
            <a:ext cx="847082"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4D09631E-4B70-4E9B-8CCD-AA602EEC10B5}"/>
              </a:ext>
            </a:extLst>
          </p:cNvPr>
          <p:cNvSpPr/>
          <p:nvPr/>
        </p:nvSpPr>
        <p:spPr>
          <a:xfrm>
            <a:off x="9296894" y="2063728"/>
            <a:ext cx="232857" cy="1041658"/>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4B9D712-020E-434A-B2DB-5936E43FE162}"/>
              </a:ext>
            </a:extLst>
          </p:cNvPr>
          <p:cNvCxnSpPr>
            <a:cxnSpLocks/>
            <a:stCxn id="17" idx="1"/>
          </p:cNvCxnSpPr>
          <p:nvPr/>
        </p:nvCxnSpPr>
        <p:spPr>
          <a:xfrm>
            <a:off x="2822812" y="2494613"/>
            <a:ext cx="882413"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57CA204F-E802-420B-9BB3-F10EA50A2E77}"/>
              </a:ext>
            </a:extLst>
          </p:cNvPr>
          <p:cNvSpPr/>
          <p:nvPr/>
        </p:nvSpPr>
        <p:spPr>
          <a:xfrm rot="10800000">
            <a:off x="2589955" y="2063727"/>
            <a:ext cx="232857" cy="861773"/>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499D950E-E6F2-4F5A-9A0D-038CE0BDC234}"/>
              </a:ext>
            </a:extLst>
          </p:cNvPr>
          <p:cNvCxnSpPr>
            <a:cxnSpLocks/>
          </p:cNvCxnSpPr>
          <p:nvPr/>
        </p:nvCxnSpPr>
        <p:spPr>
          <a:xfrm flipV="1">
            <a:off x="3253614" y="2925500"/>
            <a:ext cx="1813204" cy="1451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9E7D610-1629-4671-987C-F6C7605AC3ED}"/>
              </a:ext>
            </a:extLst>
          </p:cNvPr>
          <p:cNvSpPr/>
          <p:nvPr/>
        </p:nvSpPr>
        <p:spPr>
          <a:xfrm>
            <a:off x="3583094" y="4011433"/>
            <a:ext cx="384607" cy="707665"/>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786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294F7E33-1AB9-080A-8A1A-F114DB682B66}"/>
              </a:ext>
            </a:extLst>
          </p:cNvPr>
          <p:cNvGrpSpPr/>
          <p:nvPr/>
        </p:nvGrpSpPr>
        <p:grpSpPr>
          <a:xfrm>
            <a:off x="304800" y="1499350"/>
            <a:ext cx="11194442" cy="4940104"/>
            <a:chOff x="616558" y="1377170"/>
            <a:chExt cx="11521121" cy="5176030"/>
          </a:xfrm>
        </p:grpSpPr>
        <p:pic>
          <p:nvPicPr>
            <p:cNvPr id="3" name="Picture 2">
              <a:extLst>
                <a:ext uri="{FF2B5EF4-FFF2-40B4-BE49-F238E27FC236}">
                  <a16:creationId xmlns:a16="http://schemas.microsoft.com/office/drawing/2014/main" id="{CF537021-F3FB-4894-A066-805BFC8A9080}"/>
                </a:ext>
              </a:extLst>
            </p:cNvPr>
            <p:cNvPicPr>
              <a:picLocks noChangeAspect="1"/>
            </p:cNvPicPr>
            <p:nvPr/>
          </p:nvPicPr>
          <p:blipFill>
            <a:blip r:embed="rId2"/>
            <a:stretch>
              <a:fillRect/>
            </a:stretch>
          </p:blipFill>
          <p:spPr>
            <a:xfrm>
              <a:off x="616558" y="1377170"/>
              <a:ext cx="10714074" cy="5176030"/>
            </a:xfrm>
            <a:prstGeom prst="rect">
              <a:avLst/>
            </a:prstGeom>
          </p:spPr>
        </p:pic>
        <p:sp>
          <p:nvSpPr>
            <p:cNvPr id="9" name="Rectangle 8">
              <a:extLst>
                <a:ext uri="{FF2B5EF4-FFF2-40B4-BE49-F238E27FC236}">
                  <a16:creationId xmlns:a16="http://schemas.microsoft.com/office/drawing/2014/main" id="{35844F24-A772-4747-BAC1-4C6A2F9E3D17}"/>
                </a:ext>
              </a:extLst>
            </p:cNvPr>
            <p:cNvSpPr/>
            <p:nvPr/>
          </p:nvSpPr>
          <p:spPr>
            <a:xfrm>
              <a:off x="3946909" y="2277082"/>
              <a:ext cx="1061816" cy="1904164"/>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D51C50-0C0F-4682-9008-FBE70520DE03}"/>
                </a:ext>
              </a:extLst>
            </p:cNvPr>
            <p:cNvSpPr txBox="1"/>
            <p:nvPr/>
          </p:nvSpPr>
          <p:spPr>
            <a:xfrm>
              <a:off x="1424767" y="2305676"/>
              <a:ext cx="1895167" cy="553998"/>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Access systems with</a:t>
              </a:r>
            </a:p>
            <a:p>
              <a:r>
                <a:rPr lang="en-US" sz="1000" dirty="0">
                  <a:solidFill>
                    <a:schemeClr val="tx1"/>
                  </a:solidFill>
                  <a:latin typeface="Poppins" panose="00000500000000000000" pitchFamily="2" charset="0"/>
                  <a:cs typeface="Poppins" panose="00000500000000000000" pitchFamily="2" charset="0"/>
                </a:rPr>
                <a:t>Trigger-before-transmit and LDC ≤ 0,5% / </a:t>
              </a:r>
              <a:r>
                <a:rPr lang="en-US" sz="1000" dirty="0" err="1">
                  <a:solidFill>
                    <a:schemeClr val="tx1"/>
                  </a:solidFill>
                  <a:latin typeface="Poppins" panose="00000500000000000000" pitchFamily="2" charset="0"/>
                  <a:cs typeface="Poppins" panose="00000500000000000000" pitchFamily="2" charset="0"/>
                </a:rPr>
                <a:t>hr</a:t>
              </a:r>
              <a:endParaRPr lang="en-US" sz="1000" dirty="0">
                <a:solidFill>
                  <a:schemeClr val="tx1"/>
                </a:solidFill>
                <a:latin typeface="Poppins" panose="00000500000000000000" pitchFamily="2" charset="0"/>
                <a:cs typeface="Poppins" panose="00000500000000000000" pitchFamily="2" charset="0"/>
              </a:endParaRPr>
            </a:p>
          </p:txBody>
        </p:sp>
        <p:sp>
          <p:nvSpPr>
            <p:cNvPr id="11" name="Rectangle 10">
              <a:extLst>
                <a:ext uri="{FF2B5EF4-FFF2-40B4-BE49-F238E27FC236}">
                  <a16:creationId xmlns:a16="http://schemas.microsoft.com/office/drawing/2014/main" id="{38DE1739-F473-49C1-8D14-483DA65C8A4B}"/>
                </a:ext>
              </a:extLst>
            </p:cNvPr>
            <p:cNvSpPr/>
            <p:nvPr/>
          </p:nvSpPr>
          <p:spPr>
            <a:xfrm>
              <a:off x="6386042" y="2265531"/>
              <a:ext cx="2695389" cy="769807"/>
            </a:xfrm>
            <a:prstGeom prst="rect">
              <a:avLst/>
            </a:prstGeom>
            <a:pattFill prst="wdUpDiag">
              <a:fgClr>
                <a:srgbClr val="00B0F0"/>
              </a:fgClr>
              <a:bgClr>
                <a:srgbClr val="FF000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9640583" y="2224262"/>
              <a:ext cx="2395474" cy="1323439"/>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Access systems with</a:t>
              </a:r>
            </a:p>
            <a:p>
              <a:r>
                <a:rPr lang="en-US" sz="1000" dirty="0">
                  <a:solidFill>
                    <a:schemeClr val="tx1"/>
                  </a:solidFill>
                  <a:latin typeface="Poppins" panose="00000500000000000000" pitchFamily="2" charset="0"/>
                  <a:cs typeface="Poppins" panose="00000500000000000000" pitchFamily="2" charset="0"/>
                </a:rPr>
                <a:t>Trigger-before-transmit</a:t>
              </a:r>
            </a:p>
            <a:p>
              <a:r>
                <a:rPr lang="en-US" sz="1000" dirty="0">
                  <a:solidFill>
                    <a:schemeClr val="tx1"/>
                  </a:solidFill>
                  <a:latin typeface="Poppins" panose="00000500000000000000" pitchFamily="2" charset="0"/>
                  <a:cs typeface="Poppins" panose="00000500000000000000" pitchFamily="2" charset="0"/>
                </a:rPr>
                <a:t> and LDC ≤ 0,5% / </a:t>
              </a:r>
              <a:r>
                <a:rPr lang="en-US" sz="1000" dirty="0" err="1">
                  <a:solidFill>
                    <a:schemeClr val="tx1"/>
                  </a:solidFill>
                  <a:latin typeface="Poppins" panose="00000500000000000000" pitchFamily="2" charset="0"/>
                  <a:cs typeface="Poppins" panose="00000500000000000000" pitchFamily="2" charset="0"/>
                </a:rPr>
                <a:t>hr</a:t>
              </a:r>
              <a:endParaRPr lang="en-US" sz="1000" dirty="0">
                <a:solidFill>
                  <a:schemeClr val="tx1"/>
                </a:solidFill>
                <a:latin typeface="Poppins" panose="00000500000000000000" pitchFamily="2" charset="0"/>
                <a:cs typeface="Poppins" panose="00000500000000000000" pitchFamily="2" charset="0"/>
              </a:endParaRPr>
            </a:p>
            <a:p>
              <a:endParaRPr lang="en-US" sz="1000" dirty="0">
                <a:solidFill>
                  <a:schemeClr val="tx1"/>
                </a:solidFill>
                <a:latin typeface="Poppins" panose="00000500000000000000" pitchFamily="2" charset="0"/>
                <a:cs typeface="Poppins" panose="00000500000000000000" pitchFamily="2" charset="0"/>
              </a:endParaRPr>
            </a:p>
            <a:p>
              <a:r>
                <a:rPr lang="en-US" sz="1000" dirty="0">
                  <a:solidFill>
                    <a:schemeClr val="tx1"/>
                  </a:solidFill>
                  <a:latin typeface="Poppins" panose="00000500000000000000" pitchFamily="2" charset="0"/>
                  <a:cs typeface="Poppins" panose="00000500000000000000" pitchFamily="2" charset="0"/>
                </a:rPr>
                <a:t>V2X / V2V with </a:t>
              </a:r>
            </a:p>
            <a:p>
              <a:r>
                <a:rPr lang="en-US" sz="1000" dirty="0">
                  <a:solidFill>
                    <a:schemeClr val="tx1"/>
                  </a:solidFill>
                  <a:latin typeface="Poppins" panose="00000500000000000000" pitchFamily="2" charset="0"/>
                  <a:cs typeface="Poppins" panose="00000500000000000000" pitchFamily="2" charset="0"/>
                </a:rPr>
                <a:t>installation requirements: antenna height (fixed 10m , vehicle 4m)</a:t>
              </a:r>
            </a:p>
            <a:p>
              <a:r>
                <a:rPr lang="en-US" sz="1000" dirty="0">
                  <a:solidFill>
                    <a:schemeClr val="tx1"/>
                  </a:solidFill>
                  <a:latin typeface="Poppins" panose="00000500000000000000" pitchFamily="2" charset="0"/>
                  <a:cs typeface="Poppins" panose="00000500000000000000" pitchFamily="2" charset="0"/>
                </a:rPr>
                <a:t>DC for fixed 5%/s; vehicle 1%/s</a:t>
              </a:r>
            </a:p>
          </p:txBody>
        </p:sp>
        <p:cxnSp>
          <p:nvCxnSpPr>
            <p:cNvPr id="14" name="Straight Arrow Connector 13">
              <a:extLst>
                <a:ext uri="{FF2B5EF4-FFF2-40B4-BE49-F238E27FC236}">
                  <a16:creationId xmlns:a16="http://schemas.microsoft.com/office/drawing/2014/main" id="{A3E77764-2B9C-4B2C-8A1A-1601CBC9164C}"/>
                </a:ext>
              </a:extLst>
            </p:cNvPr>
            <p:cNvCxnSpPr>
              <a:cxnSpLocks/>
            </p:cNvCxnSpPr>
            <p:nvPr/>
          </p:nvCxnSpPr>
          <p:spPr>
            <a:xfrm flipH="1">
              <a:off x="8918151" y="2809038"/>
              <a:ext cx="459765"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4D09631E-4B70-4E9B-8CCD-AA602EEC10B5}"/>
                </a:ext>
              </a:extLst>
            </p:cNvPr>
            <p:cNvSpPr/>
            <p:nvPr/>
          </p:nvSpPr>
          <p:spPr>
            <a:xfrm>
              <a:off x="9415456" y="2288209"/>
              <a:ext cx="232857" cy="1041658"/>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4B9D712-020E-434A-B2DB-5936E43FE162}"/>
                </a:ext>
              </a:extLst>
            </p:cNvPr>
            <p:cNvCxnSpPr>
              <a:cxnSpLocks/>
            </p:cNvCxnSpPr>
            <p:nvPr/>
          </p:nvCxnSpPr>
          <p:spPr>
            <a:xfrm>
              <a:off x="3514663" y="2592904"/>
              <a:ext cx="700925" cy="11506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Left Brace 16">
              <a:extLst>
                <a:ext uri="{FF2B5EF4-FFF2-40B4-BE49-F238E27FC236}">
                  <a16:creationId xmlns:a16="http://schemas.microsoft.com/office/drawing/2014/main" id="{57CA204F-E802-420B-9BB3-F10EA50A2E77}"/>
                </a:ext>
              </a:extLst>
            </p:cNvPr>
            <p:cNvSpPr/>
            <p:nvPr/>
          </p:nvSpPr>
          <p:spPr>
            <a:xfrm rot="10800000">
              <a:off x="3009013" y="2277080"/>
              <a:ext cx="324161" cy="582593"/>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allout: Line 1">
              <a:extLst>
                <a:ext uri="{FF2B5EF4-FFF2-40B4-BE49-F238E27FC236}">
                  <a16:creationId xmlns:a16="http://schemas.microsoft.com/office/drawing/2014/main" id="{50C53851-731D-462F-8EC9-272023B4CABA}"/>
                </a:ext>
              </a:extLst>
            </p:cNvPr>
            <p:cNvSpPr/>
            <p:nvPr/>
          </p:nvSpPr>
          <p:spPr>
            <a:xfrm>
              <a:off x="7424530" y="4164744"/>
              <a:ext cx="4713149" cy="1589652"/>
            </a:xfrm>
            <a:prstGeom prst="borderCallout1">
              <a:avLst>
                <a:gd name="adj1" fmla="val -3331"/>
                <a:gd name="adj2" fmla="val 20003"/>
                <a:gd name="adj3" fmla="val -54125"/>
                <a:gd name="adj4" fmla="val 4792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indent="-180340" algn="just"/>
              <a:r>
                <a:rPr lang="en-GB"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Note 1: Within the band 6-8.5 GHz, the following additional requirements apply </a:t>
              </a:r>
              <a:r>
                <a:rPr lang="en-GB"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fixed outdoor installations</a:t>
              </a:r>
              <a:r>
                <a:rPr lang="en-GB"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supporting communication with UWB devices installed in road and rail vehicles:</a:t>
              </a:r>
              <a:endParaRPr lang="de-DE"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Antennas are directive (5 </a:t>
              </a:r>
              <a:r>
                <a:rPr lang="en-GB" sz="1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dBi</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or </a:t>
              </a:r>
              <a:r>
                <a:rPr lang="en-GB" sz="100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TRP</a:t>
              </a:r>
              <a:r>
                <a:rPr lang="en-GB" sz="1000" baseline="-25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sd</a:t>
              </a: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requirement out of ECC report 327), down tilted and installed at a maximum height of 10 m;</a:t>
              </a:r>
              <a:endParaRPr lang="de-DE"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duty cycle is limited to maximum 5% per second.</a:t>
              </a:r>
              <a:endParaRPr lang="de-DE"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180340" indent="-180340" algn="just"/>
              <a:r>
                <a:rPr lang="en-GB"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Note 2: Within the band 6-8.5 GHz, the following additional requirements apply to </a:t>
              </a:r>
              <a:r>
                <a:rPr lang="en-GB" sz="1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UWB devices installed in road and rail vehicles</a:t>
              </a:r>
              <a:r>
                <a:rPr lang="en-GB"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de-DE"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Antennas are installed at a maximum height of 4 m;</a:t>
              </a:r>
              <a:endParaRPr lang="de-DE" sz="1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en-US"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duty cycle is limited to maximum 1% per second.</a:t>
              </a:r>
              <a:endParaRPr lang="en-US" sz="1000" dirty="0">
                <a:solidFill>
                  <a:schemeClr val="tx1"/>
                </a:solidFill>
              </a:endParaRPr>
            </a:p>
          </p:txBody>
        </p:sp>
      </p:grpSp>
      <p:sp>
        <p:nvSpPr>
          <p:cNvPr id="5" name="Slide Number Placeholder 4">
            <a:extLst>
              <a:ext uri="{FF2B5EF4-FFF2-40B4-BE49-F238E27FC236}">
                <a16:creationId xmlns:a16="http://schemas.microsoft.com/office/drawing/2014/main" id="{0AF262FC-9871-4F75-BB1E-4AC19FA1903E}"/>
              </a:ext>
            </a:extLst>
          </p:cNvPr>
          <p:cNvSpPr>
            <a:spLocks noGrp="1"/>
          </p:cNvSpPr>
          <p:nvPr>
            <p:ph type="sldNum" idx="12"/>
          </p:nvPr>
        </p:nvSpPr>
        <p:spPr/>
        <p:txBody>
          <a:bodyPr/>
          <a:lstStyle/>
          <a:p>
            <a:fld id="{3C6DF47B-3BED-4C75-ACAB-4344E1B376FE}" type="slidenum">
              <a:rPr lang="en-US" smtClean="0"/>
              <a:pPr/>
              <a:t>7</a:t>
            </a:fld>
            <a:endParaRPr lang="en-US"/>
          </a:p>
        </p:txBody>
      </p:sp>
      <p:sp>
        <p:nvSpPr>
          <p:cNvPr id="6" name="Titre 5">
            <a:extLst>
              <a:ext uri="{FF2B5EF4-FFF2-40B4-BE49-F238E27FC236}">
                <a16:creationId xmlns:a16="http://schemas.microsoft.com/office/drawing/2014/main" id="{33FEB77C-F525-4471-BF2E-2E984F08EABA}"/>
              </a:ext>
            </a:extLst>
          </p:cNvPr>
          <p:cNvSpPr txBox="1">
            <a:spLocks/>
          </p:cNvSpPr>
          <p:nvPr/>
        </p:nvSpPr>
        <p:spPr>
          <a:xfrm>
            <a:off x="163384" y="673414"/>
            <a:ext cx="10849233" cy="1012147"/>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solidFill>
                  <a:schemeClr val="tx1"/>
                </a:solidFill>
              </a:rPr>
              <a:t>ECC/DEC/(06)04, table 2 generic vehicle without mitigations</a:t>
            </a:r>
          </a:p>
          <a:p>
            <a:r>
              <a:rPr lang="en-US" sz="1800" dirty="0">
                <a:solidFill>
                  <a:schemeClr val="tx1"/>
                </a:solidFill>
              </a:rPr>
              <a:t>A1.2.2 Specific vehicular access systems using trigger-before-transmit (table 3)</a:t>
            </a:r>
          </a:p>
          <a:p>
            <a:r>
              <a:rPr lang="en-US" sz="1800" dirty="0">
                <a:solidFill>
                  <a:schemeClr val="tx1"/>
                </a:solidFill>
              </a:rPr>
              <a:t>New: A.1.2.3 applications involving V2X and V2V communications in 6–8.5 GHz (table 4) </a:t>
            </a:r>
            <a:endParaRPr lang="de-DE" sz="1800" dirty="0">
              <a:solidFill>
                <a:schemeClr val="tx1"/>
              </a:solidFill>
            </a:endParaRPr>
          </a:p>
          <a:p>
            <a:r>
              <a:rPr lang="en-US" sz="2000" dirty="0">
                <a:solidFill>
                  <a:schemeClr val="tx1"/>
                </a:solidFill>
              </a:rPr>
              <a:t> </a:t>
            </a:r>
          </a:p>
        </p:txBody>
      </p:sp>
      <p:sp>
        <p:nvSpPr>
          <p:cNvPr id="7" name="Footer Placeholder 2">
            <a:extLst>
              <a:ext uri="{FF2B5EF4-FFF2-40B4-BE49-F238E27FC236}">
                <a16:creationId xmlns:a16="http://schemas.microsoft.com/office/drawing/2014/main" id="{0FDCA4D8-FF30-C0C3-724F-4A840128B24F}"/>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67365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821F822-DD23-A745-9368-6CFB51E6B27E}"/>
              </a:ext>
            </a:extLst>
          </p:cNvPr>
          <p:cNvSpPr>
            <a:spLocks noGrp="1"/>
          </p:cNvSpPr>
          <p:nvPr>
            <p:ph type="sldNum"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6DF47B-3BED-4C75-ACAB-4344E1B376FE}" type="slidenum">
              <a:rPr kumimoji="0" lang="en-US" sz="1800" b="0" i="0" u="none" strike="noStrike" kern="1200" cap="none" spc="0" normalizeH="0" baseline="0" noProof="0" smtClean="0">
                <a:ln>
                  <a:noFill/>
                </a:ln>
                <a:solidFill>
                  <a:srgbClr val="050D14"/>
                </a:solidFill>
                <a:effectLst/>
                <a:uLnTx/>
                <a:uFillTx/>
                <a:latin typeface="Open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050D14"/>
              </a:solidFill>
              <a:effectLst/>
              <a:uLnTx/>
              <a:uFillTx/>
              <a:latin typeface="Open Sans Light"/>
              <a:ea typeface="+mn-ea"/>
              <a:cs typeface="+mn-cs"/>
            </a:endParaRPr>
          </a:p>
        </p:txBody>
      </p:sp>
      <p:sp>
        <p:nvSpPr>
          <p:cNvPr id="5" name="Titre 4">
            <a:extLst>
              <a:ext uri="{FF2B5EF4-FFF2-40B4-BE49-F238E27FC236}">
                <a16:creationId xmlns:a16="http://schemas.microsoft.com/office/drawing/2014/main" id="{84B7A236-1AA4-564B-AC16-E10E7A791F77}"/>
              </a:ext>
            </a:extLst>
          </p:cNvPr>
          <p:cNvSpPr>
            <a:spLocks noGrp="1"/>
          </p:cNvSpPr>
          <p:nvPr>
            <p:ph type="title" idx="4294967295"/>
          </p:nvPr>
        </p:nvSpPr>
        <p:spPr>
          <a:xfrm>
            <a:off x="228600" y="838200"/>
            <a:ext cx="10487025" cy="1998662"/>
          </a:xfrm>
        </p:spPr>
        <p:txBody>
          <a:bodyPr>
            <a:noAutofit/>
          </a:bodyPr>
          <a:lstStyle/>
          <a:p>
            <a: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t>Specific </a:t>
            </a:r>
            <a:r>
              <a:rPr lang="en-US" sz="2900" b="1" u="sng" cap="all" dirty="0">
                <a:effectLst/>
                <a:latin typeface="Arial" panose="020B0604020202020204" pitchFamily="34" charset="0"/>
                <a:ea typeface="Times New Roman" panose="02020603050405020304" pitchFamily="18" charset="0"/>
                <a:cs typeface="Times New Roman" panose="02020603050405020304" pitchFamily="18" charset="0"/>
              </a:rPr>
              <a:t>RADIODETERMINATION</a:t>
            </a:r>
            <a: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br>
            <a: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t>LOCATION TRACKING, TRACING AND </a:t>
            </a:r>
            <a:b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br>
            <a:r>
              <a:rPr lang="en-US" sz="2900" b="1" cap="all" dirty="0">
                <a:effectLst/>
                <a:latin typeface="Arial" panose="020B0604020202020204" pitchFamily="34" charset="0"/>
                <a:ea typeface="Times New Roman" panose="02020603050405020304" pitchFamily="18" charset="0"/>
                <a:cs typeface="Times New Roman" panose="02020603050405020304" pitchFamily="18" charset="0"/>
              </a:rPr>
              <a:t>DATA ACQUISITION APPLICATIONS in 6-8.5 GH</a:t>
            </a:r>
            <a:r>
              <a:rPr lang="en-US" sz="2900" b="1" dirty="0">
                <a:effectLst/>
                <a:latin typeface="Arial" panose="020B0604020202020204" pitchFamily="34" charset="0"/>
                <a:ea typeface="Times New Roman" panose="02020603050405020304" pitchFamily="18" charset="0"/>
                <a:cs typeface="Times New Roman" panose="02020603050405020304" pitchFamily="18" charset="0"/>
              </a:rPr>
              <a:t>z</a:t>
            </a:r>
            <a:r>
              <a:rPr lang="de-DE" sz="2900" b="1" cap="all" dirty="0">
                <a:latin typeface="Arial" panose="020B0604020202020204" pitchFamily="34" charset="0"/>
                <a:ea typeface="Times New Roman" panose="02020603050405020304" pitchFamily="18" charset="0"/>
                <a:cs typeface="Times New Roman" panose="02020603050405020304" pitchFamily="18" charset="0"/>
              </a:rPr>
              <a:t>; </a:t>
            </a:r>
            <a:br>
              <a:rPr lang="de-DE" sz="2900" b="1" cap="all" dirty="0">
                <a:latin typeface="Arial" panose="020B0604020202020204" pitchFamily="34" charset="0"/>
                <a:ea typeface="Times New Roman" panose="02020603050405020304" pitchFamily="18" charset="0"/>
                <a:cs typeface="Times New Roman" panose="02020603050405020304" pitchFamily="18" charset="0"/>
              </a:rPr>
            </a:br>
            <a:endParaRPr lang="en-US" sz="2900" dirty="0"/>
          </a:p>
        </p:txBody>
      </p:sp>
      <p:sp>
        <p:nvSpPr>
          <p:cNvPr id="2" name="Date Placeholder 1">
            <a:extLst>
              <a:ext uri="{FF2B5EF4-FFF2-40B4-BE49-F238E27FC236}">
                <a16:creationId xmlns:a16="http://schemas.microsoft.com/office/drawing/2014/main" id="{717A6184-AAAA-3E82-D498-E7341E788176}"/>
              </a:ext>
            </a:extLst>
          </p:cNvPr>
          <p:cNvSpPr>
            <a:spLocks noGrp="1"/>
          </p:cNvSpPr>
          <p:nvPr>
            <p:ph type="dt" idx="10"/>
          </p:nvPr>
        </p:nvSpPr>
        <p:spPr>
          <a:xfrm>
            <a:off x="912285" y="382970"/>
            <a:ext cx="2948516" cy="273050"/>
          </a:xfrm>
        </p:spPr>
        <p:txBody>
          <a:bodyPr/>
          <a:lstStyle>
            <a:lvl1pPr>
              <a:defRPr/>
            </a:lvl1pPr>
          </a:lstStyle>
          <a:p>
            <a:r>
              <a:rPr lang="en-US" dirty="0"/>
              <a:t>November 2022</a:t>
            </a:r>
            <a:endParaRPr lang="en-GB" dirty="0"/>
          </a:p>
        </p:txBody>
      </p:sp>
      <p:sp>
        <p:nvSpPr>
          <p:cNvPr id="4" name="Footer Placeholder 2">
            <a:extLst>
              <a:ext uri="{FF2B5EF4-FFF2-40B4-BE49-F238E27FC236}">
                <a16:creationId xmlns:a16="http://schemas.microsoft.com/office/drawing/2014/main" id="{3E402241-8A93-70EA-DACE-E245872CB285}"/>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24319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807799-D1EC-4857-B459-26CBA2BF3D8B}"/>
              </a:ext>
            </a:extLst>
          </p:cNvPr>
          <p:cNvPicPr>
            <a:picLocks noChangeAspect="1"/>
          </p:cNvPicPr>
          <p:nvPr/>
        </p:nvPicPr>
        <p:blipFill>
          <a:blip r:embed="rId2"/>
          <a:stretch>
            <a:fillRect/>
          </a:stretch>
        </p:blipFill>
        <p:spPr>
          <a:xfrm>
            <a:off x="427658" y="1447800"/>
            <a:ext cx="11322090" cy="4981393"/>
          </a:xfrm>
          <a:prstGeom prst="rect">
            <a:avLst/>
          </a:prstGeom>
        </p:spPr>
      </p:pic>
      <p:sp>
        <p:nvSpPr>
          <p:cNvPr id="5" name="Slide Number Placeholder 4">
            <a:extLst>
              <a:ext uri="{FF2B5EF4-FFF2-40B4-BE49-F238E27FC236}">
                <a16:creationId xmlns:a16="http://schemas.microsoft.com/office/drawing/2014/main" id="{0AF262FC-9871-4F75-BB1E-4AC19FA1903E}"/>
              </a:ext>
            </a:extLst>
          </p:cNvPr>
          <p:cNvSpPr>
            <a:spLocks noGrp="1"/>
          </p:cNvSpPr>
          <p:nvPr>
            <p:ph type="sldNum" idx="12"/>
          </p:nvPr>
        </p:nvSpPr>
        <p:spPr/>
        <p:txBody>
          <a:bodyPr/>
          <a:lstStyle/>
          <a:p>
            <a:fld id="{3C6DF47B-3BED-4C75-ACAB-4344E1B376FE}" type="slidenum">
              <a:rPr lang="en-US" smtClean="0"/>
              <a:pPr/>
              <a:t>9</a:t>
            </a:fld>
            <a:endParaRPr lang="en-US"/>
          </a:p>
        </p:txBody>
      </p:sp>
      <p:sp>
        <p:nvSpPr>
          <p:cNvPr id="6" name="Titre 5">
            <a:extLst>
              <a:ext uri="{FF2B5EF4-FFF2-40B4-BE49-F238E27FC236}">
                <a16:creationId xmlns:a16="http://schemas.microsoft.com/office/drawing/2014/main" id="{33FEB77C-F525-4471-BF2E-2E984F08EABA}"/>
              </a:ext>
            </a:extLst>
          </p:cNvPr>
          <p:cNvSpPr txBox="1">
            <a:spLocks/>
          </p:cNvSpPr>
          <p:nvPr/>
        </p:nvSpPr>
        <p:spPr>
          <a:xfrm>
            <a:off x="162633" y="644967"/>
            <a:ext cx="10849233" cy="869392"/>
          </a:xfrm>
          <a:prstGeom prst="rect">
            <a:avLst/>
          </a:prstGeom>
        </p:spPr>
        <p:txBody>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r>
              <a:rPr lang="en-US" sz="1800" dirty="0">
                <a:solidFill>
                  <a:schemeClr val="tx1"/>
                </a:solidFill>
              </a:rPr>
              <a:t>ECC/DEC/(06)04, table 1 generic case;  without mitigations</a:t>
            </a:r>
          </a:p>
          <a:p>
            <a:r>
              <a:rPr lang="en-US" sz="1800" dirty="0">
                <a:solidFill>
                  <a:schemeClr val="tx1"/>
                </a:solidFill>
              </a:rPr>
              <a:t>New: A.1.3.1 </a:t>
            </a:r>
            <a:r>
              <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Specific applications involving fixed outdoor installations</a:t>
            </a:r>
            <a:r>
              <a:rPr lang="en-US" sz="1800" dirty="0">
                <a:solidFill>
                  <a:schemeClr val="tx1"/>
                </a:solidFill>
              </a:rPr>
              <a:t> (table 5)</a:t>
            </a:r>
          </a:p>
          <a:p>
            <a:r>
              <a:rPr lang="en-US" sz="1400" cap="all"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Specific </a:t>
            </a:r>
            <a:r>
              <a:rPr lang="en-US" sz="1400" b="1" cap="all"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RADIODETERMINATION</a:t>
            </a:r>
            <a:r>
              <a:rPr lang="en-US" sz="1400" cap="all"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LOCATION TRACKING, TRACING AND DATA ACQUISITION APPLICATIONS in 6-8.5 GH</a:t>
            </a:r>
            <a:r>
              <a:rPr lang="de-DE" sz="1400" cap="all"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z</a:t>
            </a:r>
          </a:p>
          <a:p>
            <a:r>
              <a:rPr lang="en-US" sz="1800" dirty="0">
                <a:solidFill>
                  <a:schemeClr val="tx1"/>
                </a:solidFill>
              </a:rPr>
              <a:t> </a:t>
            </a:r>
            <a:endParaRPr lang="de-DE" sz="1800" dirty="0">
              <a:solidFill>
                <a:schemeClr val="tx1"/>
              </a:solidFill>
            </a:endParaRPr>
          </a:p>
          <a:p>
            <a:r>
              <a:rPr lang="en-US" sz="2000" dirty="0">
                <a:solidFill>
                  <a:schemeClr val="tx1"/>
                </a:solidFill>
              </a:rPr>
              <a:t> </a:t>
            </a:r>
          </a:p>
        </p:txBody>
      </p:sp>
      <p:sp>
        <p:nvSpPr>
          <p:cNvPr id="9" name="Rectangle 8">
            <a:extLst>
              <a:ext uri="{FF2B5EF4-FFF2-40B4-BE49-F238E27FC236}">
                <a16:creationId xmlns:a16="http://schemas.microsoft.com/office/drawing/2014/main" id="{35844F24-A772-4747-BAC1-4C6A2F9E3D17}"/>
              </a:ext>
            </a:extLst>
          </p:cNvPr>
          <p:cNvSpPr/>
          <p:nvPr/>
        </p:nvSpPr>
        <p:spPr>
          <a:xfrm>
            <a:off x="6533698" y="2569110"/>
            <a:ext cx="2820575" cy="3294597"/>
          </a:xfrm>
          <a:prstGeom prst="rect">
            <a:avLst/>
          </a:prstGeom>
          <a:pattFill prst="wdUpDiag">
            <a:fgClr>
              <a:schemeClr val="accent2">
                <a:lumMod val="40000"/>
                <a:lumOff val="60000"/>
              </a:schemeClr>
            </a:fgClr>
            <a:bgClr>
              <a:srgbClr val="00B0F0"/>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E23FD01-11D8-4D75-8B02-69FB89754252}"/>
              </a:ext>
            </a:extLst>
          </p:cNvPr>
          <p:cNvSpPr txBox="1"/>
          <p:nvPr/>
        </p:nvSpPr>
        <p:spPr>
          <a:xfrm>
            <a:off x="3317466" y="2025672"/>
            <a:ext cx="2395474" cy="1323439"/>
          </a:xfrm>
          <a:prstGeom prst="rect">
            <a:avLst/>
          </a:prstGeom>
          <a:noFill/>
        </p:spPr>
        <p:txBody>
          <a:bodyPr wrap="square" rtlCol="0">
            <a:spAutoFit/>
          </a:bodyPr>
          <a:lstStyle/>
          <a:p>
            <a:r>
              <a:rPr lang="en-US" sz="1000" dirty="0">
                <a:solidFill>
                  <a:schemeClr val="tx1"/>
                </a:solidFill>
                <a:latin typeface="Poppins" panose="00000500000000000000" pitchFamily="2" charset="0"/>
                <a:cs typeface="Poppins" panose="00000500000000000000" pitchFamily="2" charset="0"/>
              </a:rPr>
              <a:t>Fixed outdoor is possible with mitigations</a:t>
            </a:r>
          </a:p>
          <a:p>
            <a:pPr marL="171450" indent="-171450">
              <a:buFontTx/>
              <a:buChar char="-"/>
            </a:pPr>
            <a:r>
              <a:rPr lang="en-US" sz="1000" dirty="0">
                <a:solidFill>
                  <a:schemeClr val="tx1"/>
                </a:solidFill>
                <a:latin typeface="Poppins" panose="00000500000000000000" pitchFamily="2" charset="0"/>
                <a:cs typeface="Poppins" panose="00000500000000000000" pitchFamily="2" charset="0"/>
              </a:rPr>
              <a:t>5%/s (for all heights)</a:t>
            </a:r>
          </a:p>
          <a:p>
            <a:pPr marL="171450" indent="-171450">
              <a:buFontTx/>
              <a:buChar char="-"/>
            </a:pPr>
            <a:r>
              <a:rPr lang="en-US" sz="1000" dirty="0">
                <a:solidFill>
                  <a:schemeClr val="tx1"/>
                </a:solidFill>
                <a:latin typeface="Poppins" panose="00000500000000000000" pitchFamily="2" charset="0"/>
                <a:cs typeface="Poppins" panose="00000500000000000000" pitchFamily="2" charset="0"/>
              </a:rPr>
              <a:t>10m max installation height + antennas down tilted</a:t>
            </a:r>
          </a:p>
          <a:p>
            <a:pPr marL="171450" indent="-171450">
              <a:buFontTx/>
              <a:buChar char="-"/>
            </a:pPr>
            <a:r>
              <a:rPr lang="en-US" sz="1000" dirty="0">
                <a:solidFill>
                  <a:schemeClr val="tx1"/>
                </a:solidFill>
                <a:latin typeface="Poppins" panose="00000500000000000000" pitchFamily="2" charset="0"/>
                <a:cs typeface="Poppins" panose="00000500000000000000" pitchFamily="2" charset="0"/>
              </a:rPr>
              <a:t>For heights between 2,5  to 10m a </a:t>
            </a:r>
            <a:r>
              <a:rPr lang="en-US" sz="1000" i="1" dirty="0" err="1">
                <a:solidFill>
                  <a:schemeClr val="tx1"/>
                </a:solidFill>
                <a:latin typeface="Poppins" panose="00000500000000000000" pitchFamily="2" charset="0"/>
                <a:cs typeface="Poppins" panose="00000500000000000000" pitchFamily="2" charset="0"/>
              </a:rPr>
              <a:t>TRP</a:t>
            </a:r>
            <a:r>
              <a:rPr lang="en-US" sz="1000" baseline="-25000" dirty="0" err="1">
                <a:solidFill>
                  <a:schemeClr val="tx1"/>
                </a:solidFill>
                <a:latin typeface="Poppins" panose="00000500000000000000" pitchFamily="2" charset="0"/>
                <a:cs typeface="Poppins" panose="00000500000000000000" pitchFamily="2" charset="0"/>
              </a:rPr>
              <a:t>sd</a:t>
            </a:r>
            <a:r>
              <a:rPr lang="en-US" sz="1000" dirty="0">
                <a:solidFill>
                  <a:schemeClr val="tx1"/>
                </a:solidFill>
                <a:latin typeface="Poppins" panose="00000500000000000000" pitchFamily="2" charset="0"/>
                <a:cs typeface="Poppins" panose="00000500000000000000" pitchFamily="2" charset="0"/>
              </a:rPr>
              <a:t> of -46,3dBm/MHz</a:t>
            </a:r>
          </a:p>
          <a:p>
            <a:r>
              <a:rPr lang="en-US" sz="1000" dirty="0">
                <a:solidFill>
                  <a:schemeClr val="tx1"/>
                </a:solidFill>
                <a:latin typeface="Poppins" panose="00000500000000000000" pitchFamily="2" charset="0"/>
                <a:cs typeface="Poppins" panose="00000500000000000000" pitchFamily="2" charset="0"/>
              </a:rPr>
              <a:t>required</a:t>
            </a:r>
          </a:p>
        </p:txBody>
      </p:sp>
      <p:cxnSp>
        <p:nvCxnSpPr>
          <p:cNvPr id="14" name="Straight Arrow Connector 13">
            <a:extLst>
              <a:ext uri="{FF2B5EF4-FFF2-40B4-BE49-F238E27FC236}">
                <a16:creationId xmlns:a16="http://schemas.microsoft.com/office/drawing/2014/main" id="{A3E77764-2B9C-4B2C-8A1A-1601CBC9164C}"/>
              </a:ext>
            </a:extLst>
          </p:cNvPr>
          <p:cNvCxnSpPr>
            <a:cxnSpLocks/>
          </p:cNvCxnSpPr>
          <p:nvPr/>
        </p:nvCxnSpPr>
        <p:spPr>
          <a:xfrm>
            <a:off x="5784608" y="2687391"/>
            <a:ext cx="953076" cy="73391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4D09631E-4B70-4E9B-8CCD-AA602EEC10B5}"/>
              </a:ext>
            </a:extLst>
          </p:cNvPr>
          <p:cNvSpPr/>
          <p:nvPr/>
        </p:nvSpPr>
        <p:spPr>
          <a:xfrm rot="10800000">
            <a:off x="5425726" y="1875846"/>
            <a:ext cx="323048" cy="1623090"/>
          </a:xfrm>
          <a:prstGeom prst="leftBrace">
            <a:avLst>
              <a:gd name="adj1" fmla="val 37243"/>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37078573-9EE3-48D3-AD61-D86E1A9A80A9}"/>
              </a:ext>
            </a:extLst>
          </p:cNvPr>
          <p:cNvSpPr txBox="1"/>
          <p:nvPr/>
        </p:nvSpPr>
        <p:spPr>
          <a:xfrm>
            <a:off x="852280" y="3231366"/>
            <a:ext cx="3436428" cy="861774"/>
          </a:xfrm>
          <a:prstGeom prst="rect">
            <a:avLst/>
          </a:prstGeom>
          <a:noFill/>
        </p:spPr>
        <p:txBody>
          <a:bodyPr wrap="square">
            <a:spAutoFit/>
          </a:bodyPr>
          <a:lstStyle/>
          <a:p>
            <a:r>
              <a:rPr lang="en-US" sz="1000" dirty="0">
                <a:solidFill>
                  <a:schemeClr val="tx1"/>
                </a:solidFill>
                <a:latin typeface="Poppins" panose="00000500000000000000" pitchFamily="2" charset="0"/>
                <a:cs typeface="Poppins" panose="00000500000000000000" pitchFamily="2" charset="0"/>
              </a:rPr>
              <a:t>Antennas for data acquisition for authentication/access control (PACS) are excluded from the antenna directivity requirements </a:t>
            </a:r>
            <a:r>
              <a:rPr lang="en-US" sz="1000" dirty="0">
                <a:solidFill>
                  <a:srgbClr val="FF0000"/>
                </a:solidFill>
                <a:latin typeface="Poppins" panose="00000500000000000000" pitchFamily="2" charset="0"/>
                <a:cs typeface="Poppins" panose="00000500000000000000" pitchFamily="2" charset="0"/>
                <a:sym typeface="Wingdings" panose="05000000000000000000" pitchFamily="2" charset="2"/>
              </a:rPr>
              <a:t> ETSI has to consider in “specific” EN or based different device categories</a:t>
            </a:r>
            <a:endParaRPr lang="en-US" sz="1000" dirty="0">
              <a:solidFill>
                <a:srgbClr val="FF0000"/>
              </a:solidFill>
              <a:latin typeface="Poppins" panose="00000500000000000000" pitchFamily="2" charset="0"/>
              <a:cs typeface="Poppins" panose="00000500000000000000" pitchFamily="2" charset="0"/>
            </a:endParaRPr>
          </a:p>
        </p:txBody>
      </p:sp>
      <p:cxnSp>
        <p:nvCxnSpPr>
          <p:cNvPr id="7" name="Straight Arrow Connector 6">
            <a:extLst>
              <a:ext uri="{FF2B5EF4-FFF2-40B4-BE49-F238E27FC236}">
                <a16:creationId xmlns:a16="http://schemas.microsoft.com/office/drawing/2014/main" id="{AA1F062E-6800-414D-9336-3C79CE5DDB77}"/>
              </a:ext>
            </a:extLst>
          </p:cNvPr>
          <p:cNvCxnSpPr>
            <a:cxnSpLocks/>
          </p:cNvCxnSpPr>
          <p:nvPr/>
        </p:nvCxnSpPr>
        <p:spPr>
          <a:xfrm flipV="1">
            <a:off x="2668415" y="2982409"/>
            <a:ext cx="929550" cy="248957"/>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B1B2ECC-BD09-F1FA-6618-CDC0EA0FFD48}"/>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923001675"/>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1566</Words>
  <Application>Microsoft Macintosh PowerPoint</Application>
  <PresentationFormat>Breitbild</PresentationFormat>
  <Paragraphs>198</Paragraphs>
  <Slides>15</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4" baseType="lpstr">
      <vt:lpstr>Arial</vt:lpstr>
      <vt:lpstr>Calibri</vt:lpstr>
      <vt:lpstr>Open Sans Light</vt:lpstr>
      <vt:lpstr>Poppins</vt:lpstr>
      <vt:lpstr>Symbol</vt:lpstr>
      <vt:lpstr>Times New Roman</vt:lpstr>
      <vt:lpstr>Wingdings</vt:lpstr>
      <vt:lpstr>Office Theme</vt:lpstr>
      <vt:lpstr>Dokument</vt:lpstr>
      <vt:lpstr>IEEE 802.18 RR-TAG New UWB Regulation Framework in Europe</vt:lpstr>
      <vt:lpstr>UWB emission masks and related mitigations / requirements for UWB below 10,6 GHz  Assessment of ECC/DEC/(06)04 and ECC/DEC/(07)01  11/2022</vt:lpstr>
      <vt:lpstr>General case based on ECC/DEC/(06)04</vt:lpstr>
      <vt:lpstr>PowerPoint-Präsentation</vt:lpstr>
      <vt:lpstr>Vehicular applications  based on ECC/DEC/(06)04</vt:lpstr>
      <vt:lpstr>PowerPoint-Präsentation</vt:lpstr>
      <vt:lpstr>PowerPoint-Präsentation</vt:lpstr>
      <vt:lpstr>Specific RADIODETERMINATION,  LOCATION TRACKING, TRACING AND  DATA ACQUISITION APPLICATIONS in 6-8.5 GHz;  </vt:lpstr>
      <vt:lpstr>PowerPoint-Präsentation</vt:lpstr>
      <vt:lpstr>PowerPoint-Präsentation</vt:lpstr>
      <vt:lpstr>Annex: Sensor UWB Regulation </vt:lpstr>
      <vt:lpstr>Limits for contact based UWB material sensing devices; based on ECC/DEC/(07)01</vt:lpstr>
      <vt:lpstr>PowerPoint-Präsentation</vt:lpstr>
      <vt:lpstr>Limits for non-contact based UWB material sensing devices; based on ECC/DEC/(07)01</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5046</cp:revision>
  <cp:lastPrinted>1601-01-01T00:00:00Z</cp:lastPrinted>
  <dcterms:created xsi:type="dcterms:W3CDTF">2016-03-03T14:54:45Z</dcterms:created>
  <dcterms:modified xsi:type="dcterms:W3CDTF">2022-11-08T10:56:13Z</dcterms:modified>
  <cp:category>IEEE 802.18 RR-TAG agenda</cp:category>
</cp:coreProperties>
</file>