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876" r:id="rId3"/>
    <p:sldId id="857" r:id="rId4"/>
    <p:sldId id="329" r:id="rId5"/>
    <p:sldId id="604" r:id="rId6"/>
    <p:sldId id="624" r:id="rId7"/>
    <p:sldId id="605" r:id="rId8"/>
    <p:sldId id="843" r:id="rId9"/>
    <p:sldId id="866" r:id="rId10"/>
    <p:sldId id="845" r:id="rId11"/>
    <p:sldId id="877" r:id="rId12"/>
    <p:sldId id="882" r:id="rId13"/>
    <p:sldId id="869" r:id="rId14"/>
    <p:sldId id="878" r:id="rId15"/>
    <p:sldId id="868" r:id="rId16"/>
    <p:sldId id="898" r:id="rId17"/>
    <p:sldId id="894" r:id="rId18"/>
    <p:sldId id="895" r:id="rId19"/>
    <p:sldId id="856" r:id="rId20"/>
    <p:sldId id="864" r:id="rId2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94" autoAdjust="0"/>
    <p:restoredTop sz="94800" autoAdjust="0"/>
  </p:normalViewPr>
  <p:slideViewPr>
    <p:cSldViewPr>
      <p:cViewPr varScale="1">
        <p:scale>
          <a:sx n="81" d="100"/>
          <a:sy n="81" d="100"/>
        </p:scale>
        <p:origin x="998" y="6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2323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10/27/2022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4605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2643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9316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0284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2294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881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067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30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2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121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56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4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6385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33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4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18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93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97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October 2022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October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October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802.18-22/0135r1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136-00-0000-weekly-teleconference-minutes-20-october-2022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s://mentor.ieee.org/802.18/dcn/22/18-22-0035-42-0000-status-of-ongoing-consultations-and-tag-documents-for-approval.docx" TargetMode="External"/><Relationship Id="rId7" Type="http://schemas.openxmlformats.org/officeDocument/2006/relationships/hyperlink" Target="https://www.acma.gov.au/consultations/2022-10/new-arrangements-low-interference-potential-devices-consultation-352022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nkom.no/aktuelt/frekvensbehov-mot-2030" TargetMode="External"/><Relationship Id="rId5" Type="http://schemas.openxmlformats.org/officeDocument/2006/relationships/hyperlink" Target="https://www.trai.gov.in/sites/default/files/CP_05082022_0.pdf" TargetMode="External"/><Relationship Id="rId4" Type="http://schemas.openxmlformats.org/officeDocument/2006/relationships/hyperlink" Target="https://www.ic.gc.ca/eic/site/smt-gst.nsf/eng/sf11817.html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cc.gov/news-events/events/2022/10/october-2022-open-commission-meeting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dot.gov.in/sites/default/files/NFAP%202022%20Document%20for%20e-release.pdf?download=1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s://calendar.google.com/calendar/u/0/embed?src=c2gedttabtbj4bps23j4847004@group.calendar.google.com&amp;ctz=America/New_York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16/18-16-0038-27-0000-teleconference-call-in-info.pptx" TargetMode="External"/><Relationship Id="rId5" Type="http://schemas.openxmlformats.org/officeDocument/2006/relationships/hyperlink" Target="https://ieeesa.webex.com/ieeesa/j.php?MTID=m26c23a4b9ba5ccb1f68348f9562860c8" TargetMode="External"/><Relationship Id="rId4" Type="http://schemas.openxmlformats.org/officeDocument/2006/relationships/hyperlink" Target="https://ieeesa.webex.com/ieeesa/j.php?MTID=ma28b1d9d051ecdddab365d1a7ea00687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0Vk4Qq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rriott.com/event-reservations/reservation-link.mi?id=1657872654535&amp;key=GRP&amp;app=resvlink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-ec/dcn/22/ec-22-0211-00-WCSG-minutes-october-5-2022.docx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RRTAG_Voters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mentor.ieee.org/802-ec/documents?is_dcn=207&amp;is_year=2021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eb.cvent.com/event/840c257d-5d52-4eff-94b4-39d2aafda56b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about/policies/opman/" TargetMode="External"/><Relationship Id="rId3" Type="http://schemas.openxmlformats.org/officeDocument/2006/relationships/hyperlink" Target="https://standards.ieee.org/faqs/affiliation/" TargetMode="External"/><Relationship Id="rId7" Type="http://schemas.openxmlformats.org/officeDocument/2006/relationships/hyperlink" Target="https://standards.ieee.org/faqs/copyrights/#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materials.html" TargetMode="Externa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s://standards.ieee.org/wp-content/uploads/2022/02/antitrust.pdf" TargetMode="External"/><Relationship Id="rId9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tandards.ieee.org/wp-content/uploads/2022/02/antitrus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mailto:patcom@ieee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October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Weekly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27 October 2022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5817213"/>
              </p:ext>
            </p:extLst>
          </p:nvPr>
        </p:nvGraphicFramePr>
        <p:xfrm>
          <a:off x="2971801" y="4191000"/>
          <a:ext cx="8686799" cy="518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0" name="Document" r:id="rId5" imgW="8284803" imgH="4499241" progId="Word.Document.8">
                  <p:embed/>
                </p:oleObj>
              </mc:Choice>
              <mc:Fallback>
                <p:oleObj name="Document" r:id="rId5" imgW="8284803" imgH="449924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1" y="4191000"/>
                        <a:ext cx="8686799" cy="518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Administrative </a:t>
            </a:r>
            <a:r>
              <a:rPr lang="en-US" sz="2800" dirty="0" smtClean="0">
                <a:solidFill>
                  <a:srgbClr val="0070C0"/>
                </a:solidFill>
              </a:rPr>
              <a:t>motions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</a:t>
            </a:r>
            <a:r>
              <a:rPr lang="en-US" sz="1800" spc="-5" dirty="0" smtClean="0">
                <a:latin typeface="+mj-lt"/>
                <a:cs typeface="Arial"/>
              </a:rPr>
              <a:t>1 (Internal):  </a:t>
            </a:r>
            <a:r>
              <a:rPr lang="en-US" sz="1800" spc="-5" dirty="0">
                <a:latin typeface="+mj-lt"/>
                <a:cs typeface="Arial"/>
              </a:rPr>
              <a:t>To approve the agenda as presented on the previous slide.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 smtClean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Motion </a:t>
            </a:r>
            <a:r>
              <a:rPr lang="en-US" sz="1800" spc="-5" dirty="0">
                <a:latin typeface="+mj-lt"/>
                <a:cs typeface="Arial"/>
              </a:rPr>
              <a:t>#</a:t>
            </a:r>
            <a:r>
              <a:rPr lang="en-US" sz="1800" spc="-5" dirty="0" smtClean="0">
                <a:latin typeface="+mj-lt"/>
                <a:cs typeface="Arial"/>
              </a:rPr>
              <a:t>2 (Internal):  </a:t>
            </a:r>
            <a:r>
              <a:rPr lang="en-US" sz="1800" spc="-5" dirty="0">
                <a:latin typeface="+mj-lt"/>
                <a:cs typeface="Arial"/>
              </a:rPr>
              <a:t>To approve the </a:t>
            </a:r>
            <a:r>
              <a:rPr lang="en-US" sz="1800" spc="-5" dirty="0" smtClean="0">
                <a:latin typeface="+mj-lt"/>
                <a:cs typeface="Arial"/>
              </a:rPr>
              <a:t>weekly meeting </a:t>
            </a:r>
            <a:r>
              <a:rPr lang="en-US" sz="1800" spc="-5" dirty="0">
                <a:latin typeface="+mj-lt"/>
                <a:cs typeface="Arial"/>
              </a:rPr>
              <a:t>minutes of the </a:t>
            </a:r>
            <a:r>
              <a:rPr lang="en-US" sz="1800" spc="-5" dirty="0" smtClean="0">
                <a:latin typeface="+mj-lt"/>
                <a:cs typeface="Arial"/>
              </a:rPr>
              <a:t>20 October 2022 RR-TAG </a:t>
            </a:r>
            <a:r>
              <a:rPr lang="en-US" sz="1800" spc="-5" dirty="0">
                <a:latin typeface="+mj-lt"/>
                <a:cs typeface="Arial"/>
              </a:rPr>
              <a:t>call as shown in the document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18-22/0136r0</a:t>
            </a:r>
            <a:r>
              <a:rPr lang="en-US" sz="1800" spc="-5" dirty="0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with editorial privilege for the 802.18 Chair.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Status of </a:t>
            </a:r>
            <a:r>
              <a:rPr lang="en-US" sz="2800">
                <a:solidFill>
                  <a:srgbClr val="0070C0"/>
                </a:solidFill>
              </a:rPr>
              <a:t>ongoing </a:t>
            </a:r>
            <a:r>
              <a:rPr lang="en-US" sz="2800" smtClean="0">
                <a:solidFill>
                  <a:srgbClr val="0070C0"/>
                </a:solidFill>
              </a:rPr>
              <a:t>consultations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4958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Tracking document: 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18-22/0035r42</a:t>
            </a: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Pending </a:t>
            </a:r>
            <a:r>
              <a:rPr lang="en-US" sz="1800" spc="-5" dirty="0" smtClean="0">
                <a:cs typeface="Arial"/>
              </a:rPr>
              <a:t>for </a:t>
            </a:r>
            <a:r>
              <a:rPr lang="en-US" sz="1800" spc="-5" dirty="0">
                <a:cs typeface="Arial"/>
              </a:rPr>
              <a:t>interested members to prepare response in the order of </a:t>
            </a:r>
            <a:r>
              <a:rPr lang="en-US" sz="1800" u="sng" spc="-5" dirty="0" smtClean="0">
                <a:solidFill>
                  <a:srgbClr val="FF0000"/>
                </a:solidFill>
                <a:cs typeface="Arial"/>
              </a:rPr>
              <a:t>internal deadline for the next three weeks</a:t>
            </a:r>
            <a:r>
              <a:rPr lang="en-US" sz="1800" spc="-5" dirty="0" smtClean="0">
                <a:cs typeface="Arial"/>
              </a:rPr>
              <a:t>: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Internal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deadline on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3 November 2022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/>
              <a:t>Canada ISED:  </a:t>
            </a:r>
            <a:r>
              <a:rPr lang="en-GB" sz="1400" u="sng" dirty="0">
                <a:hlinkClick r:id="rId4"/>
              </a:rPr>
              <a:t>Consultation on the Spectrum Outlook 2022 to </a:t>
            </a:r>
            <a:r>
              <a:rPr lang="en-GB" sz="1400" u="sng" dirty="0" smtClean="0">
                <a:hlinkClick r:id="rId4"/>
              </a:rPr>
              <a:t>2026</a:t>
            </a:r>
            <a:endParaRPr lang="en-GB" sz="1400" u="sng" dirty="0" smtClean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400" dirty="0" smtClean="0"/>
              <a:t>India TRAI:  </a:t>
            </a:r>
            <a:r>
              <a:rPr lang="en-GB" sz="1400" u="sng" dirty="0">
                <a:hlinkClick r:id="rId5"/>
              </a:rPr>
              <a:t>Leveraging Artificial Intelligence and Big Data in Telecommunication </a:t>
            </a:r>
            <a:r>
              <a:rPr lang="en-GB" sz="1400" u="sng" dirty="0" smtClean="0">
                <a:hlinkClick r:id="rId5"/>
              </a:rPr>
              <a:t>Sector</a:t>
            </a:r>
            <a:r>
              <a:rPr lang="en-GB" sz="1400" dirty="0" smtClean="0"/>
              <a:t> (reply comment)</a:t>
            </a:r>
            <a:endParaRPr lang="en-GB" sz="1400" dirty="0" smtClean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400" dirty="0" smtClean="0"/>
              <a:t>Norway </a:t>
            </a:r>
            <a:r>
              <a:rPr lang="en-GB" sz="1400" dirty="0" err="1" smtClean="0"/>
              <a:t>Nkom</a:t>
            </a:r>
            <a:r>
              <a:rPr lang="en-GB" sz="1400" dirty="0" smtClean="0"/>
              <a:t>:  </a:t>
            </a:r>
            <a:r>
              <a:rPr lang="en-GB" sz="1400" dirty="0" smtClean="0">
                <a:hlinkClick r:id="rId6"/>
              </a:rPr>
              <a:t>Frequency management towards </a:t>
            </a:r>
            <a:r>
              <a:rPr lang="en-GB" sz="1400" dirty="0" smtClean="0">
                <a:hlinkClick r:id="rId6"/>
              </a:rPr>
              <a:t>2030</a:t>
            </a:r>
            <a:endParaRPr lang="en-GB" sz="1400" dirty="0" smtClean="0"/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Internal deadline on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17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November 2022: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/>
              <a:t>Australia ACMA:  </a:t>
            </a:r>
            <a:r>
              <a:rPr lang="en-GB" sz="1400" u="sng" dirty="0">
                <a:hlinkClick r:id="rId7"/>
              </a:rPr>
              <a:t>New arrangements for low interference potential devices</a:t>
            </a:r>
            <a:endParaRPr lang="en-GB" sz="1400" u="sng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dirty="0"/>
          </a:p>
          <a:p>
            <a:pPr marL="1487488" marR="117475" lvl="3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2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EU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ETSI BRAN</a:t>
            </a:r>
            <a:endParaRPr lang="en-US" sz="1600" spc="-5" dirty="0" smtClean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CEPT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UK </a:t>
            </a:r>
            <a:r>
              <a:rPr lang="en-US" sz="1800" spc="-5" dirty="0" err="1" smtClean="0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countries/regions</a:t>
            </a: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8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Americas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USA FCC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The October Open Commission Meeting is </a:t>
            </a:r>
            <a:r>
              <a:rPr lang="en-US" sz="1600" dirty="0" smtClean="0">
                <a:hlinkClick r:id="rId3"/>
              </a:rPr>
              <a:t>held</a:t>
            </a:r>
            <a:r>
              <a:rPr lang="en-US" sz="1600" dirty="0" smtClean="0"/>
              <a:t> </a:t>
            </a:r>
            <a:r>
              <a:rPr lang="en-US" sz="1600" dirty="0" smtClean="0"/>
              <a:t>at 10:30am ET on 27 October 2022.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Canada ISED and Canada RABC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Other countries/regions</a:t>
            </a: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12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(3)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Asia Pacific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APT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</a:rPr>
              <a:t>Other countries/regions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On 26 October 2022, India DOT published the </a:t>
            </a:r>
            <a:r>
              <a:rPr lang="en-US" sz="1600" dirty="0" smtClean="0">
                <a:solidFill>
                  <a:schemeClr val="tx1"/>
                </a:solidFill>
                <a:hlinkClick r:id="rId3"/>
              </a:rPr>
              <a:t>National Frequency Allocation Plan - 2022</a:t>
            </a:r>
            <a:r>
              <a:rPr lang="en-US" sz="1600" dirty="0" smtClean="0">
                <a:solidFill>
                  <a:schemeClr val="tx1"/>
                </a:solidFill>
              </a:rPr>
              <a:t>.</a:t>
            </a:r>
          </a:p>
          <a:p>
            <a:pPr marL="800100" marR="117475" lvl="2" indent="0" algn="just">
              <a:buClrTx/>
              <a:tabLst>
                <a:tab pos="230188" algn="l"/>
              </a:tabLst>
            </a:pPr>
            <a:endParaRPr lang="en-US" dirty="0" smtClean="0">
              <a:solidFill>
                <a:schemeClr val="tx1"/>
              </a:solidFill>
            </a:endParaRP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dirty="0">
              <a:solidFill>
                <a:schemeClr val="tx1"/>
              </a:solidFill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dirty="0" smtClean="0">
              <a:solidFill>
                <a:schemeClr val="tx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93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(4)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countries </a:t>
            </a:r>
            <a:r>
              <a:rPr lang="en-US" sz="1800" spc="-5" smtClean="0">
                <a:solidFill>
                  <a:schemeClr val="tx1"/>
                </a:solidFill>
                <a:latin typeface="+mj-lt"/>
                <a:cs typeface="Arial"/>
              </a:rPr>
              <a:t>and regions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ITU-R</a:t>
            </a: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37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schedule:  next week (week of 31 October 2022)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0641922"/>
              </p:ext>
            </p:extLst>
          </p:nvPr>
        </p:nvGraphicFramePr>
        <p:xfrm>
          <a:off x="838200" y="1705690"/>
          <a:ext cx="10439401" cy="1468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87764"/>
                <a:gridCol w="2769723"/>
                <a:gridCol w="408191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Events#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Date and time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err="1" smtClean="0"/>
                        <a:t>Webex</a:t>
                      </a:r>
                      <a:r>
                        <a:rPr lang="en-US" sz="1500" dirty="0" smtClean="0"/>
                        <a:t>*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err="1" smtClean="0"/>
                        <a:t>mmWave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baseline="0" dirty="0" smtClean="0"/>
                        <a:t>ad-hoc 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Wednesday, 2 November 2022,</a:t>
                      </a:r>
                    </a:p>
                    <a:p>
                      <a:r>
                        <a:rPr lang="en-US" sz="1500" dirty="0" smtClean="0"/>
                        <a:t>3:00pm ET to 4:00pm ET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https://ieeesa.webex.com/ieeesa/j.php?MTID=ma28b1d9d051ecdddab365d1a7ea00687</a:t>
                      </a:r>
                      <a:r>
                        <a:rPr lang="en-US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Weekly teleconference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Thursday,</a:t>
                      </a:r>
                      <a:r>
                        <a:rPr lang="en-US" sz="1500" baseline="0" dirty="0" smtClean="0"/>
                        <a:t> 3 November 2022,</a:t>
                      </a:r>
                    </a:p>
                    <a:p>
                      <a:r>
                        <a:rPr lang="en-US" sz="1500" baseline="0" dirty="0" smtClean="0"/>
                        <a:t>3:00pm ET to 3:55pm ET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https://ieeesa.webex.com/ieeesa/j.php?MTID=m26c23a4b9ba5ccb1f68348f9562860c8</a:t>
                      </a:r>
                      <a:r>
                        <a:rPr lang="en-US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5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32282" y="6129422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*Call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in info is also available at 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  <a:hlinkClick r:id="rId6"/>
              </a:rPr>
              <a:t>18-16/0038r27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and the 802.18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7"/>
              </a:rPr>
              <a:t>Google Calendar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804787" y="3357349"/>
            <a:ext cx="1051982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dirty="0" smtClean="0">
                <a:solidFill>
                  <a:srgbClr val="FF0000"/>
                </a:solidFill>
                <a:cs typeface="Arial" panose="020B0604020202020204" pitchFamily="34" charset="0"/>
              </a:rPr>
              <a:t>#The </a:t>
            </a:r>
            <a:r>
              <a:rPr lang="en-US" sz="1500" dirty="0">
                <a:solidFill>
                  <a:srgbClr val="FF0000"/>
                </a:solidFill>
                <a:cs typeface="Arial" panose="020B0604020202020204" pitchFamily="34" charset="0"/>
              </a:rPr>
              <a:t>ISUS ad-hoc </a:t>
            </a:r>
            <a:r>
              <a:rPr lang="en-US" sz="1500" dirty="0" smtClean="0">
                <a:solidFill>
                  <a:srgbClr val="FF0000"/>
                </a:solidFill>
                <a:cs typeface="Arial" panose="020B0604020202020204" pitchFamily="34" charset="0"/>
              </a:rPr>
              <a:t>call on 31 October 2022 is cancelled</a:t>
            </a:r>
            <a:r>
              <a:rPr lang="en-US" sz="1500" dirty="0" smtClean="0">
                <a:solidFill>
                  <a:srgbClr val="FF0000"/>
                </a:solidFill>
                <a:cs typeface="Arial" panose="020B0604020202020204" pitchFamily="34" charset="0"/>
              </a:rPr>
              <a:t>.</a:t>
            </a:r>
            <a:endParaRPr lang="en-US" sz="1500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r>
              <a:rPr lang="en-US" sz="1500" dirty="0" smtClean="0">
                <a:solidFill>
                  <a:srgbClr val="FF0000"/>
                </a:solidFill>
                <a:cs typeface="Arial" panose="020B0604020202020204" pitchFamily="34" charset="0"/>
              </a:rPr>
              <a:t>Propose to cancel the </a:t>
            </a:r>
            <a:r>
              <a:rPr lang="en-US" sz="1500" dirty="0" err="1" smtClean="0">
                <a:solidFill>
                  <a:srgbClr val="FF0000"/>
                </a:solidFill>
                <a:cs typeface="Arial" panose="020B0604020202020204" pitchFamily="34" charset="0"/>
              </a:rPr>
              <a:t>mmWave</a:t>
            </a:r>
            <a:r>
              <a:rPr lang="en-US" sz="1500" dirty="0" smtClean="0">
                <a:solidFill>
                  <a:srgbClr val="FF0000"/>
                </a:solidFill>
                <a:cs typeface="Arial" panose="020B0604020202020204" pitchFamily="34" charset="0"/>
              </a:rPr>
              <a:t> ad-hoc call on 2 November 2022, due to the IEEE 802 Wireless Chairs Standing Committee meeting.</a:t>
            </a:r>
          </a:p>
        </p:txBody>
      </p:sp>
    </p:spTree>
    <p:extLst>
      <p:ext uri="{BB962C8B-B14F-4D97-AF65-F5344CB8AC3E}">
        <p14:creationId xmlns:p14="http://schemas.microsoft.com/office/powerpoint/2010/main" val="119599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2022 November plenary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22984" cy="464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Meeting reservation begins on 5 August 2022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hlinkClick r:id="rId3"/>
              </a:rPr>
              <a:t>https</a:t>
            </a:r>
            <a:r>
              <a:rPr lang="en-US" sz="1600" dirty="0">
                <a:hlinkClick r:id="rId3"/>
              </a:rPr>
              <a:t>://cvent.me/0Vk4Qq</a:t>
            </a: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Friday, 16 September 2022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US$600.00</a:t>
            </a:r>
            <a:endParaRPr lang="en-US" sz="16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Monday, 31 October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US$800.00</a:t>
            </a:r>
            <a:endParaRPr lang="en-US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after Monday, 31 October 2022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US$1000.00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16 September 2022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incur a cancellation 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16 September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31 October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2022, cancellations will incur a US$150.00 cancellation 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31 October 2022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receive any refund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197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2022 November plenary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22984" cy="464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Hotel reservation begins on 5 August 2022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</a:t>
            </a:r>
            <a:r>
              <a:rPr lang="en-GB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://</a:t>
            </a: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www.marriott.com/event-reservations/reservation-link.mi?id=1657872654535&amp;key=GRP&amp;app=resvlink</a:t>
            </a: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Cut off date: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</a:rPr>
              <a:t>Early </a:t>
            </a:r>
            <a:r>
              <a:rPr lang="en-US" sz="1400" strike="sngStrike" dirty="0">
                <a:solidFill>
                  <a:schemeClr val="tx1"/>
                </a:solidFill>
              </a:rPr>
              <a:t>Bird: </a:t>
            </a:r>
            <a:r>
              <a:rPr lang="en-US" sz="1400" strike="sngStrike" dirty="0" smtClean="0">
                <a:solidFill>
                  <a:schemeClr val="tx1"/>
                </a:solidFill>
              </a:rPr>
              <a:t>6:00 </a:t>
            </a:r>
            <a:r>
              <a:rPr lang="en-US" sz="1400" strike="sngStrike" dirty="0">
                <a:solidFill>
                  <a:schemeClr val="tx1"/>
                </a:solidFill>
              </a:rPr>
              <a:t>PM </a:t>
            </a:r>
            <a:r>
              <a:rPr lang="en-US" sz="1400" strike="sngStrike" dirty="0" smtClean="0">
                <a:solidFill>
                  <a:schemeClr val="tx1"/>
                </a:solidFill>
              </a:rPr>
              <a:t>Bangkok local time 19 October 2022.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315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Any other business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0" marR="117475" indent="0" algn="just">
              <a:tabLst>
                <a:tab pos="230188" algn="l"/>
              </a:tabLst>
            </a:pPr>
            <a:endParaRPr lang="en-US" sz="1600" b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914400" y="1524000"/>
            <a:ext cx="10322984" cy="464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b="0" spc="-5" dirty="0">
                <a:cs typeface="Arial"/>
              </a:rPr>
              <a:t>Call for </a:t>
            </a:r>
            <a:r>
              <a:rPr lang="en-US" sz="1800" b="0" spc="-5" dirty="0" err="1">
                <a:cs typeface="Arial"/>
              </a:rPr>
              <a:t>mmWave</a:t>
            </a:r>
            <a:r>
              <a:rPr lang="en-US" sz="1800" b="0" spc="-5" dirty="0">
                <a:cs typeface="Arial"/>
              </a:rPr>
              <a:t> ad-hoc chair;  nomination </a:t>
            </a:r>
            <a:r>
              <a:rPr lang="en-US" sz="1800" b="0" spc="-5" dirty="0" smtClean="0">
                <a:cs typeface="Arial"/>
              </a:rPr>
              <a:t>period is extended to 8:00am Bangkok local time </a:t>
            </a:r>
            <a:r>
              <a:rPr lang="en-US" sz="1800" b="0" spc="-5" dirty="0">
                <a:cs typeface="Arial"/>
              </a:rPr>
              <a:t>on </a:t>
            </a:r>
            <a:r>
              <a:rPr lang="en-US" sz="1800" b="0" spc="-5" dirty="0" smtClean="0">
                <a:cs typeface="Arial"/>
              </a:rPr>
              <a:t>Thursday, 17 November </a:t>
            </a:r>
            <a:r>
              <a:rPr lang="en-US" sz="1800" b="0" spc="-5" dirty="0">
                <a:cs typeface="Arial"/>
              </a:rPr>
              <a:t>2022.</a:t>
            </a:r>
            <a:endParaRPr lang="en-US" sz="1600" b="0" spc="-5" dirty="0"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b="0" kern="0" spc="-5" dirty="0" smtClean="0">
                <a:solidFill>
                  <a:schemeClr val="tx1"/>
                </a:solidFill>
                <a:cs typeface="Arial"/>
                <a:hlinkClick r:id="rId4"/>
              </a:rPr>
              <a:t>A short update</a:t>
            </a:r>
            <a:r>
              <a:rPr lang="en-US" sz="1800" b="0" kern="0" spc="-5" dirty="0" smtClean="0">
                <a:solidFill>
                  <a:schemeClr val="tx1"/>
                </a:solidFill>
                <a:cs typeface="Arial"/>
              </a:rPr>
              <a:t> on the IEEE 802 </a:t>
            </a:r>
            <a:r>
              <a:rPr lang="en-US" sz="1800" b="0" kern="0" spc="-5" dirty="0">
                <a:solidFill>
                  <a:schemeClr val="tx1"/>
                </a:solidFill>
                <a:cs typeface="Arial"/>
              </a:rPr>
              <a:t>Wireless Standards Frequency Table </a:t>
            </a:r>
            <a:r>
              <a:rPr lang="en-US" sz="1800" b="0" kern="0" spc="-5" dirty="0" smtClean="0">
                <a:solidFill>
                  <a:schemeClr val="tx1"/>
                </a:solidFill>
                <a:cs typeface="Arial"/>
              </a:rPr>
              <a:t>ad-hoc (joint ad-hoc with IEEE 802.19).</a:t>
            </a:r>
            <a:endParaRPr lang="en-US" sz="1400" b="0" kern="0" dirty="0" smtClean="0">
              <a:solidFill>
                <a:schemeClr val="tx1"/>
              </a:solidFill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02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2813" y="333376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October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called to order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Officers for the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RR-TAG: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				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Chair:  Edward Au (Huawei)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Co-Vice-chairs:  Al Petrick (Skyworks Solutions) and Stuart Kerry (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OK-Brit; Self)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Secretary:  Amelia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Andersdotter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(Sky Group/Comcast)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IEEE Statement Update on Spectrum (ISUS) ad-hoc chair:  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Amelia </a:t>
            </a:r>
            <a:r>
              <a:rPr lang="en-US" altLang="en-US" sz="1600" dirty="0" err="1">
                <a:solidFill>
                  <a:schemeClr val="tx1"/>
                </a:solidFill>
                <a:cs typeface="Arial" panose="020B0604020202020204" pitchFamily="34" charset="0"/>
              </a:rPr>
              <a:t>Andersdotter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cs typeface="Arial" panose="020B0604020202020204" pitchFamily="34" charset="0"/>
              </a:rPr>
              <a:t>(Sky Group/Comcast)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mmWave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mmW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) ad-hoc chair:  Rich Kennedy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(Unlicensed Spectrum Advocates)</a:t>
            </a:r>
            <a:endParaRPr lang="en-US" altLang="en-US" sz="1600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IEEE SA Program Manager:  Jodi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Haasz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(IEEE SA)</a:t>
            </a:r>
            <a:endParaRPr lang="en-US" alt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Membership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as of 1 October 2022</a:t>
            </a:r>
            <a:endParaRPr lang="en-US" altLang="en-US" sz="18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47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(8 on LMSC) 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Nearly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3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Aspirant members: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7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RR-TAG Policies and Procedures</a:t>
            </a:r>
            <a:endParaRPr lang="en-US" altLang="en-US" sz="18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  <a:r>
              <a:rPr lang="en-US" altLang="en-US" sz="1600" dirty="0" smtClean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802 LMSC WG P&amp;P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34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Adjourn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Attendance today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On-line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: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Voters:</a:t>
            </a: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Next 802.18 plenary/interim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3"/>
              </a:rPr>
              <a:t>IEEE 802 </a:t>
            </a:r>
            <a:r>
              <a:rPr lang="en-US" sz="1600" spc="-5" dirty="0">
                <a:cs typeface="Arial"/>
                <a:hlinkClick r:id="rId3"/>
              </a:rPr>
              <a:t>p</a:t>
            </a:r>
            <a:r>
              <a:rPr lang="en-US" sz="1600" spc="-5" dirty="0" smtClean="0">
                <a:cs typeface="Arial"/>
                <a:hlinkClick r:id="rId3"/>
              </a:rPr>
              <a:t>lenary</a:t>
            </a:r>
            <a:r>
              <a:rPr lang="en-US" sz="1600" spc="-5" dirty="0" smtClean="0">
                <a:cs typeface="Arial"/>
              </a:rPr>
              <a:t> from 13 November </a:t>
            </a:r>
            <a:r>
              <a:rPr lang="en-US" sz="1600" spc="-5" dirty="0">
                <a:cs typeface="Arial"/>
              </a:rPr>
              <a:t>2022 to </a:t>
            </a:r>
            <a:r>
              <a:rPr lang="en-US" sz="1600" spc="-5" dirty="0" smtClean="0">
                <a:cs typeface="Arial"/>
              </a:rPr>
              <a:t>18 November </a:t>
            </a:r>
            <a:r>
              <a:rPr lang="en-US" sz="1600" spc="-5" dirty="0">
                <a:cs typeface="Arial"/>
              </a:rPr>
              <a:t>2022</a:t>
            </a: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r>
              <a:rPr lang="en-US" sz="1800" spc="-5" dirty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Any objection to adjourn</a:t>
            </a:r>
            <a:r>
              <a:rPr lang="en-US" sz="1600" spc="-5" dirty="0" smtClean="0">
                <a:latin typeface="+mj-lt"/>
                <a:cs typeface="Arial"/>
              </a:rPr>
              <a:t>? 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Adjourned </a:t>
            </a:r>
            <a:r>
              <a:rPr lang="en-US" sz="1600" spc="-5" dirty="0" smtClean="0">
                <a:latin typeface="+mj-lt"/>
                <a:cs typeface="Arial"/>
              </a:rPr>
              <a:t>at</a:t>
            </a:r>
            <a:endParaRPr lang="en-US" sz="1600" spc="-5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802 required notices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002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Affiliation: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https://standards.ieee.org/faqs/affiliation/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Be sure to announce your name, affiliation, </a:t>
            </a:r>
            <a:r>
              <a:rPr lang="en-US" altLang="en-US" sz="1600" i="1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employer,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and clients the first time you speak</a:t>
            </a: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Anti-Trust: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https://standards.ieee.org/wp-content/uploads/2022/02/antitrust.pdf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802 WG Policies and Procedures: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5"/>
              </a:rPr>
              <a:t>http://www.ieee802.org/devdocs.shtml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Patent &amp; administration: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6"/>
              </a:rPr>
              <a:t>https://standards.ieee.org/about/sasb/patcom/materials.html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Copyright notice: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7"/>
              </a:rPr>
              <a:t>https://standards.ieee.org/faqs/copyrights/#1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Call for essential patents &amp; copyright notice: the RR-TAG does not do standards, though all should be aware.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8"/>
              </a:rPr>
              <a:t>https://standards.ieee.org/about/policies/opman/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657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October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Other Guidelines for IEEE WG Meetings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367426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IEEE SA standards meetings shall be conducted in compliance with all applicable laws, including antitrust and competition laws.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specific license rates, terms, or conditions.</a:t>
            </a:r>
          </a:p>
          <a:p>
            <a:pPr lvl="2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Relative costs of different technical approaches that include relative costs of patent licensing terms may be discussed in standards development meetings. </a:t>
            </a:r>
          </a:p>
          <a:p>
            <a:pPr lvl="3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Technical considerations remain the primary focus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status or substance of ongoing or threatened litigation.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Don't be silent if inappropriate topics are discussed. </a:t>
            </a:r>
            <a:r>
              <a:rPr lang="en-US" altLang="en-US" sz="1600" b="1" u="sng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Formally object to the discussion immediately.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 more details, see </a:t>
            </a:r>
            <a:r>
              <a:rPr lang="en-US" altLang="en-US" sz="16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clause 5.3.10 and </a:t>
            </a:r>
            <a:r>
              <a:rPr lang="en-US" altLang="en-US" sz="16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Antitrust and Competition Policy: What You Need to Know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https://standards.ieee.org/wp-content/uploads/2022/02/antitrust.pdf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If you have questions, contact the IEEE SA Standards Board Patent Committee Administrator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patcom@ieee.org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b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8879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7822"/>
            <a:ext cx="10439399" cy="989072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 behavior in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activities is guided by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 the IEEE Codes of Ethics &amp;</a:t>
            </a:r>
            <a:r>
              <a:rPr lang="en-US" sz="2800" spc="-4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Conduct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006" y="1066801"/>
            <a:ext cx="7770813" cy="4113213"/>
          </a:xfrm>
        </p:spPr>
        <p:txBody>
          <a:bodyPr/>
          <a:lstStyle/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7EEB5C5B-CF12-4116-9B0B-1163823A33B7}"/>
              </a:ext>
            </a:extLst>
          </p:cNvPr>
          <p:cNvSpPr/>
          <p:nvPr/>
        </p:nvSpPr>
        <p:spPr>
          <a:xfrm>
            <a:off x="914400" y="1905000"/>
            <a:ext cx="10439399" cy="34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040" marR="108585" indent="-180340"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participants in IEEE SA activities are expected to adhere to the </a:t>
            </a:r>
            <a:r>
              <a:rPr lang="en-US" sz="1800" b="1" spc="-5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core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principles underlying</a:t>
            </a:r>
            <a:r>
              <a:rPr lang="en-US" sz="1800" b="1" spc="-1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80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IEEE Code of</a:t>
            </a:r>
            <a:r>
              <a:rPr lang="en-US" sz="1600" u="heavy" spc="-50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Ethics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75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IEEE Code of</a:t>
            </a:r>
            <a:r>
              <a:rPr lang="en-US" sz="1600" u="heavy" spc="-4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Conduct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19304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core principles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IEEE Codes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Ethics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&amp;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 are</a:t>
            </a:r>
            <a:r>
              <a:rPr lang="en-US" sz="1800" b="1" spc="7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to: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5080" lvl="1" indent="-180975" algn="just"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Uphold the highest standards of integrity, responsible behavior, and ethical and professional</a:t>
            </a:r>
            <a:r>
              <a:rPr lang="en-US" sz="1600" i="1" spc="-6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120904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Treat people fairly and with respect, to not engage in harassment, discrimination, or retaliation, and to protect people's</a:t>
            </a:r>
            <a:r>
              <a:rPr lang="en-US" sz="1600" i="1" spc="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privacy.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49657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Avoid injuring others, their property, reputation, or employment by false or malicious</a:t>
            </a:r>
            <a:r>
              <a:rPr lang="en-US" sz="1600" i="1" spc="-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action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193040" marR="151765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most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recent versions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these Codes are available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4"/>
              </a:rPr>
              <a:t>http://www.ieee.org/about/corporate/governance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2"/>
            <a:ext cx="10287000" cy="1038578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Participants in the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“</a:t>
            </a:r>
            <a:r>
              <a:rPr lang="en-US" sz="2800" i="1" spc="-5" dirty="0">
                <a:solidFill>
                  <a:srgbClr val="0070C0"/>
                </a:solidFill>
                <a:cs typeface="Arial"/>
              </a:rPr>
              <a:t>individual process</a:t>
            </a:r>
            <a:r>
              <a:rPr lang="en-US" sz="2800" spc="-5" dirty="0">
                <a:solidFill>
                  <a:srgbClr val="0070C0"/>
                </a:solidFill>
              </a:rPr>
              <a:t>”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shall act independently of others, including</a:t>
            </a:r>
            <a:r>
              <a:rPr lang="en-US" sz="2800" spc="-65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employers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6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require that “</a:t>
            </a:r>
            <a:r>
              <a:rPr lang="en-US" sz="1800" i="1" spc="-5" dirty="0">
                <a:latin typeface="+mj-lt"/>
                <a:cs typeface="Arial"/>
              </a:rPr>
              <a:t>participants in the </a:t>
            </a:r>
            <a:r>
              <a:rPr lang="en-US" sz="1800" i="1" spc="-5" dirty="0" smtClean="0">
                <a:latin typeface="+mj-lt"/>
                <a:cs typeface="Arial"/>
              </a:rPr>
              <a:t>IEEE </a:t>
            </a:r>
            <a:r>
              <a:rPr lang="en-US" sz="1800" i="1" spc="-5" dirty="0">
                <a:latin typeface="+mj-lt"/>
                <a:cs typeface="Arial"/>
              </a:rPr>
              <a:t>standards development individual process shall </a:t>
            </a:r>
            <a:r>
              <a:rPr lang="en-US" sz="1800" i="1" dirty="0">
                <a:latin typeface="+mj-lt"/>
                <a:cs typeface="Arial"/>
              </a:rPr>
              <a:t>act </a:t>
            </a:r>
            <a:r>
              <a:rPr lang="en-US" sz="1800" i="1" spc="-5" dirty="0">
                <a:latin typeface="+mj-lt"/>
                <a:cs typeface="Arial"/>
              </a:rPr>
              <a:t>based on their </a:t>
            </a:r>
            <a:r>
              <a:rPr lang="en-US" sz="1800" i="1" spc="-5" dirty="0" smtClean="0">
                <a:latin typeface="+mj-lt"/>
                <a:cs typeface="Arial"/>
              </a:rPr>
              <a:t>qualifications </a:t>
            </a:r>
            <a:r>
              <a:rPr lang="en-US" sz="1800" i="1" spc="-5" dirty="0">
                <a:latin typeface="+mj-lt"/>
                <a:cs typeface="Arial"/>
              </a:rPr>
              <a:t>and</a:t>
            </a:r>
            <a:r>
              <a:rPr lang="en-US" sz="1800" i="1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experience”</a:t>
            </a:r>
            <a:endParaRPr lang="en-US" sz="1800" dirty="0">
              <a:latin typeface="+mj-lt"/>
              <a:cs typeface="Arial"/>
            </a:endParaRPr>
          </a:p>
          <a:p>
            <a:pPr marL="193040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This means</a:t>
            </a:r>
            <a:r>
              <a:rPr lang="en-US" sz="1800" spc="-2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participants:</a:t>
            </a:r>
            <a:endParaRPr lang="en-US" sz="1800" dirty="0">
              <a:latin typeface="+mj-lt"/>
              <a:cs typeface="Arial"/>
            </a:endParaRPr>
          </a:p>
          <a:p>
            <a:pPr marL="375285" marR="135255" lvl="1" indent="-180975" algn="just">
              <a:spcBef>
                <a:spcPts val="480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Shall act </a:t>
            </a:r>
            <a:r>
              <a:rPr lang="en-US" sz="1600" b="1" i="1" dirty="0">
                <a:solidFill>
                  <a:srgbClr val="00B050"/>
                </a:solidFill>
                <a:latin typeface="+mj-lt"/>
                <a:cs typeface="Arial"/>
              </a:rPr>
              <a:t>&amp; </a:t>
            </a: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vote </a:t>
            </a:r>
            <a:r>
              <a:rPr lang="en-US" sz="1600" i="1" spc="-5" dirty="0">
                <a:latin typeface="+mj-lt"/>
                <a:cs typeface="Arial"/>
              </a:rPr>
              <a:t>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 opinions derived from their expertise, knowledge, and qualifications</a:t>
            </a:r>
            <a:endParaRPr lang="en-US" sz="1600" i="1" dirty="0">
              <a:latin typeface="+mj-lt"/>
              <a:cs typeface="Arial"/>
            </a:endParaRPr>
          </a:p>
          <a:p>
            <a:pPr marL="375285" marR="508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act or vote </a:t>
            </a:r>
            <a:r>
              <a:rPr lang="en-US" sz="1600" i="1" spc="-5" dirty="0">
                <a:latin typeface="+mj-lt"/>
                <a:cs typeface="Arial"/>
              </a:rPr>
              <a:t>based on any obligation to or any direction from any other </a:t>
            </a:r>
            <a:r>
              <a:rPr lang="en-US" sz="1600" i="1" spc="-5" dirty="0" smtClean="0">
                <a:latin typeface="+mj-lt"/>
                <a:cs typeface="Arial"/>
              </a:rPr>
              <a:t>person </a:t>
            </a:r>
            <a:r>
              <a:rPr lang="en-US" sz="1600" i="1" spc="-5" dirty="0">
                <a:latin typeface="+mj-lt"/>
                <a:cs typeface="Arial"/>
              </a:rPr>
              <a:t>or organization, including an employer or client, regardless of any </a:t>
            </a:r>
            <a:r>
              <a:rPr lang="en-US" sz="1600" i="1" spc="-5" dirty="0" smtClean="0">
                <a:latin typeface="+mj-lt"/>
                <a:cs typeface="Arial"/>
              </a:rPr>
              <a:t>external </a:t>
            </a:r>
            <a:r>
              <a:rPr lang="en-US" sz="1600" i="1" spc="-5" dirty="0">
                <a:latin typeface="+mj-lt"/>
                <a:cs typeface="Arial"/>
              </a:rPr>
              <a:t>commitments, agreements, contracts, or</a:t>
            </a:r>
            <a:r>
              <a:rPr lang="en-US" sz="1600" i="1" spc="110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orders</a:t>
            </a:r>
            <a:endParaRPr lang="en-US" sz="1600" i="1" dirty="0">
              <a:latin typeface="+mj-lt"/>
              <a:cs typeface="Arial"/>
            </a:endParaRPr>
          </a:p>
          <a:p>
            <a:pPr marL="375285" marR="32766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direct </a:t>
            </a:r>
            <a:r>
              <a:rPr lang="en-US" sz="1600" i="1" spc="-5" dirty="0">
                <a:latin typeface="+mj-lt"/>
                <a:cs typeface="Arial"/>
              </a:rPr>
              <a:t>the actions or votes of other participants or retaliate against </a:t>
            </a:r>
            <a:r>
              <a:rPr lang="en-US" sz="1600" i="1" spc="-5" dirty="0" smtClean="0">
                <a:latin typeface="+mj-lt"/>
                <a:cs typeface="Arial"/>
              </a:rPr>
              <a:t>other </a:t>
            </a:r>
            <a:r>
              <a:rPr lang="en-US" sz="1600" i="1" spc="-5" dirty="0">
                <a:latin typeface="+mj-lt"/>
                <a:cs typeface="Arial"/>
              </a:rPr>
              <a:t>participants for fulfilling their responsibility to act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vote based on </a:t>
            </a:r>
            <a:r>
              <a:rPr lang="en-US" sz="1600" i="1" spc="-5" dirty="0" smtClean="0">
                <a:latin typeface="+mj-lt"/>
                <a:cs typeface="Arial"/>
              </a:rPr>
              <a:t>their </a:t>
            </a:r>
            <a:r>
              <a:rPr lang="en-US" sz="1600" i="1" spc="-5" dirty="0">
                <a:latin typeface="+mj-lt"/>
                <a:cs typeface="Arial"/>
              </a:rPr>
              <a:t>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independently developed</a:t>
            </a:r>
            <a:r>
              <a:rPr lang="en-US" sz="1600" i="1" spc="-55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opinions</a:t>
            </a:r>
            <a:endParaRPr lang="en-US" sz="1600" i="1" dirty="0">
              <a:latin typeface="+mj-lt"/>
              <a:cs typeface="Arial"/>
            </a:endParaRPr>
          </a:p>
          <a:p>
            <a:pPr marL="193040" marR="43815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By participating in standards activities using the “</a:t>
            </a:r>
            <a:r>
              <a:rPr lang="en-US" sz="1800" i="1" spc="-5" dirty="0">
                <a:latin typeface="+mj-lt"/>
                <a:cs typeface="Arial"/>
              </a:rPr>
              <a:t>individual process</a:t>
            </a:r>
            <a:r>
              <a:rPr lang="en-US" sz="1800" spc="-5" dirty="0">
                <a:latin typeface="+mj-lt"/>
                <a:cs typeface="Arial"/>
              </a:rPr>
              <a:t>”, you </a:t>
            </a:r>
            <a:r>
              <a:rPr lang="en-US" sz="1800" spc="-5" dirty="0" smtClean="0">
                <a:latin typeface="+mj-lt"/>
                <a:cs typeface="Arial"/>
              </a:rPr>
              <a:t>are </a:t>
            </a:r>
            <a:r>
              <a:rPr lang="en-US" sz="1800" spc="-5" dirty="0">
                <a:latin typeface="+mj-lt"/>
                <a:cs typeface="Arial"/>
              </a:rPr>
              <a:t>deemed to </a:t>
            </a:r>
            <a:r>
              <a:rPr lang="en-US" sz="1800" dirty="0">
                <a:latin typeface="+mj-lt"/>
                <a:cs typeface="Arial"/>
              </a:rPr>
              <a:t>accept </a:t>
            </a:r>
            <a:r>
              <a:rPr lang="en-US" sz="1800" spc="-5" dirty="0">
                <a:latin typeface="+mj-lt"/>
                <a:cs typeface="Arial"/>
              </a:rPr>
              <a:t>these requirements; </a:t>
            </a:r>
            <a:r>
              <a:rPr lang="en-US" sz="1800" dirty="0">
                <a:latin typeface="+mj-lt"/>
                <a:cs typeface="Arial"/>
              </a:rPr>
              <a:t>if </a:t>
            </a:r>
            <a:r>
              <a:rPr lang="en-US" sz="1800" spc="-5" dirty="0">
                <a:latin typeface="+mj-lt"/>
                <a:cs typeface="Arial"/>
              </a:rPr>
              <a:t>you are unable to satisfy </a:t>
            </a:r>
            <a:r>
              <a:rPr lang="en-US" sz="1800" spc="-5" dirty="0" smtClean="0">
                <a:latin typeface="+mj-lt"/>
                <a:cs typeface="Arial"/>
              </a:rPr>
              <a:t>these </a:t>
            </a:r>
            <a:r>
              <a:rPr lang="en-US" sz="1800" spc="-5" dirty="0">
                <a:latin typeface="+mj-lt"/>
                <a:cs typeface="Arial"/>
              </a:rPr>
              <a:t>requirements then you shall immediately cease any</a:t>
            </a:r>
            <a:r>
              <a:rPr lang="en-US" sz="1800" spc="13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participation 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(and would ask you to please leave the call or meeting.)</a:t>
            </a:r>
            <a:endParaRPr lang="en-US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</a:t>
            </a:r>
            <a:r>
              <a:rPr lang="en-US" dirty="0"/>
              <a:t>2022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3"/>
            <a:ext cx="10399183" cy="1038577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IEEE-SA standards activities shall allow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the fair &amp; equitable consideration of all</a:t>
            </a:r>
            <a:r>
              <a:rPr lang="en-US" sz="2800" spc="-7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viewpoints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10475383" cy="4114800"/>
          </a:xfrm>
        </p:spPr>
        <p:txBody>
          <a:bodyPr/>
          <a:lstStyle/>
          <a:p>
            <a:pPr marL="230188" marR="433705" indent="-230188" algn="just"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(clause 5.2.1.3) specifies that “</a:t>
            </a:r>
            <a:r>
              <a:rPr lang="en-US" sz="1800" i="1" spc="-5" dirty="0">
                <a:latin typeface="+mj-lt"/>
                <a:cs typeface="Arial"/>
              </a:rPr>
              <a:t>the standards development process shall </a:t>
            </a:r>
            <a:r>
              <a:rPr lang="en-US" sz="1800" i="1" dirty="0">
                <a:latin typeface="+mj-lt"/>
                <a:cs typeface="Arial"/>
              </a:rPr>
              <a:t>not </a:t>
            </a:r>
            <a:r>
              <a:rPr lang="en-US" sz="1800" i="1" spc="-5" dirty="0">
                <a:latin typeface="+mj-lt"/>
                <a:cs typeface="Arial"/>
              </a:rPr>
              <a:t>be dominated by any single interest category, individual, or</a:t>
            </a:r>
            <a:r>
              <a:rPr lang="en-US" sz="1800" i="1" spc="80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organization”</a:t>
            </a:r>
            <a:endParaRPr lang="en-US" sz="1800" dirty="0">
              <a:latin typeface="+mj-lt"/>
              <a:cs typeface="Arial"/>
            </a:endParaRPr>
          </a:p>
          <a:p>
            <a:pPr marL="230188" marR="5080" indent="-230188">
              <a:spcBef>
                <a:spcPts val="480"/>
              </a:spcBef>
            </a:pPr>
            <a:r>
              <a:rPr lang="en-US" sz="1600" i="1" dirty="0">
                <a:latin typeface="+mj-lt"/>
                <a:cs typeface="Arial"/>
              </a:rPr>
              <a:t>	– 	</a:t>
            </a:r>
            <a:r>
              <a:rPr lang="en-US" sz="1600" b="0" i="1" spc="-5" dirty="0">
                <a:latin typeface="+mj-lt"/>
                <a:cs typeface="Arial"/>
              </a:rPr>
              <a:t>This means no participant may exercise “authority, leadership, or influence by  reason of superior leverage, strength, or representation to the exclusion of </a:t>
            </a:r>
            <a:r>
              <a:rPr lang="en-US" sz="1600" b="0" i="1" spc="-5" dirty="0" smtClean="0">
                <a:latin typeface="+mj-lt"/>
                <a:cs typeface="Arial"/>
              </a:rPr>
              <a:t>fair </a:t>
            </a:r>
            <a:r>
              <a:rPr lang="en-US" sz="1600" b="0" i="1" spc="-5" dirty="0">
                <a:latin typeface="+mj-lt"/>
                <a:cs typeface="Arial"/>
              </a:rPr>
              <a:t>and equitable consideration of other viewpoints” or “to hinder the progress of the  standards development</a:t>
            </a:r>
            <a:r>
              <a:rPr lang="en-US" sz="1600" b="0" i="1" spc="-25" dirty="0">
                <a:latin typeface="+mj-lt"/>
                <a:cs typeface="Arial"/>
              </a:rPr>
              <a:t> </a:t>
            </a:r>
            <a:r>
              <a:rPr lang="en-US" sz="1600" b="0" i="1" spc="-5" dirty="0">
                <a:latin typeface="+mj-lt"/>
                <a:cs typeface="Arial"/>
              </a:rPr>
              <a:t>activity”</a:t>
            </a:r>
            <a:endParaRPr lang="en-US" sz="1600" b="0" i="1" dirty="0">
              <a:latin typeface="+mj-lt"/>
              <a:cs typeface="Arial"/>
            </a:endParaRPr>
          </a:p>
          <a:p>
            <a:pPr marL="230188" marR="1270000" indent="-230188" algn="just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This rule applies equally to those participating in a standards development project and to that project’s leadership</a:t>
            </a:r>
            <a:r>
              <a:rPr lang="en-US" sz="1800" spc="9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group</a:t>
            </a:r>
            <a:endParaRPr lang="en-US" sz="1800" dirty="0">
              <a:latin typeface="+mj-lt"/>
              <a:cs typeface="Arial"/>
            </a:endParaRPr>
          </a:p>
          <a:p>
            <a:pPr marL="230188" marR="142240" indent="-230188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Any person who reasonably suspects that dominance is occurring in a standards development </a:t>
            </a:r>
            <a:r>
              <a:rPr lang="en-US" sz="1800" dirty="0">
                <a:latin typeface="+mj-lt"/>
                <a:cs typeface="Arial"/>
              </a:rPr>
              <a:t>project </a:t>
            </a:r>
            <a:r>
              <a:rPr lang="en-US" sz="1800" spc="-5" dirty="0">
                <a:latin typeface="+mj-lt"/>
                <a:cs typeface="Arial"/>
              </a:rPr>
              <a:t>is encouraged to bring the issue to the attention </a:t>
            </a:r>
            <a:r>
              <a:rPr lang="en-US" sz="1800" dirty="0">
                <a:latin typeface="+mj-lt"/>
                <a:cs typeface="Arial"/>
              </a:rPr>
              <a:t>of </a:t>
            </a:r>
            <a:r>
              <a:rPr lang="en-US" sz="1800" spc="-5" dirty="0">
                <a:latin typeface="+mj-lt"/>
                <a:cs typeface="Arial"/>
              </a:rPr>
              <a:t>the Standards Committee or the project’s IEEE SA Program Manager</a:t>
            </a:r>
            <a:endParaRPr lang="en-US" sz="1800" dirty="0">
              <a:latin typeface="+mj-lt"/>
              <a:cs typeface="Arial"/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</a:t>
            </a:r>
            <a:r>
              <a:rPr lang="en-US" dirty="0"/>
              <a:t>2022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Housekeeping reminder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Weekly meeting reminders: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IMAT is </a:t>
            </a:r>
            <a:r>
              <a:rPr lang="en-US" sz="1600" spc="-5" dirty="0">
                <a:latin typeface="+mj-lt"/>
                <a:cs typeface="Arial"/>
              </a:rPr>
              <a:t>NOT being used for this </a:t>
            </a:r>
            <a:r>
              <a:rPr lang="en-US" sz="1600" spc="-5" dirty="0" smtClean="0">
                <a:latin typeface="+mj-lt"/>
                <a:cs typeface="Arial"/>
              </a:rPr>
              <a:t>session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Please ensure </a:t>
            </a:r>
            <a:r>
              <a:rPr lang="en-US" sz="1600" spc="-5" dirty="0">
                <a:latin typeface="+mj-lt"/>
                <a:cs typeface="Arial"/>
              </a:rPr>
              <a:t>that the following information is listed correctly when joining the call: </a:t>
            </a:r>
            <a:r>
              <a:rPr lang="en-US" sz="1600" spc="-5" dirty="0" smtClean="0">
                <a:latin typeface="+mj-lt"/>
                <a:cs typeface="Arial"/>
              </a:rPr>
              <a:t>“FIRST </a:t>
            </a:r>
            <a:r>
              <a:rPr lang="en-US" sz="1600" spc="-5" dirty="0">
                <a:latin typeface="+mj-lt"/>
                <a:cs typeface="Arial"/>
              </a:rPr>
              <a:t>NAME LAST NAME, </a:t>
            </a:r>
            <a:r>
              <a:rPr lang="en-US" sz="1600" spc="-5" dirty="0" smtClean="0">
                <a:latin typeface="+mj-lt"/>
                <a:cs typeface="Arial"/>
              </a:rPr>
              <a:t>Affiliation” (e.g., Stuart </a:t>
            </a:r>
            <a:r>
              <a:rPr lang="en-US" sz="1600" spc="-5" dirty="0">
                <a:latin typeface="+mj-lt"/>
                <a:cs typeface="Arial"/>
              </a:rPr>
              <a:t>Kerry, OK-Brit; </a:t>
            </a:r>
            <a:r>
              <a:rPr lang="en-US" sz="1600" spc="-5" dirty="0" smtClean="0">
                <a:latin typeface="+mj-lt"/>
                <a:cs typeface="Arial"/>
              </a:rPr>
              <a:t>Self)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Remember </a:t>
            </a:r>
            <a:r>
              <a:rPr lang="en-US" sz="1600" spc="-5" dirty="0">
                <a:latin typeface="+mj-lt"/>
                <a:cs typeface="Arial"/>
              </a:rPr>
              <a:t>to state your </a:t>
            </a:r>
            <a:r>
              <a:rPr lang="en-US" sz="1600" spc="-5" dirty="0" smtClean="0">
                <a:latin typeface="+mj-lt"/>
                <a:cs typeface="Arial"/>
              </a:rPr>
              <a:t>name and affiliation </a:t>
            </a:r>
            <a:r>
              <a:rPr lang="en-US" sz="1600" spc="-5" dirty="0">
                <a:latin typeface="+mj-lt"/>
                <a:cs typeface="Arial"/>
              </a:rPr>
              <a:t>the FIRST TIME </a:t>
            </a:r>
            <a:r>
              <a:rPr lang="en-US" sz="1600" spc="-5" dirty="0" smtClean="0">
                <a:latin typeface="+mj-lt"/>
                <a:cs typeface="Arial"/>
              </a:rPr>
              <a:t>you speak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When you want to be on the queue, please type “Q” or “q” in </a:t>
            </a:r>
            <a:r>
              <a:rPr lang="en-US" sz="1600" spc="-5" dirty="0">
                <a:latin typeface="+mj-lt"/>
                <a:cs typeface="Arial"/>
              </a:rPr>
              <a:t>the </a:t>
            </a:r>
            <a:r>
              <a:rPr lang="en-US" sz="1600" spc="-5" dirty="0" smtClean="0">
                <a:latin typeface="+mj-lt"/>
                <a:cs typeface="Arial"/>
              </a:rPr>
              <a:t>chat window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Remember </a:t>
            </a:r>
            <a:r>
              <a:rPr lang="en-US" sz="1600" spc="-5" dirty="0">
                <a:latin typeface="+mj-lt"/>
                <a:cs typeface="Arial"/>
              </a:rPr>
              <a:t>to </a:t>
            </a:r>
            <a:r>
              <a:rPr lang="en-US" sz="1600" spc="-5" dirty="0" smtClean="0">
                <a:latin typeface="+mj-lt"/>
                <a:cs typeface="Arial"/>
              </a:rPr>
              <a:t>mute </a:t>
            </a:r>
            <a:r>
              <a:rPr lang="en-US" sz="1600" spc="-5" dirty="0">
                <a:latin typeface="+mj-lt"/>
                <a:cs typeface="Arial"/>
              </a:rPr>
              <a:t>when </a:t>
            </a:r>
            <a:r>
              <a:rPr lang="en-US" sz="1600" spc="-5" dirty="0" smtClean="0">
                <a:latin typeface="+mj-lt"/>
                <a:cs typeface="Arial"/>
              </a:rPr>
              <a:t>not speaking, </a:t>
            </a:r>
            <a:r>
              <a:rPr lang="en-US" sz="1600" spc="-5" dirty="0">
                <a:latin typeface="+mj-lt"/>
                <a:cs typeface="Arial"/>
              </a:rPr>
              <a:t>thank you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83032" cy="4927000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Meeting called to order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Administrative items (IEEE 802 and IEEE SA required notices</a:t>
            </a:r>
            <a:r>
              <a:rPr lang="en-US" sz="1800" spc="-5" dirty="0" smtClean="0">
                <a:latin typeface="+mj-lt"/>
                <a:cs typeface="Arial"/>
              </a:rPr>
              <a:t>)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Housekeeping reminder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agenda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</a:t>
            </a:r>
            <a:r>
              <a:rPr lang="en-US" sz="1800" spc="-5" dirty="0" smtClean="0">
                <a:latin typeface="+mj-lt"/>
                <a:cs typeface="Arial"/>
              </a:rPr>
              <a:t>and </a:t>
            </a:r>
            <a:r>
              <a:rPr lang="en-US" sz="1800" spc="-5" dirty="0">
                <a:latin typeface="+mj-lt"/>
                <a:cs typeface="Arial"/>
              </a:rPr>
              <a:t>approve the </a:t>
            </a:r>
            <a:r>
              <a:rPr lang="en-US" sz="1800" spc="-5" dirty="0" smtClean="0">
                <a:latin typeface="+mj-lt"/>
                <a:cs typeface="Arial"/>
              </a:rPr>
              <a:t>weekly </a:t>
            </a:r>
            <a:r>
              <a:rPr lang="en-US" sz="1800" spc="-5" dirty="0">
                <a:latin typeface="+mj-lt"/>
                <a:cs typeface="Arial"/>
              </a:rPr>
              <a:t>meeting </a:t>
            </a:r>
            <a:r>
              <a:rPr lang="en-US" sz="1800" spc="-5" dirty="0" smtClean="0">
                <a:latin typeface="+mj-lt"/>
                <a:cs typeface="Arial"/>
              </a:rPr>
              <a:t>minutes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Status of ongoing </a:t>
            </a:r>
            <a:r>
              <a:rPr lang="en-US" sz="1800" spc="-5" dirty="0" smtClean="0">
                <a:cs typeface="Arial"/>
              </a:rPr>
              <a:t>consultations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General </a:t>
            </a:r>
            <a:r>
              <a:rPr lang="en-US" sz="1800" spc="-5" dirty="0">
                <a:cs typeface="Arial"/>
              </a:rPr>
              <a:t>discussion </a:t>
            </a:r>
            <a:r>
              <a:rPr lang="en-US" sz="1800" spc="-5" dirty="0" smtClean="0">
                <a:cs typeface="Arial"/>
              </a:rPr>
              <a:t>items</a:t>
            </a:r>
            <a:endParaRPr lang="en-US" sz="1800" spc="-5" dirty="0"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Reminder:  Meeting schedule next week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Reminder:  Meeting and hotel reservation for the 2022 November Plenary 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Any other business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69729</TotalTime>
  <Words>1601</Words>
  <Application>Microsoft Office PowerPoint</Application>
  <PresentationFormat>Widescreen</PresentationFormat>
  <Paragraphs>323</Paragraphs>
  <Slides>20</Slides>
  <Notes>17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Arial Unicode MS</vt:lpstr>
      <vt:lpstr>Monotype Sorts</vt:lpstr>
      <vt:lpstr>MS Gothic</vt:lpstr>
      <vt:lpstr>MS PGothic</vt:lpstr>
      <vt:lpstr>Arial</vt:lpstr>
      <vt:lpstr>Calibri</vt:lpstr>
      <vt:lpstr>Times New Roman</vt:lpstr>
      <vt:lpstr>Office Theme</vt:lpstr>
      <vt:lpstr>Document</vt:lpstr>
      <vt:lpstr>IEEE 802.18 RR-TAG Weekly Teleconference Agenda</vt:lpstr>
      <vt:lpstr>Meeting called to order</vt:lpstr>
      <vt:lpstr>IEEE 802 required notices</vt:lpstr>
      <vt:lpstr>Other Guidelines for IEEE WG Meetings</vt:lpstr>
      <vt:lpstr>Participant behavior in IEEE SA activities is guided by  the IEEE Codes of Ethics &amp; Conduct</vt:lpstr>
      <vt:lpstr>Participants in the IEEE SA “individual process”  shall act independently of others, including employers</vt:lpstr>
      <vt:lpstr>IEEE-SA standards activities shall allow  the fair &amp; equitable consideration of all viewpoints</vt:lpstr>
      <vt:lpstr>Housekeeping reminder</vt:lpstr>
      <vt:lpstr>Agenda</vt:lpstr>
      <vt:lpstr>Administrative motions</vt:lpstr>
      <vt:lpstr>Status of ongoing consultations</vt:lpstr>
      <vt:lpstr>General discussion items (1)</vt:lpstr>
      <vt:lpstr>General discussion items (2)</vt:lpstr>
      <vt:lpstr>General discussion items (3)</vt:lpstr>
      <vt:lpstr>General discussion items (4)</vt:lpstr>
      <vt:lpstr>Meeting schedule:  next week (week of 31 October 2022)</vt:lpstr>
      <vt:lpstr>Meeting and hotel reservation for the 2022 November plenary (1)</vt:lpstr>
      <vt:lpstr>Meeting and hotel reservation for the 2022 November plenary (2)</vt:lpstr>
      <vt:lpstr>Any other business</vt:lpstr>
      <vt:lpstr>Adjourn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22/0135r1</dc:title>
  <dc:creator/>
  <cp:keywords>27 October 2022</cp:keywords>
  <cp:lastModifiedBy>Edward Au</cp:lastModifiedBy>
  <cp:revision>4997</cp:revision>
  <cp:lastPrinted>1601-01-01T00:00:00Z</cp:lastPrinted>
  <dcterms:created xsi:type="dcterms:W3CDTF">2016-03-03T14:54:45Z</dcterms:created>
  <dcterms:modified xsi:type="dcterms:W3CDTF">2022-10-27T17:26:22Z</dcterms:modified>
  <cp:category>IEEE 802.18 RR-TAG agenda</cp:category>
</cp:coreProperties>
</file>