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99" r:id="rId13"/>
    <p:sldId id="900" r:id="rId14"/>
    <p:sldId id="882" r:id="rId15"/>
    <p:sldId id="869" r:id="rId16"/>
    <p:sldId id="878" r:id="rId17"/>
    <p:sldId id="868" r:id="rId18"/>
    <p:sldId id="898" r:id="rId19"/>
    <p:sldId id="894" r:id="rId20"/>
    <p:sldId id="895" r:id="rId21"/>
    <p:sldId id="856" r:id="rId22"/>
    <p:sldId id="864" r:id="rId23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4800" autoAdjust="0"/>
  </p:normalViewPr>
  <p:slideViewPr>
    <p:cSldViewPr>
      <p:cViewPr varScale="1">
        <p:scale>
          <a:sx n="81" d="100"/>
          <a:sy n="81" d="100"/>
        </p:scale>
        <p:origin x="998" y="6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323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8521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2945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81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8697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802.18-22/0133r0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34-00-0000-weekly-teleconference-minutes-13-october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035-41-0000-status-of-ongoing-consultations-and-tag-documents-for-approval.docx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www.ic.gc.ca/eic/site/smt-gst.nsf/eng/sf11817.html" TargetMode="External"/><Relationship Id="rId4" Type="http://schemas.openxmlformats.org/officeDocument/2006/relationships/hyperlink" Target="https://www.itu.int/md/R00-SG05-CIR-0103/en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tu.int/md/R00-SG05-CIR-0103/en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mentor.ieee.org/802.18/dcn/22/18-22-0132-01-0000-proposed-ieee-s-views-on-annex-17-to-doc-5a-597-for-wp5a-nov-2022.docx" TargetMode="External"/><Relationship Id="rId4" Type="http://schemas.openxmlformats.org/officeDocument/2006/relationships/hyperlink" Target="https://mentor.ieee.org/802.18/dcn/22/18-22-0131-02-0000-proposed-modifications-to-itu-r-m-1450-5-for-wp5a-nov-2022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31-02-0000-proposed-modifications-to-itu-r-m-1450-5-for-wp5a-nov-2022.docx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.18/dcn/22/18-22-0132-01-0000-proposed-ieee-s-views-on-annex-17-to-doc-5a-597-for-wp5a-nov-2022.doc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10/october-2022-open-commission-meeting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calendar.google.com/calendar/u/0/embed?src=c2gedttabtbj4bps23j4847004@group.calendar.google.com&amp;ctz=America/New_York" TargetMode="External"/><Relationship Id="rId3" Type="http://schemas.openxmlformats.org/officeDocument/2006/relationships/image" Target="../media/image2.png"/><Relationship Id="rId7" Type="http://schemas.openxmlformats.org/officeDocument/2006/relationships/hyperlink" Target="https://mentor.ieee.org/802.18/dcn/16/18-16-0038-27-0000-teleconference-call-in-info.pptx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ieeesa.webex.com/ieeesa/j.php?MTID=m26c23a4b9ba5ccb1f68348f9562860c8" TargetMode="External"/><Relationship Id="rId5" Type="http://schemas.openxmlformats.org/officeDocument/2006/relationships/hyperlink" Target="https://ieeesa.webex.com/ieeesa/j.php?MTID=ma28b1d9d051ecdddab365d1a7ea00687" TargetMode="External"/><Relationship Id="rId4" Type="http://schemas.openxmlformats.org/officeDocument/2006/relationships/hyperlink" Target="https://www.google.com/url?q=https://ieeesa.webex.com/ieeesa/j.php?MTID%3Dm55ca5484c290321aba5a38f8837afa0b&amp;sa=D&amp;source=calendar&amp;usd=2&amp;usg=AOvVaw38ZBw_S6-0bVIZ24xrb7dZ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0Vk4Qq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57872654535&amp;key=GRP&amp;app=resvlink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840c257d-5d52-4eff-94b4-39d2aafda56b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20 October 2022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817213"/>
              </p:ext>
            </p:extLst>
          </p:nvPr>
        </p:nvGraphicFramePr>
        <p:xfrm>
          <a:off x="2971801" y="4191000"/>
          <a:ext cx="8686799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Document" r:id="rId6" imgW="8284803" imgH="4499241" progId="Word.Document.8">
                  <p:embed/>
                </p:oleObj>
              </mc:Choice>
              <mc:Fallback>
                <p:oleObj name="Document" r:id="rId6" imgW="8284803" imgH="44992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191000"/>
                        <a:ext cx="8686799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13 October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18-22/0134r0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18-22/0035r41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for the next three weeks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20 October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ITU-R Working Party 5A </a:t>
            </a:r>
            <a:r>
              <a:rPr lang="en-US" sz="1400" dirty="0" smtClean="0">
                <a:hlinkClick r:id="rId4"/>
              </a:rPr>
              <a:t>November 2022 meeting</a:t>
            </a:r>
            <a:endParaRPr lang="en-US" sz="1400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3 November 2022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Canada ISED:  </a:t>
            </a:r>
            <a:r>
              <a:rPr lang="en-GB" sz="1400" u="sng" dirty="0">
                <a:hlinkClick r:id="rId5"/>
              </a:rPr>
              <a:t>Consultation on the Spectrum Outlook 2022 to 2026</a:t>
            </a:r>
            <a:endParaRPr lang="en-US" sz="1400" dirty="0"/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ITU-R Working Party 5A submissions (1)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Next ITU-R Working Party 5A meeting: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14 </a:t>
            </a:r>
            <a:r>
              <a:rPr lang="en-US" sz="1600" spc="-5" dirty="0">
                <a:latin typeface="+mj-lt"/>
                <a:cs typeface="Arial"/>
              </a:rPr>
              <a:t>~ </a:t>
            </a:r>
            <a:r>
              <a:rPr lang="en-US" sz="1600" spc="-5" dirty="0" smtClean="0">
                <a:latin typeface="+mj-lt"/>
                <a:cs typeface="Arial"/>
              </a:rPr>
              <a:t>25 November, </a:t>
            </a:r>
            <a:r>
              <a:rPr lang="en-US" sz="1600" spc="-5" dirty="0">
                <a:latin typeface="+mj-lt"/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Deadline for contribution submission: 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16:00 UTC, </a:t>
            </a:r>
            <a:r>
              <a:rPr lang="en-US" sz="1600" spc="-5" dirty="0" smtClean="0">
                <a:latin typeface="+mj-lt"/>
                <a:cs typeface="Arial"/>
              </a:rPr>
              <a:t>7 November, </a:t>
            </a:r>
            <a:r>
              <a:rPr lang="en-US" sz="1600" spc="-5" dirty="0">
                <a:latin typeface="+mj-lt"/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For details, please visit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  <a:hlinkClick r:id="rId3"/>
              </a:rPr>
              <a:t>https</a:t>
            </a:r>
            <a:r>
              <a:rPr lang="en-US" sz="1600" spc="-5" dirty="0">
                <a:latin typeface="+mj-lt"/>
                <a:cs typeface="Arial"/>
                <a:hlinkClick r:id="rId3"/>
              </a:rPr>
              <a:t>://</a:t>
            </a:r>
            <a:r>
              <a:rPr lang="en-US" sz="1600" spc="-5" dirty="0" smtClean="0">
                <a:latin typeface="+mj-lt"/>
                <a:cs typeface="Arial"/>
                <a:hlinkClick r:id="rId3"/>
              </a:rPr>
              <a:t>www.itu.int/md/R00-SG05-CIR-0103/en</a:t>
            </a:r>
            <a:r>
              <a:rPr lang="en-US" sz="1600" spc="-5" dirty="0" smtClean="0">
                <a:latin typeface="+mj-lt"/>
                <a:cs typeface="Arial"/>
              </a:rPr>
              <a:t> 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Proposed IEEE 802 submissions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4"/>
              </a:rPr>
              <a:t>18-22/0131r2</a:t>
            </a:r>
            <a:r>
              <a:rPr lang="en-US" sz="1600" spc="-5" dirty="0" smtClean="0">
                <a:cs typeface="Arial"/>
              </a:rPr>
              <a:t>:  </a:t>
            </a:r>
            <a:r>
              <a:rPr lang="en-US" sz="1600" dirty="0"/>
              <a:t>Proposed modifications to ITU-R M.1450-5 for WP5A Nov </a:t>
            </a:r>
            <a:r>
              <a:rPr lang="en-US" sz="1600" dirty="0" smtClean="0"/>
              <a:t>2022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5"/>
              </a:rPr>
              <a:t>18-22/0132r1</a:t>
            </a:r>
            <a:r>
              <a:rPr lang="en-US" sz="1600" spc="-5" dirty="0" smtClean="0">
                <a:cs typeface="Arial"/>
              </a:rPr>
              <a:t>:  </a:t>
            </a:r>
            <a:r>
              <a:rPr lang="en-US" sz="1600" dirty="0"/>
              <a:t>Proposed </a:t>
            </a:r>
            <a:r>
              <a:rPr lang="en-US" sz="1600" dirty="0" smtClean="0"/>
              <a:t>IEEE’s </a:t>
            </a:r>
            <a:r>
              <a:rPr lang="en-US" sz="1600" dirty="0"/>
              <a:t>views on Annex 17 to Doc. 5A/597 for WP5A Nov 2022</a:t>
            </a:r>
            <a:endParaRPr lang="en-US" sz="1600" spc="-5" dirty="0" smtClean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578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ITU-R Working Party 5A submissions (2)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515600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</a:t>
            </a:r>
            <a:r>
              <a:rPr lang="en-US" sz="1800" spc="-5" dirty="0" smtClean="0">
                <a:latin typeface="+mj-lt"/>
                <a:cs typeface="Arial"/>
              </a:rPr>
              <a:t>#3 (External):  </a:t>
            </a:r>
            <a:r>
              <a:rPr lang="en-US" sz="1800" spc="-5" dirty="0">
                <a:latin typeface="+mj-lt"/>
                <a:cs typeface="Arial"/>
              </a:rPr>
              <a:t>Move to approve documents </a:t>
            </a:r>
            <a:r>
              <a:rPr lang="en-US" sz="1800" spc="-5" dirty="0" smtClean="0">
                <a:cs typeface="Arial"/>
                <a:hlinkClick r:id="rId3"/>
              </a:rPr>
              <a:t>18-22/0131r2</a:t>
            </a:r>
            <a:r>
              <a:rPr lang="en-US" sz="1800" spc="-5" dirty="0" smtClean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and </a:t>
            </a:r>
            <a:r>
              <a:rPr lang="en-US" sz="1800" spc="-5" dirty="0" smtClean="0">
                <a:cs typeface="Arial"/>
                <a:hlinkClick r:id="rId4"/>
              </a:rPr>
              <a:t>18-22/0132r1</a:t>
            </a:r>
            <a:r>
              <a:rPr lang="en-US" sz="1800" spc="-5" dirty="0" smtClean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for </a:t>
            </a:r>
            <a:r>
              <a:rPr lang="en-US" sz="1800" spc="-5" dirty="0" smtClean="0">
                <a:latin typeface="+mj-lt"/>
                <a:cs typeface="Arial"/>
              </a:rPr>
              <a:t>proposed modifications to </a:t>
            </a:r>
            <a:r>
              <a:rPr lang="en-US" sz="1800" spc="-5" dirty="0">
                <a:cs typeface="Arial"/>
              </a:rPr>
              <a:t>ITU-R M.1450-5 </a:t>
            </a:r>
            <a:r>
              <a:rPr lang="en-US" sz="1800" spc="-5" dirty="0" smtClean="0">
                <a:cs typeface="Arial"/>
              </a:rPr>
              <a:t> and </a:t>
            </a:r>
            <a:r>
              <a:rPr lang="en-US" sz="1800" dirty="0" smtClean="0"/>
              <a:t>proposed IEEE LMSC’s </a:t>
            </a:r>
            <a:r>
              <a:rPr lang="en-US" sz="1800" dirty="0"/>
              <a:t>views on Annex 17 to Doc. 5A/597</a:t>
            </a:r>
            <a:r>
              <a:rPr lang="en-US" sz="1800" dirty="0" smtClean="0"/>
              <a:t>!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respectively, for review and approval by the IEEE LSMC (802 EC) for submission to the ITU-R Working Party 5A via ITU-R liaison before the contribution deadline for the Working Party 5A’s next meeting.  The IEEE 802.18 Chair is authorized to make editorial changes as necessary. 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</a:t>
            </a:r>
            <a:r>
              <a:rPr lang="en-US" sz="16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Attendees: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Voters (present):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Result:  Yes/No/Abstain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11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October Open Commission Meeting is </a:t>
            </a:r>
            <a:r>
              <a:rPr lang="en-US" sz="1600" dirty="0" smtClean="0">
                <a:hlinkClick r:id="rId3"/>
              </a:rPr>
              <a:t>scheduled</a:t>
            </a:r>
            <a:r>
              <a:rPr lang="en-US" sz="1600" dirty="0" smtClean="0"/>
              <a:t> at 10:30am ET on 27 October 2022.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800100" marR="117475" lvl="2" indent="0" algn="just">
              <a:buClrTx/>
              <a:tabLst>
                <a:tab pos="230188" algn="l"/>
              </a:tabLst>
            </a:pPr>
            <a:endParaRPr lang="en-US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schedule:  next two weeks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831099"/>
              </p:ext>
            </p:extLst>
          </p:nvPr>
        </p:nvGraphicFramePr>
        <p:xfrm>
          <a:off x="838200" y="1705690"/>
          <a:ext cx="10439401" cy="20167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7764"/>
                <a:gridCol w="2769723"/>
                <a:gridCol w="40819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Events#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Webex</a:t>
                      </a:r>
                      <a:r>
                        <a:rPr lang="en-US" sz="1500" dirty="0" smtClean="0"/>
                        <a:t>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IEEE 802 Wireless Standards Frequency Table ad-hoc (Joint ad-hoc</a:t>
                      </a:r>
                      <a:r>
                        <a:rPr lang="en-US" sz="1500" baseline="0" dirty="0" smtClean="0"/>
                        <a:t> with 802.19)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Tuesday 25 October 2022,</a:t>
                      </a:r>
                    </a:p>
                    <a:p>
                      <a:r>
                        <a:rPr lang="en-US" sz="1500" dirty="0" smtClean="0"/>
                        <a:t>3:00pm ET to 4:00pm 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u="sng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https://ieeesa.webex.com/ieeesa/j.php?MTID=m55ca5484c290321aba5a38f8837afa0b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mmWave </a:t>
                      </a:r>
                      <a:r>
                        <a:rPr lang="en-US" sz="1500" baseline="0" dirty="0" smtClean="0"/>
                        <a:t>ad-hoc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Wednesday, 26 October 2022,</a:t>
                      </a:r>
                    </a:p>
                    <a:p>
                      <a:r>
                        <a:rPr lang="en-US" sz="1500" dirty="0" smtClean="0"/>
                        <a:t>3:00pm ET to 4:00pm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https://ieeesa.webex.com/ieeesa/j.php?MTID=ma28b1d9d051ecdddab365d1a7ea00687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Weekly 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27 October 2022,</a:t>
                      </a:r>
                    </a:p>
                    <a:p>
                      <a:r>
                        <a:rPr lang="en-US" sz="1500" baseline="0" dirty="0" smtClean="0"/>
                        <a:t>3:00pm ET to 3:55pm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6"/>
                        </a:rPr>
                        <a:t>https://ieeesa.webex.com/ieeesa/j.php?MTID=m26c23a4b9ba5ccb1f68348f9562860c8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also available 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7"/>
              </a:rPr>
              <a:t>18-16/0038r27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8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832282" y="5827175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#The </a:t>
            </a:r>
            <a:r>
              <a:rPr lang="en-US" sz="1500" b="1" dirty="0">
                <a:solidFill>
                  <a:srgbClr val="FF0000"/>
                </a:solidFill>
                <a:cs typeface="Arial" panose="020B0604020202020204" pitchFamily="34" charset="0"/>
              </a:rPr>
              <a:t>ISUS ad-hoc </a:t>
            </a:r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call on 24 October 2022 is cancelled.</a:t>
            </a:r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://cvent.me/0Vk4Qq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Friday, 16 September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US$600.00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US$800.00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31 October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US$1000.00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16 September 2022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16 September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97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mmWave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 ad-hoc chair:  Rich Kennedy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(Unlicensed Spectrum Advocates)</a:t>
            </a:r>
            <a:endParaRPr lang="en-US" altLang="en-US" sz="16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1 October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47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3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www.marriott.com/event-reservations/reservation-link.mi?id=1657872654535&amp;key=GRP&amp;app=resvlink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 smtClean="0">
                <a:solidFill>
                  <a:schemeClr val="tx1"/>
                </a:solidFill>
              </a:rPr>
              <a:t>Early </a:t>
            </a:r>
            <a:r>
              <a:rPr lang="en-US" sz="1400" strike="sngStrike" dirty="0">
                <a:solidFill>
                  <a:schemeClr val="tx1"/>
                </a:solidFill>
              </a:rPr>
              <a:t>Bird: </a:t>
            </a:r>
            <a:r>
              <a:rPr lang="en-US" sz="1400" strike="sngStrike" dirty="0" smtClean="0">
                <a:solidFill>
                  <a:schemeClr val="tx1"/>
                </a:solidFill>
              </a:rPr>
              <a:t>6:00 </a:t>
            </a:r>
            <a:r>
              <a:rPr lang="en-US" sz="1400" strike="sngStrike" dirty="0">
                <a:solidFill>
                  <a:schemeClr val="tx1"/>
                </a:solidFill>
              </a:rPr>
              <a:t>PM </a:t>
            </a:r>
            <a:r>
              <a:rPr lang="en-US" sz="1400" strike="sngStrike" dirty="0" smtClean="0">
                <a:solidFill>
                  <a:schemeClr val="tx1"/>
                </a:solidFill>
              </a:rPr>
              <a:t>Bangkok local time 19 October 2022.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1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21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b="0" spc="-5" dirty="0" smtClean="0">
                <a:latin typeface="+mj-lt"/>
                <a:cs typeface="Arial"/>
              </a:rPr>
              <a:t>Call for </a:t>
            </a:r>
            <a:r>
              <a:rPr lang="en-US" sz="1800" b="0" spc="-5" dirty="0" err="1" smtClean="0">
                <a:latin typeface="+mj-lt"/>
                <a:cs typeface="Arial"/>
              </a:rPr>
              <a:t>mmWave</a:t>
            </a:r>
            <a:r>
              <a:rPr lang="en-US" sz="1800" b="0" spc="-5" dirty="0" smtClean="0">
                <a:latin typeface="+mj-lt"/>
                <a:cs typeface="Arial"/>
              </a:rPr>
              <a:t> ad-hoc chair;  nomination period closes at 3pm ET on Wednesday 26 October, 2022.</a:t>
            </a:r>
            <a:endParaRPr lang="en-US" sz="1600" b="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  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IEEE 802 </a:t>
            </a:r>
            <a:r>
              <a:rPr lang="en-US" sz="1600" spc="-5" dirty="0">
                <a:cs typeface="Arial"/>
                <a:hlinkClick r:id="rId3"/>
              </a:rPr>
              <a:t>p</a:t>
            </a:r>
            <a:r>
              <a:rPr lang="en-US" sz="1600" spc="-5" dirty="0" smtClean="0">
                <a:cs typeface="Arial"/>
                <a:hlinkClick r:id="rId3"/>
              </a:rPr>
              <a:t>lenary</a:t>
            </a:r>
            <a:r>
              <a:rPr lang="en-US" sz="1600" spc="-5" dirty="0" smtClean="0">
                <a:cs typeface="Arial"/>
              </a:rPr>
              <a:t> from 13 November </a:t>
            </a:r>
            <a:r>
              <a:rPr lang="en-US" sz="1600" spc="-5" dirty="0">
                <a:cs typeface="Arial"/>
              </a:rPr>
              <a:t>2022 to </a:t>
            </a:r>
            <a:r>
              <a:rPr lang="en-US" sz="1600" spc="-5" dirty="0" smtClean="0">
                <a:cs typeface="Arial"/>
              </a:rPr>
              <a:t>18 November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Adjourned </a:t>
            </a:r>
            <a:r>
              <a:rPr lang="en-US" sz="1600" spc="-5" smtClean="0">
                <a:latin typeface="+mj-lt"/>
                <a:cs typeface="Arial"/>
              </a:rPr>
              <a:t>at 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Discussion &amp; Motion: </a:t>
            </a:r>
            <a:r>
              <a:rPr lang="en-US" sz="1800" i="1" dirty="0" smtClean="0">
                <a:solidFill>
                  <a:srgbClr val="00B050"/>
                </a:solidFill>
              </a:rPr>
              <a:t>Proposed view on Annex 17 to Doc. 5A/597 and Update on </a:t>
            </a:r>
            <a:r>
              <a:rPr lang="en-US" sz="1800" i="1" spc="-5" dirty="0" smtClean="0">
                <a:solidFill>
                  <a:srgbClr val="00B050"/>
                </a:solidFill>
                <a:cs typeface="Arial"/>
              </a:rPr>
              <a:t>ITU-R M.1450-5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schedule next two weeks (week of 24 October)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and hotel reservation for the 2022 November Plenary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69578</TotalTime>
  <Words>1772</Words>
  <Application>Microsoft Office PowerPoint</Application>
  <PresentationFormat>Widescreen</PresentationFormat>
  <Paragraphs>351</Paragraphs>
  <Slides>22</Slides>
  <Notes>19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1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ITU-R Working Party 5A submissions (1)</vt:lpstr>
      <vt:lpstr>ITU-R Working Party 5A submissions (2)</vt:lpstr>
      <vt:lpstr>General discussion items (1)</vt:lpstr>
      <vt:lpstr>General discussion items (2)</vt:lpstr>
      <vt:lpstr>General discussion items (3)</vt:lpstr>
      <vt:lpstr>General discussion items (4)</vt:lpstr>
      <vt:lpstr>Meeting schedule:  next two weeks</vt:lpstr>
      <vt:lpstr>Meeting and hotel reservation for the 2022 November plenary (1)</vt:lpstr>
      <vt:lpstr>Meeting and hotel reservation for the 2022 November plenary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22/0133r0</dc:title>
  <dc:creator/>
  <cp:keywords>20 October 2022</cp:keywords>
  <cp:lastModifiedBy>Edward Au</cp:lastModifiedBy>
  <cp:revision>4972</cp:revision>
  <cp:lastPrinted>1601-01-01T00:00:00Z</cp:lastPrinted>
  <dcterms:created xsi:type="dcterms:W3CDTF">2016-03-03T14:54:45Z</dcterms:created>
  <dcterms:modified xsi:type="dcterms:W3CDTF">2022-10-19T11:21:26Z</dcterms:modified>
  <cp:category>IEEE 802.18 RR-TAG agenda</cp:category>
</cp:coreProperties>
</file>