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50" r:id="rId26"/>
    <p:sldId id="951" r:id="rId27"/>
    <p:sldId id="956" r:id="rId28"/>
    <p:sldId id="957" r:id="rId29"/>
    <p:sldId id="958" r:id="rId30"/>
    <p:sldId id="959" r:id="rId31"/>
    <p:sldId id="955" r:id="rId32"/>
    <p:sldId id="960" r:id="rId33"/>
    <p:sldId id="934" r:id="rId34"/>
    <p:sldId id="935" r:id="rId35"/>
    <p:sldId id="936" r:id="rId36"/>
    <p:sldId id="937" r:id="rId37"/>
    <p:sldId id="941" r:id="rId38"/>
    <p:sldId id="900" r:id="rId39"/>
    <p:sldId id="901" r:id="rId40"/>
    <p:sldId id="945" r:id="rId41"/>
    <p:sldId id="954" r:id="rId42"/>
    <p:sldId id="887" r:id="rId43"/>
    <p:sldId id="88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858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54536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61298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4633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5094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442652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0844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5-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2-0000-acma-response.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ec/dcn/22/ec-22-0110-01-00EC-ieee-802-regulatory-report-and-plans-for-2022-july-plenary.ppt" TargetMode="External"/><Relationship Id="rId3" Type="http://schemas.openxmlformats.org/officeDocument/2006/relationships/image" Target="../media/image2.png"/><Relationship Id="rId7" Type="http://schemas.openxmlformats.org/officeDocument/2006/relationships/hyperlink" Target="https://mentor.ieee.org/802-ec/dcn/22/ec-22-0112-00-00EC-07-june-2022-802-ec-monthly-teleconference-minutes.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ec/dcn/22/ec-22-0109-00-00EC-update-on-the-ieee-sa-position-statement-intelligent-spectrum-allocation-and-management.pptx" TargetMode="External"/><Relationship Id="rId5" Type="http://schemas.openxmlformats.org/officeDocument/2006/relationships/hyperlink" Target="https://mentor.ieee.org/802.18/dcn/22/18-22-0064-01-0000-teleconference-minutes-2-june-2022.docx" TargetMode="External"/><Relationship Id="rId4" Type="http://schemas.openxmlformats.org/officeDocument/2006/relationships/hyperlink" Target="https://mentor.ieee.org/802.18/dcn/22/18-22-0059-01-0000-rr-tag-agenda-2-june-2022.pptx" TargetMode="External"/><Relationship Id="rId9" Type="http://schemas.openxmlformats.org/officeDocument/2006/relationships/hyperlink" Target="https://mentor.ieee.org/802.18/dcn/22/18-22-0036-04-0000-compendium-of-motion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8/dcn/22/18-22-0093-01-ISUS-spectrum-statement-update-agenda-8-august-2022.pptx" TargetMode="External"/><Relationship Id="rId3" Type="http://schemas.openxmlformats.org/officeDocument/2006/relationships/image" Target="../media/image2.png"/><Relationship Id="rId7" Type="http://schemas.openxmlformats.org/officeDocument/2006/relationships/hyperlink" Target="https://mentor.ieee.org/802.18/dcn/22/18-22-0088-01-ISUS-spectrum-statement-minutes-1-august-2022.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22/18-22-0084-02-ISUS-rr-tag-isus-agenda-1-august-2022.pptx" TargetMode="External"/><Relationship Id="rId11" Type="http://schemas.openxmlformats.org/officeDocument/2006/relationships/hyperlink" Target="https://mentor.ieee.org/802.18/dcn/22/18-22-0099-00-ISUS-spectrum-statement-minutes-15-august-2022.docx" TargetMode="External"/><Relationship Id="rId5" Type="http://schemas.openxmlformats.org/officeDocument/2006/relationships/hyperlink" Target="https://mentor.ieee.org/802.18/dcn/22/18-22-0082-04-ISUS-minutes-teleconference-25-july-2022.docx" TargetMode="External"/><Relationship Id="rId10" Type="http://schemas.openxmlformats.org/officeDocument/2006/relationships/hyperlink" Target="https://mentor.ieee.org/802.18/dcn/22/18-22-0098-00-ISUS-spectrum-statement-update-agenda-15-august-2022.pptx" TargetMode="External"/><Relationship Id="rId4" Type="http://schemas.openxmlformats.org/officeDocument/2006/relationships/hyperlink" Target="https://mentor.ieee.org/802.18/dcn/22/18-22-0078-00-ISUS-rr-tag-isus-agenda-25-july-2022.pptx" TargetMode="External"/><Relationship Id="rId9" Type="http://schemas.openxmlformats.org/officeDocument/2006/relationships/hyperlink" Target="https://mentor.ieee.org/802.18/dcn/22/18-22-0096-00-ISUS-spectrum-statement-minutes-8-august-2022.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mentor.ieee.org/802.18/dcn/22/18-22-0036-04-0000-compendium-of-motions.docx" TargetMode="External"/><Relationship Id="rId4" Type="http://schemas.openxmlformats.org/officeDocument/2006/relationships/hyperlink" Target="https://mentor.ieee.org/802.18/dcn/22/18-22-0102-00-0000-weekly-teleconference-minutes-18-august-2022.doc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144-01-0000-questions-on-regulation-requirements-for-amp-iot.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hyperlink" Target="https://www.ofcom.org.uk/__data/assets/pdf_file/0025/247183/statement-spectrum-roadmap.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consultations-and-statements/category-2/delivering-ofcoms-spectrum-management-strategy"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75"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Tim Jeffries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12:11pm Bangkok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Spectrum for ambient power </a:t>
            </a:r>
            <a:r>
              <a:rPr lang="en-US" sz="1800" spc="-5" dirty="0" err="1" smtClean="0">
                <a:latin typeface="+mj-lt"/>
                <a:cs typeface="Arial"/>
              </a:rPr>
              <a:t>IoT</a:t>
            </a:r>
            <a:r>
              <a:rPr lang="en-US" sz="1800" spc="-5" dirty="0" smtClean="0">
                <a:latin typeface="+mj-lt"/>
                <a:cs typeface="Arial"/>
              </a:rPr>
              <a:t> communication</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Straw polls:  Type of participation for the 2023 March plenary</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a:t>
            </a:r>
            <a:r>
              <a:rPr lang="en-US" sz="1800" spc="-5" smtClean="0">
                <a:latin typeface="+mj-lt"/>
                <a:cs typeface="Arial"/>
              </a:rPr>
              <a:t>business and 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mmWave (</a:t>
            </a:r>
            <a:r>
              <a:rPr lang="en-US" sz="2800" dirty="0" err="1" smtClean="0">
                <a:solidFill>
                  <a:srgbClr val="0070C0"/>
                </a:solidFill>
              </a:rPr>
              <a:t>mmW</a:t>
            </a:r>
            <a:r>
              <a:rPr lang="en-US" sz="2800" dirty="0" smtClean="0">
                <a:solidFill>
                  <a:srgbClr val="0070C0"/>
                </a:solidFill>
              </a:rPr>
              <a:t>) ad-hoc chair</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#4 (Internal):  Confirm [Placeholder] </a:t>
            </a:r>
            <a:r>
              <a:rPr lang="en-US" altLang="en-US" sz="1800" dirty="0" smtClean="0">
                <a:solidFill>
                  <a:schemeClr val="tx1"/>
                </a:solidFill>
                <a:cs typeface="Arial" panose="020B0604020202020204" pitchFamily="34" charset="0"/>
              </a:rPr>
              <a:t>as the chair</a:t>
            </a:r>
            <a:r>
              <a:rPr lang="en-US" altLang="en-US" sz="1800" kern="0" spc="-5" dirty="0" smtClean="0">
                <a:latin typeface="+mj-lt"/>
                <a:cs typeface="Arial"/>
              </a:rPr>
              <a:t> of the mmWave (</a:t>
            </a:r>
            <a:r>
              <a:rPr lang="en-US" altLang="en-US" sz="1800" kern="0" spc="-5" dirty="0" err="1" smtClean="0">
                <a:latin typeface="+mj-lt"/>
                <a:cs typeface="Arial"/>
              </a:rPr>
              <a:t>mmW</a:t>
            </a:r>
            <a:r>
              <a:rPr lang="en-US" altLang="en-US" sz="1800" kern="0" spc="-5" dirty="0" smtClean="0">
                <a:latin typeface="+mj-lt"/>
                <a:cs typeface="Arial"/>
              </a:rPr>
              <a:t>) ad-hoc.</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endParaRPr lang="en-US" sz="1600" spc="-5" dirty="0">
              <a:cs typeface="Arial"/>
            </a:endParaRPr>
          </a:p>
          <a:p>
            <a:pPr marL="630238" marR="117475" lvl="1" indent="-230188" algn="just">
              <a:buChar char="•"/>
              <a:tabLst>
                <a:tab pos="230188" algn="l"/>
              </a:tabLst>
            </a:pPr>
            <a:r>
              <a:rPr lang="en-US" sz="1600" spc="-5" dirty="0" smtClean="0">
                <a:cs typeface="Arial"/>
              </a:rPr>
              <a:t>Result:</a:t>
            </a: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18-22/0142r2</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18-22/0142r2 </a:t>
            </a:r>
            <a:r>
              <a:rPr lang="en-US" sz="1800" spc="-5" dirty="0" smtClean="0">
                <a:solidFill>
                  <a:srgbClr val="3333CC"/>
                </a:solidFill>
                <a:latin typeface="+mj-lt"/>
                <a:cs typeface="Arial"/>
              </a:rPr>
              <a:t>[Placeholder]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a:t>
            </a:r>
            <a:br>
              <a:rPr lang="en-US" sz="2800" dirty="0" smtClean="0">
                <a:solidFill>
                  <a:srgbClr val="0070C0"/>
                </a:solidFill>
              </a:rPr>
            </a:br>
            <a:r>
              <a:rPr lang="en-US" sz="2800" dirty="0" smtClean="0">
                <a:solidFill>
                  <a:srgbClr val="0070C0"/>
                </a:solidFill>
              </a:rPr>
              <a:t>“Intelligent Spectrum Allocation and Management”</a:t>
            </a:r>
            <a:endParaRPr lang="en-US" sz="2800" dirty="0">
              <a:solidFill>
                <a:srgbClr val="0070C0"/>
              </a:solidFill>
            </a:endParaRPr>
          </a:p>
        </p:txBody>
      </p:sp>
      <p:sp>
        <p:nvSpPr>
          <p:cNvPr id="10" name="Content Placeholder 2"/>
          <p:cNvSpPr>
            <a:spLocks noGrp="1"/>
          </p:cNvSpPr>
          <p:nvPr>
            <p:ph idx="1"/>
          </p:nvPr>
        </p:nvSpPr>
        <p:spPr>
          <a:xfrm>
            <a:off x="914400" y="1828800"/>
            <a:ext cx="10475384" cy="2971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56626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Recap</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A </a:t>
            </a:r>
            <a:r>
              <a:rPr lang="en-US" sz="1800" kern="0" spc="-5" dirty="0" smtClean="0">
                <a:latin typeface="+mj-lt"/>
                <a:cs typeface="Arial"/>
                <a:hlinkClick r:id="rId4"/>
              </a:rPr>
              <a:t>discussion</a:t>
            </a:r>
            <a:r>
              <a:rPr lang="en-US" sz="1800" kern="0" spc="-5" dirty="0" smtClean="0">
                <a:latin typeface="+mj-lt"/>
                <a:cs typeface="Arial"/>
              </a:rPr>
              <a:t> was held on 2 June 2022 during the weekly IEEE 802.18 teleconference call</a:t>
            </a:r>
          </a:p>
          <a:p>
            <a:pPr marL="630238" marR="117475" lvl="1" indent="-230188" algn="just">
              <a:buClrTx/>
              <a:buFont typeface="Times New Roman" pitchFamily="16" charset="0"/>
              <a:buChar char="•"/>
              <a:tabLst>
                <a:tab pos="230188" algn="l"/>
              </a:tabLst>
            </a:pPr>
            <a:r>
              <a:rPr lang="en-US" sz="1600" kern="0" dirty="0" smtClean="0">
                <a:latin typeface="+mj-lt"/>
                <a:hlinkClick r:id="rId5"/>
              </a:rPr>
              <a:t>No participant objected</a:t>
            </a:r>
            <a:r>
              <a:rPr lang="en-US" sz="1600" kern="0" dirty="0" smtClean="0">
                <a:latin typeface="+mj-lt"/>
              </a:rPr>
              <a:t> that IEEE 802 to indicate to IEEE SA to revise the position statement.</a:t>
            </a: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6"/>
              </a:rPr>
              <a:t>discussion</a:t>
            </a:r>
            <a:r>
              <a:rPr lang="en-US" sz="1800" kern="0" dirty="0" smtClean="0">
                <a:latin typeface="+mj-lt"/>
              </a:rPr>
              <a:t> was held on 7 June 2022 during the monthly IEEE 802 teleconference call</a:t>
            </a:r>
          </a:p>
          <a:p>
            <a:pPr marL="630238" marR="117475" lvl="1" indent="-230188" algn="just">
              <a:buClrTx/>
              <a:buFont typeface="Times New Roman" pitchFamily="16" charset="0"/>
              <a:buChar char="•"/>
              <a:tabLst>
                <a:tab pos="230188" algn="l"/>
              </a:tabLst>
            </a:pPr>
            <a:r>
              <a:rPr lang="en-US" sz="1600" kern="0" dirty="0" smtClean="0">
                <a:latin typeface="+mj-lt"/>
              </a:rPr>
              <a:t>There was </a:t>
            </a:r>
            <a:r>
              <a:rPr lang="en-US" sz="1600" kern="0" dirty="0" smtClean="0">
                <a:latin typeface="+mj-lt"/>
                <a:hlinkClick r:id="rId7"/>
              </a:rPr>
              <a:t>no objection</a:t>
            </a:r>
            <a:r>
              <a:rPr lang="en-US" sz="1600" kern="0" dirty="0" smtClean="0">
                <a:latin typeface="+mj-lt"/>
              </a:rPr>
              <a:t> for 802 LMSC Chair to </a:t>
            </a:r>
            <a:r>
              <a:rPr lang="en-US" sz="1600" dirty="0"/>
              <a:t>indicate to IEEE SA to </a:t>
            </a:r>
            <a:r>
              <a:rPr lang="en-US" sz="1600" dirty="0" smtClean="0"/>
              <a:t>revise </a:t>
            </a:r>
            <a:r>
              <a:rPr lang="en-US" sz="1600" dirty="0"/>
              <a:t>the position </a:t>
            </a:r>
            <a:r>
              <a:rPr lang="en-US" sz="1600" dirty="0" smtClean="0"/>
              <a:t>statement.</a:t>
            </a:r>
            <a:endParaRPr lang="en-US" sz="1600" kern="0" dirty="0">
              <a:latin typeface="+mj-lt"/>
            </a:endParaRP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8"/>
              </a:rPr>
              <a:t>discussion</a:t>
            </a:r>
            <a:r>
              <a:rPr lang="en-US" sz="1800" kern="0" dirty="0" smtClean="0">
                <a:latin typeface="+mj-lt"/>
              </a:rPr>
              <a:t> was held on 11 July 2022 during the IEEE 802 Opening Plenary</a:t>
            </a:r>
          </a:p>
          <a:p>
            <a:pPr marL="630238" marR="117475" lvl="1" indent="-230188" algn="just">
              <a:buClrTx/>
              <a:buFont typeface="Times New Roman" pitchFamily="16" charset="0"/>
              <a:buChar char="•"/>
              <a:tabLst>
                <a:tab pos="230188" algn="l"/>
              </a:tabLst>
            </a:pPr>
            <a:r>
              <a:rPr lang="en-US" sz="1600" b="0" kern="0" dirty="0" smtClean="0">
                <a:latin typeface="+mj-lt"/>
              </a:rPr>
              <a:t>The IEEE 802 would prefer to finish the revision by September 23, 2022, instead of July 25, 2022.</a:t>
            </a:r>
          </a:p>
          <a:p>
            <a:pPr marL="230188" marR="117475" indent="-230188" algn="just">
              <a:buClrTx/>
              <a:buFont typeface="Times New Roman" pitchFamily="16" charset="0"/>
              <a:buChar char="•"/>
              <a:tabLst>
                <a:tab pos="230188" algn="l"/>
              </a:tabLst>
            </a:pPr>
            <a:r>
              <a:rPr lang="en-US" sz="1800" kern="0" dirty="0" smtClean="0">
                <a:latin typeface="+mj-lt"/>
              </a:rPr>
              <a:t>The formation of an IEEE 802.18 IEEE Statement Update on Spectrum (ISUS) ad-hoc was </a:t>
            </a:r>
            <a:r>
              <a:rPr lang="en-US" sz="1800" kern="0" dirty="0" smtClean="0">
                <a:latin typeface="+mj-lt"/>
                <a:hlinkClick r:id="rId9"/>
              </a:rPr>
              <a:t>approved</a:t>
            </a:r>
            <a:r>
              <a:rPr lang="en-US" sz="1800" kern="0" dirty="0" smtClean="0">
                <a:latin typeface="+mj-lt"/>
              </a:rPr>
              <a:t> by the IEEE 802.18 on 14 July 2022.</a:t>
            </a:r>
          </a:p>
          <a:p>
            <a:pPr marL="630238" marR="117475" lvl="1" indent="-230188" algn="just">
              <a:buClrTx/>
              <a:buFont typeface="Times New Roman" pitchFamily="16" charset="0"/>
              <a:buChar char="•"/>
              <a:tabLst>
                <a:tab pos="230188" algn="l"/>
              </a:tabLst>
            </a:pPr>
            <a:r>
              <a:rPr lang="en-US" sz="1600" kern="0" dirty="0" smtClean="0">
                <a:latin typeface="+mj-lt"/>
              </a:rPr>
              <a:t>The ad-hoc, which is chaired by </a:t>
            </a:r>
            <a:r>
              <a:rPr lang="en-GB" sz="1600" kern="0" dirty="0"/>
              <a:t>IEEE 802.18 Secretary, Amelia </a:t>
            </a:r>
            <a:r>
              <a:rPr lang="en-GB" sz="1600" kern="0" dirty="0" err="1"/>
              <a:t>Andersdotter</a:t>
            </a:r>
            <a:r>
              <a:rPr lang="en-GB" sz="1600" kern="0" dirty="0"/>
              <a:t> (</a:t>
            </a:r>
            <a:r>
              <a:rPr lang="en-GB" sz="1600" kern="0" dirty="0" smtClean="0"/>
              <a:t>Comcast), </a:t>
            </a:r>
            <a:r>
              <a:rPr lang="en-US" sz="1600" kern="0" dirty="0" smtClean="0">
                <a:latin typeface="+mj-lt"/>
              </a:rPr>
              <a:t>is chartered </a:t>
            </a:r>
            <a:r>
              <a:rPr lang="en-GB" sz="1600" dirty="0" smtClean="0"/>
              <a:t>to </a:t>
            </a:r>
            <a:r>
              <a:rPr lang="en-GB" sz="1600" dirty="0"/>
              <a:t>develop a revised IEEE Standards Association policy statement on the Intelligent Spectrum Allocation and Management</a:t>
            </a:r>
            <a:endParaRPr lang="en-US" sz="1600" kern="0" dirty="0" smtClean="0">
              <a:latin typeface="+mj-lt"/>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4249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and Recommendation from the ISUS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The ad-hoc has met four times since the formation</a:t>
            </a:r>
          </a:p>
          <a:p>
            <a:pPr marL="630238" marR="117475" lvl="1" indent="-230188" algn="just">
              <a:buClrTx/>
              <a:buFont typeface="Times New Roman" pitchFamily="16" charset="0"/>
              <a:buChar char="•"/>
              <a:tabLst>
                <a:tab pos="230188" algn="l"/>
              </a:tabLst>
            </a:pPr>
            <a:r>
              <a:rPr lang="en-US" sz="1600" kern="0" dirty="0" smtClean="0">
                <a:latin typeface="+mj-lt"/>
              </a:rPr>
              <a:t>25 July (</a:t>
            </a:r>
            <a:r>
              <a:rPr lang="en-US" sz="1600" kern="0" dirty="0" smtClean="0">
                <a:latin typeface="+mj-lt"/>
                <a:hlinkClick r:id="rId4"/>
              </a:rPr>
              <a:t>agenda</a:t>
            </a:r>
            <a:r>
              <a:rPr lang="en-US" sz="1600" kern="0" dirty="0" smtClean="0">
                <a:latin typeface="+mj-lt"/>
              </a:rPr>
              <a:t>, </a:t>
            </a:r>
            <a:r>
              <a:rPr lang="en-US" sz="1600" kern="0" dirty="0" smtClean="0">
                <a:latin typeface="+mj-lt"/>
                <a:hlinkClick r:id="rId5"/>
              </a:rPr>
              <a:t>meeting minutes</a:t>
            </a:r>
            <a:r>
              <a:rPr lang="en-US" sz="1600" kern="0" dirty="0" smtClean="0">
                <a:latin typeface="+mj-lt"/>
              </a:rPr>
              <a:t>)</a:t>
            </a:r>
          </a:p>
          <a:p>
            <a:pPr marL="630238" marR="117475" lvl="1" indent="-230188" algn="just">
              <a:buClrTx/>
              <a:buFont typeface="Times New Roman" pitchFamily="16" charset="0"/>
              <a:buChar char="•"/>
              <a:tabLst>
                <a:tab pos="230188" algn="l"/>
              </a:tabLst>
            </a:pPr>
            <a:r>
              <a:rPr lang="en-US" sz="1600" kern="0" dirty="0" smtClean="0">
                <a:latin typeface="+mj-lt"/>
              </a:rPr>
              <a:t>1 August </a:t>
            </a:r>
            <a:r>
              <a:rPr lang="en-US" sz="1600" kern="0" dirty="0"/>
              <a:t>(</a:t>
            </a:r>
            <a:r>
              <a:rPr lang="en-US" sz="1600" kern="0" dirty="0">
                <a:hlinkClick r:id="rId6"/>
              </a:rPr>
              <a:t>agenda</a:t>
            </a:r>
            <a:r>
              <a:rPr lang="en-US" sz="1600" kern="0" dirty="0"/>
              <a:t>, </a:t>
            </a:r>
            <a:r>
              <a:rPr lang="en-US" sz="1600" kern="0" dirty="0">
                <a:hlinkClick r:id="rId7"/>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8 August </a:t>
            </a:r>
            <a:r>
              <a:rPr lang="en-US" sz="1600" kern="0" dirty="0"/>
              <a:t>(</a:t>
            </a:r>
            <a:r>
              <a:rPr lang="en-US" sz="1600" kern="0" dirty="0">
                <a:hlinkClick r:id="rId8"/>
              </a:rPr>
              <a:t>agenda</a:t>
            </a:r>
            <a:r>
              <a:rPr lang="en-US" sz="1600" kern="0" dirty="0"/>
              <a:t>, </a:t>
            </a:r>
            <a:r>
              <a:rPr lang="en-US" sz="1600" kern="0" dirty="0">
                <a:hlinkClick r:id="rId9"/>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15 August </a:t>
            </a:r>
            <a:r>
              <a:rPr lang="en-US" sz="1600" kern="0" dirty="0"/>
              <a:t>(</a:t>
            </a:r>
            <a:r>
              <a:rPr lang="en-US" sz="1600" kern="0" dirty="0">
                <a:hlinkClick r:id="rId10"/>
              </a:rPr>
              <a:t>agenda</a:t>
            </a:r>
            <a:r>
              <a:rPr lang="en-US" sz="1600" kern="0" dirty="0"/>
              <a:t>, </a:t>
            </a:r>
            <a:r>
              <a:rPr lang="en-US" sz="1600" kern="0" dirty="0">
                <a:hlinkClick r:id="rId11"/>
              </a:rPr>
              <a:t>meeting minutes</a:t>
            </a:r>
            <a:r>
              <a:rPr lang="en-US" sz="1600" kern="0" dirty="0"/>
              <a:t>)</a:t>
            </a:r>
            <a:endParaRPr lang="en-US" sz="1600" kern="0" dirty="0" smtClean="0">
              <a:latin typeface="+mj-lt"/>
            </a:endParaRPr>
          </a:p>
          <a:p>
            <a:pPr marL="230188" marR="117475" indent="-230188" algn="just">
              <a:spcBef>
                <a:spcPts val="1200"/>
              </a:spcBef>
              <a:buFont typeface="Times New Roman" pitchFamily="16" charset="0"/>
              <a:buChar char="•"/>
              <a:tabLst>
                <a:tab pos="230188" algn="l"/>
              </a:tabLst>
            </a:pPr>
            <a:r>
              <a:rPr lang="en-US" sz="1800" kern="0" spc="-5" dirty="0">
                <a:cs typeface="Arial"/>
              </a:rPr>
              <a:t>The ad-hoc </a:t>
            </a:r>
            <a:r>
              <a:rPr lang="en-US" sz="1800" kern="0" spc="-5" dirty="0" smtClean="0">
                <a:cs typeface="Arial"/>
              </a:rPr>
              <a:t>recommended not to revise the IEEE SA position statement</a:t>
            </a:r>
            <a:endParaRPr lang="en-US" sz="1800" kern="0" spc="-5" dirty="0">
              <a:cs typeface="Arial"/>
            </a:endParaRPr>
          </a:p>
          <a:p>
            <a:pPr marL="630238" marR="117475" lvl="1" indent="-230188" algn="just">
              <a:buClrTx/>
              <a:buFont typeface="Times New Roman" pitchFamily="16" charset="0"/>
              <a:buChar char="•"/>
              <a:tabLst>
                <a:tab pos="230188" algn="l"/>
              </a:tabLst>
            </a:pPr>
            <a:r>
              <a:rPr lang="en-US" sz="1600" kern="0" dirty="0" smtClean="0"/>
              <a:t>The recent development on “intelligent spectrum allocation and management” is taken place in SDOs and Industry Alliances other than IEEE 802.  </a:t>
            </a:r>
          </a:p>
          <a:p>
            <a:pPr marL="630238" marR="117475" lvl="1" indent="-230188" algn="just">
              <a:buClrTx/>
              <a:buFont typeface="Times New Roman" pitchFamily="16" charset="0"/>
              <a:buChar char="•"/>
              <a:tabLst>
                <a:tab pos="230188" algn="l"/>
              </a:tabLst>
            </a:pPr>
            <a:r>
              <a:rPr lang="en-US" sz="1600" kern="0" dirty="0" smtClean="0"/>
              <a:t>Not in favor of preparing a revised position statement because these are not considered and developed in IEEE 802.</a:t>
            </a:r>
          </a:p>
          <a:p>
            <a:pPr marL="630238" marR="117475" lvl="1" indent="-230188" algn="just">
              <a:buClrTx/>
              <a:buFont typeface="Times New Roman" pitchFamily="16" charset="0"/>
              <a:buChar char="•"/>
              <a:tabLst>
                <a:tab pos="230188" algn="l"/>
              </a:tabLst>
            </a:pPr>
            <a:r>
              <a:rPr lang="en-US" sz="1600" kern="0" dirty="0" smtClean="0"/>
              <a:t>If IEEE 802 would prefer to change the scope of the positon statement, then it is actually a new position statement with new title.</a:t>
            </a:r>
            <a:endParaRPr lang="en-US" sz="1600" kern="0" dirty="0"/>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7893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48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decision following the ad-hoc recommendation</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IEEE 802.18 </a:t>
            </a:r>
            <a:r>
              <a:rPr lang="en-US" sz="1800" kern="0" spc="-5" dirty="0" smtClean="0">
                <a:latin typeface="+mj-lt"/>
                <a:cs typeface="Arial"/>
                <a:hlinkClick r:id="rId4"/>
              </a:rPr>
              <a:t>discussed</a:t>
            </a:r>
            <a:r>
              <a:rPr lang="en-US" sz="1800" kern="0" spc="-5" dirty="0" smtClean="0">
                <a:latin typeface="+mj-lt"/>
                <a:cs typeface="Arial"/>
              </a:rPr>
              <a:t> the ad-hoc recommendation on its 18 August 2022 teleconference call with the following </a:t>
            </a:r>
            <a:r>
              <a:rPr lang="en-US" sz="1800" kern="0" spc="-5" dirty="0" smtClean="0">
                <a:latin typeface="+mj-lt"/>
                <a:cs typeface="Arial"/>
                <a:hlinkClick r:id="rId5"/>
              </a:rPr>
              <a:t>decision</a:t>
            </a:r>
            <a:r>
              <a:rPr lang="en-US" sz="1800" kern="0" spc="-5" dirty="0" smtClean="0">
                <a:latin typeface="+mj-lt"/>
                <a:cs typeface="Arial"/>
              </a:rPr>
              <a:t>:</a:t>
            </a:r>
          </a:p>
          <a:p>
            <a:pPr marL="630238" marR="117475" lvl="1" indent="-230188" algn="just">
              <a:buFont typeface="Times New Roman" pitchFamily="16" charset="0"/>
              <a:buChar char="•"/>
              <a:tabLst>
                <a:tab pos="230188" algn="l"/>
              </a:tabLst>
            </a:pPr>
            <a:r>
              <a:rPr lang="en-US" sz="1600" b="0" kern="0" spc="-5" dirty="0" smtClean="0">
                <a:cs typeface="Arial"/>
              </a:rPr>
              <a:t>Motion:  IEEE </a:t>
            </a:r>
            <a:r>
              <a:rPr lang="en-US" sz="1600" b="0" kern="0" spc="-5" dirty="0">
                <a:cs typeface="Arial"/>
              </a:rPr>
              <a:t>802.18 RR-TAG moves to recommend IEEE 802 LMSC inform IEEE Standards Association Public Affairs Team not to renew the IEEE Standards Association Position Statement “Intelligent Spectrum Allocation and Management” (dated 5 September 2018</a:t>
            </a:r>
            <a:r>
              <a:rPr lang="en-US" sz="1600" b="0" kern="0" spc="-5" dirty="0" smtClean="0">
                <a:cs typeface="Arial"/>
              </a:rPr>
              <a:t>).</a:t>
            </a:r>
          </a:p>
          <a:p>
            <a:pPr marL="1030288" marR="117475" lvl="2" indent="-230188" algn="just">
              <a:spcBef>
                <a:spcPts val="300"/>
              </a:spcBef>
              <a:buChar char="•"/>
              <a:tabLst>
                <a:tab pos="230188" algn="l"/>
              </a:tabLst>
            </a:pPr>
            <a:r>
              <a:rPr lang="en-US" sz="1600" spc="-5" dirty="0">
                <a:cs typeface="Arial"/>
              </a:rPr>
              <a:t>Moved:  Amelia </a:t>
            </a:r>
            <a:r>
              <a:rPr lang="en-US" sz="1600" spc="-5" dirty="0" err="1">
                <a:cs typeface="Arial"/>
              </a:rPr>
              <a:t>Andersdotter</a:t>
            </a:r>
            <a:endParaRPr lang="en-US" sz="1600" spc="-5" dirty="0">
              <a:cs typeface="Arial"/>
            </a:endParaRPr>
          </a:p>
          <a:p>
            <a:pPr marL="1030288" marR="117475" lvl="2" indent="-230188" algn="just">
              <a:spcBef>
                <a:spcPts val="300"/>
              </a:spcBef>
              <a:buChar char="•"/>
              <a:tabLst>
                <a:tab pos="230188" algn="l"/>
              </a:tabLst>
            </a:pPr>
            <a:r>
              <a:rPr lang="en-US" sz="1600" spc="-5" dirty="0">
                <a:cs typeface="Arial"/>
              </a:rPr>
              <a:t>Seconded:  Stuart Kerry</a:t>
            </a:r>
          </a:p>
          <a:p>
            <a:pPr marL="1030288" marR="117475" lvl="2" indent="-230188" algn="just">
              <a:spcBef>
                <a:spcPts val="300"/>
              </a:spcBef>
              <a:buChar char="•"/>
              <a:tabLst>
                <a:tab pos="230188" algn="l"/>
              </a:tabLst>
            </a:pPr>
            <a:r>
              <a:rPr lang="en-US" sz="1600" spc="-5" dirty="0">
                <a:cs typeface="Arial"/>
              </a:rPr>
              <a:t>Discussion:  None. </a:t>
            </a:r>
          </a:p>
          <a:p>
            <a:pPr marL="1030288" marR="117475" lvl="2" indent="-230188" algn="just">
              <a:spcBef>
                <a:spcPts val="300"/>
              </a:spcBef>
              <a:buChar char="•"/>
              <a:tabLst>
                <a:tab pos="230188" algn="l"/>
              </a:tabLst>
            </a:pPr>
            <a:r>
              <a:rPr lang="en-US" sz="1600" spc="-5" dirty="0">
                <a:cs typeface="Arial"/>
              </a:rPr>
              <a:t>Attendees:  23</a:t>
            </a:r>
            <a:endParaRPr lang="en-US" sz="1600" spc="-5" dirty="0">
              <a:solidFill>
                <a:srgbClr val="FF0000"/>
              </a:solidFill>
              <a:cs typeface="Arial"/>
            </a:endParaRPr>
          </a:p>
          <a:p>
            <a:pPr marL="1030288" marR="117475" lvl="2" indent="-230188" algn="just">
              <a:spcBef>
                <a:spcPts val="300"/>
              </a:spcBef>
              <a:buChar char="•"/>
              <a:tabLst>
                <a:tab pos="230188" algn="l"/>
              </a:tabLst>
            </a:pPr>
            <a:r>
              <a:rPr lang="en-US" sz="1600" spc="-5" dirty="0">
                <a:cs typeface="Arial"/>
              </a:rPr>
              <a:t>Voters (present):  21</a:t>
            </a:r>
          </a:p>
          <a:p>
            <a:pPr marL="1030288" marR="117475" lvl="2" indent="-230188" algn="just">
              <a:spcBef>
                <a:spcPts val="300"/>
              </a:spcBef>
              <a:buChar char="•"/>
              <a:tabLst>
                <a:tab pos="230188" algn="l"/>
              </a:tabLst>
            </a:pPr>
            <a:r>
              <a:rPr lang="en-US" sz="1600" spc="-5" dirty="0">
                <a:cs typeface="Arial"/>
              </a:rPr>
              <a:t>Vote:  Approved (12 Yes, 0 No, 6 Abstain, 3 Do not vote) </a:t>
            </a:r>
          </a:p>
          <a:p>
            <a:pPr marL="1030288" marR="117475" lvl="2" indent="-230188" algn="just">
              <a:spcBef>
                <a:spcPts val="300"/>
              </a:spcBef>
              <a:buChar char="•"/>
              <a:tabLst>
                <a:tab pos="230188" algn="l"/>
              </a:tabLst>
            </a:pPr>
            <a:r>
              <a:rPr lang="en-US" sz="1600" spc="-5" dirty="0">
                <a:cs typeface="Arial"/>
              </a:rPr>
              <a:t>Note: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b="0" kern="0" spc="-5" dirty="0">
              <a:cs typeface="Arial"/>
            </a:endParaRP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442784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Communications from IEEE 802 EC to IEEE 802.18 on 14 November 2022:</a:t>
            </a:r>
          </a:p>
          <a:p>
            <a:pPr lvl="1" algn="just">
              <a:buFont typeface="Arial" panose="020B0604020202020204" pitchFamily="34" charset="0"/>
              <a:buChar char="•"/>
            </a:pPr>
            <a:r>
              <a:rPr lang="en-US" altLang="en-US" sz="18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lvl="1" algn="just">
              <a:buFont typeface="Arial" panose="020B0604020202020204" pitchFamily="34" charset="0"/>
              <a:buChar char="•"/>
            </a:pPr>
            <a:r>
              <a:rPr lang="en-US" altLang="en-US" sz="18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algn="just">
              <a:buFont typeface="Times New Roman" panose="02020603050405020304" pitchFamily="18" charset="0"/>
              <a:buChar char="•"/>
            </a:pPr>
            <a:endParaRPr lang="en-US" altLang="en-US" sz="2000" dirty="0">
              <a:cs typeface="Arial" panose="020B0604020202020204" pitchFamily="34" charset="0"/>
            </a:endParaRPr>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7031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Spectrum for Ambient Power </a:t>
            </a:r>
            <a:r>
              <a:rPr lang="en-US" sz="2800" dirty="0" err="1" smtClean="0">
                <a:solidFill>
                  <a:srgbClr val="0070C0"/>
                </a:solidFill>
              </a:rPr>
              <a:t>IoT</a:t>
            </a:r>
            <a:r>
              <a:rPr lang="en-US" sz="2800" dirty="0" smtClean="0">
                <a:solidFill>
                  <a:srgbClr val="0070C0"/>
                </a:solidFill>
              </a:rPr>
              <a:t> Communication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Weijie</a:t>
            </a:r>
            <a:r>
              <a:rPr lang="en-US" sz="1800" spc="-5" dirty="0" smtClean="0">
                <a:latin typeface="+mj-lt"/>
                <a:cs typeface="Arial"/>
              </a:rPr>
              <a:t> Xu (OPPO):  </a:t>
            </a:r>
            <a:r>
              <a:rPr lang="en-US" sz="1800" spc="-5" dirty="0" smtClean="0">
                <a:solidFill>
                  <a:srgbClr val="FF0000"/>
                </a:solidFill>
                <a:latin typeface="+mj-lt"/>
                <a:cs typeface="Arial"/>
                <a:hlinkClick r:id="rId3"/>
              </a:rPr>
              <a:t>18-22/0144r1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59882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10 November 2022, an updated version of </a:t>
            </a:r>
            <a:r>
              <a:rPr lang="en-US" sz="1600" spc="-5" dirty="0" smtClean="0">
                <a:solidFill>
                  <a:schemeClr val="tx1"/>
                </a:solidFill>
                <a:latin typeface="+mj-lt"/>
                <a:cs typeface="Arial"/>
                <a:hlinkClick r:id="rId3"/>
              </a:rPr>
              <a:t>Spectrum Roadmap</a:t>
            </a:r>
            <a:r>
              <a:rPr lang="en-US" sz="1600" spc="-5" dirty="0" smtClean="0">
                <a:solidFill>
                  <a:schemeClr val="tx1"/>
                </a:solidFill>
                <a:latin typeface="+mj-lt"/>
                <a:cs typeface="Arial"/>
              </a:rPr>
              <a:t> is released following the related consultation “</a:t>
            </a:r>
            <a:r>
              <a:rPr lang="en-GB" sz="1600" u="sng" dirty="0">
                <a:hlinkClick r:id="rId4"/>
              </a:rPr>
              <a:t>Spectrum Roadmap: Delivering Ofcom’s Spectrum Management </a:t>
            </a:r>
            <a:r>
              <a:rPr lang="en-GB" sz="1600" u="sng" dirty="0" smtClean="0">
                <a:hlinkClick r:id="rId4"/>
              </a:rPr>
              <a:t>Strategy</a:t>
            </a:r>
            <a:r>
              <a:rPr lang="en-GB" sz="1600" u="sng" dirty="0" smtClean="0"/>
              <a: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A credited interim </a:t>
            </a:r>
          </a:p>
          <a:p>
            <a:pPr marL="630238" marR="117475" lvl="1" indent="-230188" algn="just">
              <a:buFont typeface="Times New Roman" pitchFamily="16" charset="0"/>
              <a:buChar char="•"/>
              <a:tabLst>
                <a:tab pos="230188" algn="l"/>
              </a:tabLst>
            </a:pPr>
            <a:r>
              <a:rPr lang="en-US" sz="1400" spc="-5" dirty="0">
                <a:cs typeface="Arial"/>
              </a:rPr>
              <a:t>Paid registration is required to attend the mixed-mode plenary/wireless interim and to receive attendance credit</a:t>
            </a:r>
          </a:p>
          <a:p>
            <a:pPr marL="230188" marR="117475" indent="-230188" algn="just">
              <a:buFont typeface="Times New Roman" pitchFamily="16" charset="0"/>
              <a:buChar char="•"/>
              <a:tabLst>
                <a:tab pos="230188" algn="l"/>
              </a:tabLst>
            </a:pPr>
            <a:r>
              <a:rPr lang="en-US" sz="1800" spc="-5" dirty="0" smtClean="0">
                <a:cs typeface="Arial"/>
              </a:rPr>
              <a:t>Meeting reservation may begin next week</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9 December 2022</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US$ 700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US$ 900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US$ 1100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9 December 2022,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9 December 2022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rPr>
              <a:t>Hotel reservation (</a:t>
            </a:r>
            <a:r>
              <a:rPr lang="en-US" sz="1800" dirty="0"/>
              <a:t>Hilton Baltimore, Baltimore, MD, United States) </a:t>
            </a:r>
            <a:r>
              <a:rPr lang="en-US" sz="1800" spc="-5" dirty="0">
                <a:cs typeface="Arial"/>
              </a:rPr>
              <a:t>may begin next week</a:t>
            </a:r>
            <a:endParaRPr lang="en-GB"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01752582"/>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28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ISUS and </a:t>
            </a:r>
            <a:r>
              <a:rPr lang="en-US" sz="1500" b="1" dirty="0" err="1" smtClean="0">
                <a:solidFill>
                  <a:schemeClr val="tx1"/>
                </a:solidFill>
                <a:cs typeface="Arial" panose="020B0604020202020204" pitchFamily="34" charset="0"/>
              </a:rPr>
              <a:t>mmWave</a:t>
            </a:r>
            <a:r>
              <a:rPr lang="en-US" sz="1500" b="1" dirty="0" smtClean="0">
                <a:solidFill>
                  <a:schemeClr val="tx1"/>
                </a:solidFill>
                <a:cs typeface="Arial" panose="020B0604020202020204" pitchFamily="34" charset="0"/>
              </a:rPr>
              <a:t> ad-hoc calls on 21 and 23 November 2022 are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as 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a:t>
            </a:r>
            <a:r>
              <a:rPr lang="en-US" sz="1600" b="0" dirty="0">
                <a:latin typeface="+mj-lt"/>
              </a:rPr>
              <a:t>In-person</a:t>
            </a:r>
          </a:p>
          <a:p>
            <a:pPr marL="285750" marR="117475" indent="-285750" algn="just">
              <a:buFont typeface="Arial" panose="020B0604020202020204" pitchFamily="34" charset="0"/>
              <a:buChar char="•"/>
              <a:tabLst>
                <a:tab pos="230188" algn="l"/>
              </a:tabLst>
            </a:pPr>
            <a:r>
              <a:rPr lang="en-US" sz="1600" b="0" dirty="0">
                <a:latin typeface="+mj-lt"/>
              </a:rPr>
              <a:t>Attend Virtually (remotely)</a:t>
            </a:r>
          </a:p>
          <a:p>
            <a:pPr marL="285750" marR="117475" indent="-285750" algn="just">
              <a:buFont typeface="Arial" panose="020B0604020202020204" pitchFamily="34" charset="0"/>
              <a:buChar char="•"/>
              <a:tabLst>
                <a:tab pos="230188" algn="l"/>
              </a:tabLst>
            </a:pPr>
            <a:r>
              <a:rPr lang="en-US" sz="1600" b="0" dirty="0">
                <a:latin typeface="+mj-lt"/>
              </a:rPr>
              <a:t>Will not attend plenary </a:t>
            </a: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67969</TotalTime>
  <Words>3501</Words>
  <Application>Microsoft Office PowerPoint</Application>
  <PresentationFormat>Widescreen</PresentationFormat>
  <Paragraphs>684</Paragraphs>
  <Slides>43</Slides>
  <Notes>40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Australia ACMA’s consultation (1)</vt:lpstr>
      <vt:lpstr>Australia ACMA’s consultation (2)</vt:lpstr>
      <vt:lpstr>IEEE SA Position Statement  “Intelligent Spectrum Allocation and Management”</vt:lpstr>
      <vt:lpstr>Recap</vt:lpstr>
      <vt:lpstr>Progress and Recommendation from the ISUS ad-hoc</vt:lpstr>
      <vt:lpstr>IEEE 802.18 decision following the ad-hoc recommendation</vt:lpstr>
      <vt:lpstr>Follow-up on the IEEE SA policy statement</vt:lpstr>
      <vt:lpstr>Spectrum for Ambient Power IoT Communication</vt:lpstr>
      <vt:lpstr>General discussion items (1)</vt:lpstr>
      <vt:lpstr>General discussion items (2)</vt:lpstr>
      <vt:lpstr>General discussion items (3)</vt:lpstr>
      <vt:lpstr>General discussion items (4)</vt:lpstr>
      <vt:lpstr>Meeting and hotel reservation for the 2023 January interim</vt:lpstr>
      <vt:lpstr>Future RR-TAG meetings and Webex meeting invite (1)</vt:lpstr>
      <vt:lpstr>Future ad-hoc meetings and Webex meeting invite (2)</vt:lpstr>
      <vt:lpstr>Administrative motion on the weekly teleconference calls</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18-22/0126r5</dc:title>
  <dc:creator>Edward Au</dc:creator>
  <cp:keywords>2022 November plenary</cp:keywords>
  <cp:lastModifiedBy>Edward Au</cp:lastModifiedBy>
  <cp:revision>4698</cp:revision>
  <cp:lastPrinted>1601-01-01T00:00:00Z</cp:lastPrinted>
  <dcterms:created xsi:type="dcterms:W3CDTF">2016-03-03T14:54:45Z</dcterms:created>
  <dcterms:modified xsi:type="dcterms:W3CDTF">2022-11-17T00:49:28Z</dcterms:modified>
  <cp:category>IEEE 802.18 RR-TAG agenda</cp:category>
</cp:coreProperties>
</file>