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45"/>
  </p:notesMasterIdLst>
  <p:handoutMasterIdLst>
    <p:handoutMasterId r:id="rId46"/>
  </p:handoutMasterIdLst>
  <p:sldIdLst>
    <p:sldId id="256" r:id="rId2"/>
    <p:sldId id="892" r:id="rId3"/>
    <p:sldId id="863" r:id="rId4"/>
    <p:sldId id="857" r:id="rId5"/>
    <p:sldId id="329" r:id="rId6"/>
    <p:sldId id="604" r:id="rId7"/>
    <p:sldId id="624" r:id="rId8"/>
    <p:sldId id="605" r:id="rId9"/>
    <p:sldId id="843" r:id="rId10"/>
    <p:sldId id="923" r:id="rId11"/>
    <p:sldId id="947" r:id="rId12"/>
    <p:sldId id="914" r:id="rId13"/>
    <p:sldId id="866" r:id="rId14"/>
    <p:sldId id="845" r:id="rId15"/>
    <p:sldId id="878" r:id="rId16"/>
    <p:sldId id="946" r:id="rId17"/>
    <p:sldId id="948" r:id="rId18"/>
    <p:sldId id="933" r:id="rId19"/>
    <p:sldId id="953" r:id="rId20"/>
    <p:sldId id="856" r:id="rId21"/>
    <p:sldId id="864" r:id="rId22"/>
    <p:sldId id="879" r:id="rId23"/>
    <p:sldId id="880" r:id="rId24"/>
    <p:sldId id="952" r:id="rId25"/>
    <p:sldId id="950" r:id="rId26"/>
    <p:sldId id="951" r:id="rId27"/>
    <p:sldId id="956" r:id="rId28"/>
    <p:sldId id="957" r:id="rId29"/>
    <p:sldId id="958" r:id="rId30"/>
    <p:sldId id="959" r:id="rId31"/>
    <p:sldId id="955" r:id="rId32"/>
    <p:sldId id="960" r:id="rId33"/>
    <p:sldId id="934" r:id="rId34"/>
    <p:sldId id="935" r:id="rId35"/>
    <p:sldId id="936" r:id="rId36"/>
    <p:sldId id="937" r:id="rId37"/>
    <p:sldId id="941" r:id="rId38"/>
    <p:sldId id="900" r:id="rId39"/>
    <p:sldId id="901" r:id="rId40"/>
    <p:sldId id="945" r:id="rId41"/>
    <p:sldId id="954" r:id="rId42"/>
    <p:sldId id="887" r:id="rId43"/>
    <p:sldId id="888" r:id="rId4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732" autoAdjust="0"/>
    <p:restoredTop sz="95405" autoAdjust="0"/>
  </p:normalViewPr>
  <p:slideViewPr>
    <p:cSldViewPr>
      <p:cViewPr varScale="1">
        <p:scale>
          <a:sx n="86" d="100"/>
          <a:sy n="86" d="100"/>
        </p:scale>
        <p:origin x="821"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8587"/>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11/16/2022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6999345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7610201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4625395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293135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716462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5953442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9184895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5319406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2435638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545365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4612989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7246334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1950941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14426525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290844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6940063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281867664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227349366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35020432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389729207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242686432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361654381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101032408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218132860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5</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1687612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2022</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November 2022</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802.18-22/0126r4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Microsoft_Word_97_-_2003_Document1.doc"/><Relationship Id="rId5" Type="http://schemas.openxmlformats.org/officeDocument/2006/relationships/oleObject" Target="../embeddings/oleObject1.bin"/><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ec/dcn/22/ec-22-0204-00-00EC-2022-nov-ieee-802-mixed-mode-plenary-meeting-av-training.ppt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alendar.google.com/calendar/u/0/embed?src=c2gedttabtbj4bps23j4847004@group.calendar.google.com&amp;ctz=America/New_York&amp;pli=1" TargetMode="External"/><Relationship Id="rId4" Type="http://schemas.openxmlformats.org/officeDocument/2006/relationships/hyperlink" Target="https://mentor.ieee.org/802.18/dcn/16/18-16-0038-27-0000-teleconference-call-in-info.pptx"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22/18-22-0117-01-0000-rr-tag-september-2022-interim-minutes.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ocuments?is_dcn=127&amp;is_group=0000&amp;is_year=2022"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22/18-22-0141-00-0000-new-uwb-regulation-in-europe.ppt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22/18-22-0035-45-0000-status-of-ongoing-consultations-and-tag-documents-for-approv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acma.gov.au/consultations/2022-10/new-arrangements-low-interference-potential-devices-consultation-352022" TargetMode="External"/><Relationship Id="rId4" Type="http://schemas.openxmlformats.org/officeDocument/2006/relationships/hyperlink" Target="https://www.miit.gov.cn/gzcy/yjzj/art/2022/art_1fade0b65d8140698eb6c7ae1714ec73.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acma.gov.au/consultations/2022-10/new-arrangements-low-interference-potential-devices-consultation-352022"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2/18-22-0142-01-0000-acma-response.docx"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eb.cvent.com/event/840c257d-5d52-4eff-94b4-39d2aafda56b/"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16/18-16-0038-27-0000-teleconference-call-in-info.ppt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www.acma.gov.au/consultations/2022-10/new-arrangements-low-interference-potential-devices-consultation-352022"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2/18-22-0142-01-0000-acma-response.docx"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globalpolicy.ieee.org/wp-content/uploads/2018/09/IEEE18014.pdf"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ieee.org/content/dam/ieee-org/ieee/web/org/about/whatis/global_public_policy_opsman.pdf"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ec/dcn/22/ec-22-0110-01-00EC-ieee-802-regulatory-report-and-plans-for-2022-july-plenary.ppt" TargetMode="External"/><Relationship Id="rId3" Type="http://schemas.openxmlformats.org/officeDocument/2006/relationships/image" Target="../media/image2.png"/><Relationship Id="rId7" Type="http://schemas.openxmlformats.org/officeDocument/2006/relationships/hyperlink" Target="https://mentor.ieee.org/802-ec/dcn/22/ec-22-0112-00-00EC-07-june-2022-802-ec-monthly-teleconference-minutes.pdf"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 Id="rId6" Type="http://schemas.openxmlformats.org/officeDocument/2006/relationships/hyperlink" Target="https://mentor.ieee.org/802-ec/dcn/22/ec-22-0109-00-00EC-update-on-the-ieee-sa-position-statement-intelligent-spectrum-allocation-and-management.pptx" TargetMode="External"/><Relationship Id="rId5" Type="http://schemas.openxmlformats.org/officeDocument/2006/relationships/hyperlink" Target="https://mentor.ieee.org/802.18/dcn/22/18-22-0064-01-0000-teleconference-minutes-2-june-2022.docx" TargetMode="External"/><Relationship Id="rId4" Type="http://schemas.openxmlformats.org/officeDocument/2006/relationships/hyperlink" Target="https://mentor.ieee.org/802.18/dcn/22/18-22-0059-01-0000-rr-tag-agenda-2-june-2022.pptx" TargetMode="External"/><Relationship Id="rId9" Type="http://schemas.openxmlformats.org/officeDocument/2006/relationships/hyperlink" Target="https://mentor.ieee.org/802.18/dcn/22/18-22-0036-04-0000-compendium-of-motions.docx"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8/dcn/22/18-22-0093-01-ISUS-spectrum-statement-update-agenda-8-august-2022.pptx" TargetMode="External"/><Relationship Id="rId3" Type="http://schemas.openxmlformats.org/officeDocument/2006/relationships/image" Target="../media/image2.png"/><Relationship Id="rId7" Type="http://schemas.openxmlformats.org/officeDocument/2006/relationships/hyperlink" Target="https://mentor.ieee.org/802.18/dcn/22/18-22-0088-01-ISUS-spectrum-statement-minutes-1-august-2022.docx"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hyperlink" Target="https://mentor.ieee.org/802.18/dcn/22/18-22-0084-02-ISUS-rr-tag-isus-agenda-1-august-2022.pptx" TargetMode="External"/><Relationship Id="rId11" Type="http://schemas.openxmlformats.org/officeDocument/2006/relationships/hyperlink" Target="https://mentor.ieee.org/802.18/dcn/22/18-22-0099-00-ISUS-spectrum-statement-minutes-15-august-2022.docx" TargetMode="External"/><Relationship Id="rId5" Type="http://schemas.openxmlformats.org/officeDocument/2006/relationships/hyperlink" Target="https://mentor.ieee.org/802.18/dcn/22/18-22-0082-04-ISUS-minutes-teleconference-25-july-2022.docx" TargetMode="External"/><Relationship Id="rId10" Type="http://schemas.openxmlformats.org/officeDocument/2006/relationships/hyperlink" Target="https://mentor.ieee.org/802.18/dcn/22/18-22-0098-00-ISUS-spectrum-statement-update-agenda-15-august-2022.pptx" TargetMode="External"/><Relationship Id="rId4" Type="http://schemas.openxmlformats.org/officeDocument/2006/relationships/hyperlink" Target="https://mentor.ieee.org/802.18/dcn/22/18-22-0078-00-ISUS-rr-tag-isus-agenda-25-july-2022.pptx" TargetMode="External"/><Relationship Id="rId9" Type="http://schemas.openxmlformats.org/officeDocument/2006/relationships/hyperlink" Target="https://mentor.ieee.org/802.18/dcn/22/18-22-0096-00-ISUS-spectrum-statement-minutes-8-august-2022.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mentor.ieee.org/802-ec/dcn/21/ec-21-0207-23-0PNP-ieee-802-lmsc-working-group-policies-and-procedures.pdf"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xml"/><Relationship Id="rId5" Type="http://schemas.openxmlformats.org/officeDocument/2006/relationships/hyperlink" Target="https://mentor.ieee.org/802.18/dcn/22/18-22-0036-04-0000-compendium-of-motions.docx" TargetMode="External"/><Relationship Id="rId4" Type="http://schemas.openxmlformats.org/officeDocument/2006/relationships/hyperlink" Target="https://mentor.ieee.org/802.18/dcn/22/18-22-0102-00-0000-weekly-teleconference-minutes-18-august-2022.docx"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8/dcn/22/18-22-0144-00-0000-questions-on-regulation-requirements-for-amp-iot.pptx"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hyperlink" Target="https://www.ofcom.org.uk/__data/assets/pdf_file/0025/247183/statement-spectrum-roadmap.pdf"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ofcom.org.uk/consultations-and-statements/category-2/delivering-ofcoms-spectrum-management-strategy"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docs.fcc.gov/public/attachments/DOC-388829A1.pdf" TargetMode="External"/><Relationship Id="rId2" Type="http://schemas.openxmlformats.org/officeDocument/2006/relationships/notesSlide" Target="../notesSlides/notesSlide3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fcc.gov/news-events/events/2022/11/november-2022-open-commission-meeting" TargetMode="Externa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1.xml"/><Relationship Id="rId6" Type="http://schemas.openxmlformats.org/officeDocument/2006/relationships/hyperlink" Target="https://calendar.google.com/calendar/u/0/embed?src=c2gedttabtbj4bps23j4847004@group.calendar.google.com&amp;ctz=America/New_York" TargetMode="External"/><Relationship Id="rId5" Type="http://schemas.openxmlformats.org/officeDocument/2006/relationships/hyperlink" Target="https://mentor.ieee.org/802.18/dcn/16/18-16-0038-27-0000-teleconference-call-in-info.pptx" TargetMode="External"/><Relationship Id="rId4" Type="http://schemas.openxmlformats.org/officeDocument/2006/relationships/hyperlink" Target="https://ieeesa.webex.com/ieeesa/j.php?MTID=mf8ca5205632d087263b21030519bd037"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calendar.google.com/calendar/u/0/embed?src=c2gedttabtbj4bps23j4847004@group.calendar.google.com&amp;ctz=America/New_York" TargetMode="External"/><Relationship Id="rId3" Type="http://schemas.openxmlformats.org/officeDocument/2006/relationships/image" Target="../media/image2.png"/><Relationship Id="rId7" Type="http://schemas.openxmlformats.org/officeDocument/2006/relationships/hyperlink" Target="https://mentor.ieee.org/802.18/dcn/16/18-16-0038-27-0000-teleconference-call-in-info.pptx" TargetMode="External"/><Relationship Id="rId2" Type="http://schemas.openxmlformats.org/officeDocument/2006/relationships/notesSlide" Target="../notesSlides/notesSlide36.xml"/><Relationship Id="rId1" Type="http://schemas.openxmlformats.org/officeDocument/2006/relationships/slideLayout" Target="../slideLayouts/slideLayout1.xml"/><Relationship Id="rId6" Type="http://schemas.openxmlformats.org/officeDocument/2006/relationships/hyperlink" Target="https://ieeesa.webex.com/ieeesa/j.php?MTID=m0e5ca6cea1f0fdf0a4c719c129c4148b" TargetMode="External"/><Relationship Id="rId5" Type="http://schemas.openxmlformats.org/officeDocument/2006/relationships/hyperlink" Target="https://ieeesa.webex.com/ieeesa/j.php?MTID=ma28b1d9d051ecdddab365d1a7ea00687" TargetMode="External"/><Relationship Id="rId4" Type="http://schemas.openxmlformats.org/officeDocument/2006/relationships/hyperlink" Target="https://ieeesa.webex.com/ieeesa/j.php?MTID=mf9563fbcb7916d8f12293514ac3efd25"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November 2022</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smtClean="0">
                <a:latin typeface="Times New Roman" charset="0"/>
              </a:rPr>
              <a:t>2022 November plenary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13–18 November 2022</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1590549952"/>
              </p:ext>
            </p:extLst>
          </p:nvPr>
        </p:nvGraphicFramePr>
        <p:xfrm>
          <a:off x="2514600" y="4191000"/>
          <a:ext cx="9144000" cy="5181600"/>
        </p:xfrm>
        <a:graphic>
          <a:graphicData uri="http://schemas.openxmlformats.org/presentationml/2006/ole">
            <mc:AlternateContent xmlns:mc="http://schemas.openxmlformats.org/markup-compatibility/2006">
              <mc:Choice xmlns:v="urn:schemas-microsoft-com:vml" Requires="v">
                <p:oleObj spid="_x0000_s2874" name="Document" r:id="rId6" imgW="8284803" imgH="4492752" progId="Word.Document.8">
                  <p:embed/>
                </p:oleObj>
              </mc:Choice>
              <mc:Fallback>
                <p:oleObj name="Document" r:id="rId6" imgW="8284803" imgH="4492752" progId="Word.Document.8">
                  <p:embed/>
                  <p:pic>
                    <p:nvPicPr>
                      <p:cNvPr id="0" name=""/>
                      <p:cNvPicPr>
                        <a:picLocks noChangeAspect="1" noChangeArrowheads="1"/>
                      </p:cNvPicPr>
                      <p:nvPr/>
                    </p:nvPicPr>
                    <p:blipFill>
                      <a:blip r:embed="rId7"/>
                      <a:srcRect/>
                      <a:stretch>
                        <a:fillRect/>
                      </a:stretch>
                    </p:blipFill>
                    <p:spPr bwMode="auto">
                      <a:xfrm>
                        <a:off x="2514600" y="4191000"/>
                        <a:ext cx="9144000" cy="5181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Housekeeping reminder (2)</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Meeting logistics:  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room is Apartment 2, 9</a:t>
            </a:r>
            <a:r>
              <a:rPr lang="en-US" sz="1400" spc="-5" baseline="30000" dirty="0" smtClean="0">
                <a:latin typeface="+mj-lt"/>
                <a:cs typeface="Arial"/>
              </a:rPr>
              <a:t>th</a:t>
            </a:r>
            <a:r>
              <a:rPr lang="en-US" sz="1400" spc="-5" dirty="0" smtClean="0">
                <a:latin typeface="+mj-lt"/>
                <a:cs typeface="Arial"/>
              </a:rPr>
              <a:t> Floor</a:t>
            </a:r>
            <a:r>
              <a:rPr lang="en-US" sz="1400" spc="-5" dirty="0">
                <a:latin typeface="+mj-lt"/>
                <a:cs typeface="Arial"/>
              </a:rPr>
              <a:t>, </a:t>
            </a:r>
            <a:r>
              <a:rPr lang="en-US" sz="1400" spc="-5" dirty="0" smtClean="0">
                <a:latin typeface="+mj-lt"/>
                <a:cs typeface="Arial"/>
              </a:rPr>
              <a:t>Bangkok </a:t>
            </a:r>
            <a:r>
              <a:rPr lang="en-US" sz="1400" spc="-5" dirty="0">
                <a:latin typeface="+mj-lt"/>
                <a:cs typeface="Arial"/>
              </a:rPr>
              <a:t>Marriott Marquis Queen’s Park</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b="1"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b="1"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b="1"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18</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r>
            <a:r>
              <a:rPr lang="en-US" sz="1400" dirty="0">
                <a:solidFill>
                  <a:schemeClr val="tx1"/>
                </a:solidFill>
                <a:cs typeface="Arial" panose="020B0604020202020204" pitchFamily="34" charset="0"/>
              </a:rPr>
              <a:t>at </a:t>
            </a:r>
            <a:r>
              <a:rPr lang="en-US" sz="1400" dirty="0" smtClean="0">
                <a:solidFill>
                  <a:schemeClr val="tx1"/>
                </a:solidFill>
                <a:cs typeface="Arial" panose="020B0604020202020204" pitchFamily="34" charset="0"/>
                <a:hlinkClick r:id="rId4"/>
              </a:rPr>
              <a:t>18-16/0038r27</a:t>
            </a:r>
            <a:r>
              <a:rPr lang="en-US" sz="1400" dirty="0" smtClean="0">
                <a:solidFill>
                  <a:schemeClr val="tx1"/>
                </a:solidFill>
                <a:cs typeface="Arial" panose="020B0604020202020204" pitchFamily="34" charset="0"/>
              </a:rPr>
              <a:t> </a:t>
            </a:r>
            <a:r>
              <a:rPr lang="en-US" sz="1400" dirty="0">
                <a:solidFill>
                  <a:schemeClr val="tx1"/>
                </a:solidFill>
                <a:cs typeface="Arial" panose="020B0604020202020204" pitchFamily="34" charset="0"/>
              </a:rPr>
              <a:t>or </a:t>
            </a:r>
            <a:r>
              <a:rPr lang="en-US" sz="1400" dirty="0">
                <a:solidFill>
                  <a:schemeClr val="tx1"/>
                </a:solidFill>
                <a:cs typeface="Arial" panose="020B0604020202020204" pitchFamily="34" charset="0"/>
                <a:hlinkClick r:id="rId5"/>
              </a:rPr>
              <a:t>Google 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cs typeface="Arial"/>
              </a:rPr>
              <a:t>when you want to be on the queue for comment, </a:t>
            </a:r>
            <a:r>
              <a:rPr lang="en-US" sz="1400" spc="-5" dirty="0">
                <a:cs typeface="Arial"/>
              </a:rPr>
              <a:t>please type “Q” or “q” in the </a:t>
            </a:r>
            <a:r>
              <a:rPr lang="en-US" sz="1400" spc="-5" dirty="0" err="1" smtClean="0">
                <a:cs typeface="Arial"/>
              </a:rPr>
              <a:t>Webex</a:t>
            </a:r>
            <a:r>
              <a:rPr lang="en-US" sz="1400" spc="-5" dirty="0" smtClean="0">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Housekeeping reminder (3)</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Reciprocal credit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dirty="0"/>
              <a:t>Reciprocal credit is provided to 802.18 voters for attendance at 802.11 on Tuesday AM2 and Thursday AM1</a:t>
            </a: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1933913890"/>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14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15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16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17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18 NOV</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Second meeting</a:t>
                      </a:r>
                    </a:p>
                    <a:p>
                      <a:pPr algn="ctr"/>
                      <a:r>
                        <a:rPr lang="en-US" sz="1400" dirty="0" smtClean="0"/>
                        <a:t>(Apartment</a:t>
                      </a:r>
                      <a:r>
                        <a:rPr lang="en-US" sz="1400" baseline="0" dirty="0" smtClean="0"/>
                        <a:t> 2, 9</a:t>
                      </a:r>
                      <a:r>
                        <a:rPr lang="en-US" sz="1400" baseline="30000" dirty="0" smtClean="0"/>
                        <a:t>th</a:t>
                      </a:r>
                      <a:r>
                        <a:rPr lang="en-US" sz="1400" baseline="0" dirty="0" smtClean="0"/>
                        <a:t> Floor</a:t>
                      </a:r>
                      <a:r>
                        <a:rPr lang="en-US" sz="1400" dirty="0" smtClean="0"/>
                        <a:t>)</a:t>
                      </a:r>
                      <a:endParaRPr lang="en-US" sz="14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First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(Apartment 2, 9</a:t>
                      </a:r>
                      <a:r>
                        <a:rPr kumimoji="0" lang="en-US" altLang="en-US" sz="1400" b="0" i="0" u="none" strike="noStrike" cap="none" normalizeH="0" baseline="30000" dirty="0" smtClean="0">
                          <a:ln>
                            <a:noFill/>
                          </a:ln>
                          <a:solidFill>
                            <a:srgbClr val="000000"/>
                          </a:solidFill>
                          <a:effectLst/>
                          <a:latin typeface="Times New Roman" panose="02020603050405020304" pitchFamily="18" charset="0"/>
                          <a:ea typeface="MS PGothic" panose="020B0600070205080204" pitchFamily="34" charset="-128"/>
                        </a:rPr>
                        <a:t>th</a:t>
                      </a:r>
                      <a:r>
                        <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 Floor)</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Social evening</a:t>
                      </a: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Tuesday AM2, 15 November 2022, Agenda</a:t>
            </a:r>
            <a:endParaRPr lang="en-US" sz="2800" dirty="0">
              <a:solidFill>
                <a:srgbClr val="0070C0"/>
              </a:solidFill>
            </a:endParaRPr>
          </a:p>
        </p:txBody>
      </p:sp>
      <p:sp>
        <p:nvSpPr>
          <p:cNvPr id="10" name="Content Placeholder 2"/>
          <p:cNvSpPr>
            <a:spLocks noGrp="1"/>
          </p:cNvSpPr>
          <p:nvPr>
            <p:ph idx="1"/>
          </p:nvPr>
        </p:nvSpPr>
        <p:spPr>
          <a:xfrm>
            <a:off x="914400" y="1525587"/>
            <a:ext cx="10583032" cy="4418013"/>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p>
          <a:p>
            <a:pPr marL="230188" marR="117475" indent="-230188" algn="just">
              <a:buChar char="•"/>
              <a:tabLst>
                <a:tab pos="230188" algn="l"/>
              </a:tabLst>
            </a:pPr>
            <a:r>
              <a:rPr lang="en-US" sz="1800" spc="-5" dirty="0" smtClean="0">
                <a:latin typeface="+mj-lt"/>
                <a:cs typeface="Arial"/>
              </a:rPr>
              <a:t>Meeting at a glance</a:t>
            </a:r>
            <a:endParaRPr lang="en-US" sz="1800" spc="-5" dirty="0">
              <a:latin typeface="+mj-lt"/>
              <a:cs typeface="Arial"/>
            </a:endParaRP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t>
            </a:r>
            <a:r>
              <a:rPr lang="en-US" sz="1800" spc="-5" dirty="0" smtClean="0">
                <a:latin typeface="+mj-lt"/>
                <a:cs typeface="Arial"/>
              </a:rPr>
              <a:t>and </a:t>
            </a:r>
            <a:r>
              <a:rPr lang="en-US" sz="1800" spc="-5" dirty="0">
                <a:latin typeface="+mj-lt"/>
                <a:cs typeface="Arial"/>
              </a:rPr>
              <a:t>approve the </a:t>
            </a:r>
            <a:r>
              <a:rPr lang="en-US" sz="1800" spc="-5" dirty="0" smtClean="0">
                <a:latin typeface="+mj-lt"/>
                <a:cs typeface="Arial"/>
              </a:rPr>
              <a:t>meeting minutes of the 2022 September wireless interim</a:t>
            </a:r>
          </a:p>
          <a:p>
            <a:pPr marL="230188" marR="117475" indent="-230188" algn="just">
              <a:buChar char="•"/>
              <a:tabLst>
                <a:tab pos="230188" algn="l"/>
              </a:tabLst>
            </a:pPr>
            <a:r>
              <a:rPr lang="en-US" sz="1800" spc="-5" dirty="0" smtClean="0">
                <a:latin typeface="+mj-lt"/>
                <a:cs typeface="Arial"/>
              </a:rPr>
              <a:t>Progress since the last plenary meeting (2022 July plenary)</a:t>
            </a:r>
          </a:p>
          <a:p>
            <a:pPr marL="230188" marR="117475" indent="-230188" algn="just">
              <a:buFont typeface="Times New Roman" pitchFamily="16" charset="0"/>
              <a:buChar char="•"/>
              <a:tabLst>
                <a:tab pos="230188" algn="l"/>
              </a:tabLst>
            </a:pPr>
            <a:r>
              <a:rPr lang="en-US" sz="1800" spc="-5" dirty="0" smtClean="0">
                <a:cs typeface="Arial"/>
              </a:rPr>
              <a:t>Update from ad-</a:t>
            </a:r>
            <a:r>
              <a:rPr lang="en-US" sz="1800" spc="-5" dirty="0" err="1" smtClean="0">
                <a:cs typeface="Arial"/>
              </a:rPr>
              <a:t>hocs</a:t>
            </a:r>
            <a:r>
              <a:rPr lang="en-US" sz="1800" spc="-5" dirty="0" smtClean="0">
                <a:cs typeface="Arial"/>
              </a:rPr>
              <a:t> </a:t>
            </a:r>
          </a:p>
          <a:p>
            <a:pPr marL="230188" marR="117475" indent="-230188" algn="just">
              <a:buFont typeface="Times New Roman" pitchFamily="16" charset="0"/>
              <a:buChar char="•"/>
              <a:tabLst>
                <a:tab pos="230188" algn="l"/>
              </a:tabLst>
            </a:pPr>
            <a:r>
              <a:rPr lang="en-US" sz="1800" spc="-5" dirty="0" smtClean="0">
                <a:cs typeface="Arial"/>
              </a:rPr>
              <a:t>New UWB regulation framework in Europe</a:t>
            </a: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Discussion: Response </a:t>
            </a:r>
            <a:r>
              <a:rPr lang="en-US" sz="1800" i="1" spc="-5" dirty="0">
                <a:solidFill>
                  <a:srgbClr val="00B050"/>
                </a:solidFill>
                <a:cs typeface="Arial"/>
              </a:rPr>
              <a:t>to Australia ACMA’s </a:t>
            </a:r>
            <a:r>
              <a:rPr lang="en-US" sz="1800" i="1" spc="-5" dirty="0" smtClean="0">
                <a:solidFill>
                  <a:srgbClr val="00B050"/>
                </a:solidFill>
                <a:cs typeface="Arial"/>
              </a:rPr>
              <a:t>consultation</a:t>
            </a:r>
            <a:endParaRPr lang="en-US" sz="1800" spc="-5" dirty="0" smtClean="0">
              <a:cs typeface="Arial"/>
            </a:endParaRPr>
          </a:p>
          <a:p>
            <a:pPr marL="230188" marR="117475" indent="-230188" algn="just">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Recess until Thursday AM1, 17 November 2022</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Ian Sherlock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2022 September wireless interim session as </a:t>
            </a:r>
            <a:r>
              <a:rPr lang="en-US" sz="1800" spc="-5" dirty="0">
                <a:latin typeface="+mj-lt"/>
                <a:cs typeface="Arial"/>
              </a:rPr>
              <a:t>shown in the document </a:t>
            </a:r>
            <a:r>
              <a:rPr lang="en-US" sz="1800" spc="-5" dirty="0" smtClean="0">
                <a:latin typeface="+mj-lt"/>
                <a:cs typeface="Arial"/>
                <a:hlinkClick r:id="rId3"/>
              </a:rPr>
              <a:t>18-22/0117r1</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Tim Jeffries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Claudio da Silva</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t>
            </a:r>
            <a:r>
              <a:rPr lang="en-US" sz="1600" spc="-5" dirty="0">
                <a:cs typeface="Arial"/>
              </a:rPr>
              <a:t>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Progress since the 2022 July plenary</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Chair’s opening report:  </a:t>
            </a:r>
            <a:r>
              <a:rPr lang="en-US" sz="1800" spc="-5" dirty="0" smtClean="0">
                <a:solidFill>
                  <a:srgbClr val="FF0000"/>
                </a:solidFill>
                <a:latin typeface="+mj-lt"/>
                <a:cs typeface="Arial"/>
                <a:hlinkClick r:id="rId3"/>
              </a:rPr>
              <a:t>18-22/0127</a:t>
            </a:r>
            <a:endParaRPr lang="en-US" sz="18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2974951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Update from ad-</a:t>
            </a:r>
            <a:r>
              <a:rPr lang="en-US" sz="2800" dirty="0" err="1" smtClean="0">
                <a:solidFill>
                  <a:srgbClr val="0070C0"/>
                </a:solidFill>
              </a:rPr>
              <a:t>hocs</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altLang="en-US" sz="1800" dirty="0" smtClean="0"/>
              <a:t>IEEE </a:t>
            </a:r>
            <a:r>
              <a:rPr lang="en-US" altLang="en-US" sz="1800" dirty="0"/>
              <a:t>Statement on Spectrum Update (ISUS) </a:t>
            </a:r>
            <a:r>
              <a:rPr lang="en-US" altLang="en-US" sz="1800" dirty="0" smtClean="0"/>
              <a:t>ad-hoc</a:t>
            </a:r>
          </a:p>
          <a:p>
            <a:pPr marL="230188" marR="117475" indent="-230188" algn="just">
              <a:buFont typeface="Times New Roman" pitchFamily="16" charset="0"/>
              <a:buChar char="•"/>
              <a:tabLst>
                <a:tab pos="230188" algn="l"/>
              </a:tabLst>
            </a:pPr>
            <a:r>
              <a:rPr lang="en-US" altLang="en-US" sz="1800" dirty="0" err="1"/>
              <a:t>mmWave</a:t>
            </a:r>
            <a:r>
              <a:rPr lang="en-US" altLang="en-US" sz="1800" dirty="0"/>
              <a:t> (</a:t>
            </a:r>
            <a:r>
              <a:rPr lang="en-US" altLang="en-US" sz="1800" dirty="0" err="1"/>
              <a:t>mmWave</a:t>
            </a:r>
            <a:r>
              <a:rPr lang="en-US" altLang="en-US" sz="1800" dirty="0"/>
              <a:t>) </a:t>
            </a:r>
            <a:r>
              <a:rPr lang="en-US" altLang="en-US" sz="1800" dirty="0" smtClean="0"/>
              <a:t>ad-hoc</a:t>
            </a:r>
          </a:p>
          <a:p>
            <a:pPr marL="230188" marR="117475" indent="-230188" algn="just">
              <a:buFont typeface="Times New Roman" pitchFamily="16" charset="0"/>
              <a:buChar char="•"/>
              <a:tabLst>
                <a:tab pos="230188" algn="l"/>
              </a:tabLst>
            </a:pPr>
            <a:r>
              <a:rPr lang="en-US" altLang="en-US" sz="1800" dirty="0"/>
              <a:t>Wireless standards frequency table ad-hoc</a:t>
            </a:r>
          </a:p>
          <a:p>
            <a:pPr marL="0" marR="117475" indent="0" algn="just">
              <a:tabLst>
                <a:tab pos="230188" algn="l"/>
              </a:tabLst>
            </a:pPr>
            <a:endParaRPr lang="en-US" altLang="en-US" sz="1800" dirty="0"/>
          </a:p>
          <a:p>
            <a:pPr marL="230188" marR="117475" indent="-230188" algn="just">
              <a:buFont typeface="Times New Roman" pitchFamily="16" charset="0"/>
              <a:buChar char="•"/>
              <a:tabLst>
                <a:tab pos="230188" algn="l"/>
              </a:tabLst>
            </a:pPr>
            <a:endParaRPr lang="en-US" altLang="en-US" sz="1800" dirty="0"/>
          </a:p>
          <a:p>
            <a:pPr marL="230188" marR="117475" indent="-230188" algn="just">
              <a:buFont typeface="Times New Roman" pitchFamily="16" charset="0"/>
              <a:buChar char="•"/>
              <a:tabLst>
                <a:tab pos="230188" algn="l"/>
              </a:tabLst>
            </a:pPr>
            <a:endParaRPr lang="en-US" sz="18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607092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New UWB regulation framework in Europe</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Presented by </a:t>
            </a:r>
            <a:r>
              <a:rPr lang="en-US" sz="1800" spc="-5" dirty="0" err="1" smtClean="0">
                <a:latin typeface="+mj-lt"/>
                <a:cs typeface="Arial"/>
              </a:rPr>
              <a:t>Friedbert</a:t>
            </a:r>
            <a:r>
              <a:rPr lang="en-US" sz="1800" spc="-5" dirty="0" smtClean="0">
                <a:latin typeface="+mj-lt"/>
                <a:cs typeface="Arial"/>
              </a:rPr>
              <a:t> Berens (</a:t>
            </a:r>
            <a:r>
              <a:rPr lang="en-US" sz="1800" spc="-5" dirty="0" err="1" smtClean="0">
                <a:latin typeface="+mj-lt"/>
                <a:cs typeface="Arial"/>
              </a:rPr>
              <a:t>FBConsulting</a:t>
            </a:r>
            <a:r>
              <a:rPr lang="en-US" sz="1800" spc="-5" dirty="0" smtClean="0">
                <a:latin typeface="+mj-lt"/>
                <a:cs typeface="Arial"/>
              </a:rPr>
              <a:t> </a:t>
            </a:r>
            <a:r>
              <a:rPr lang="en-US" sz="1800" spc="-5" dirty="0" err="1" smtClean="0">
                <a:latin typeface="+mj-lt"/>
                <a:cs typeface="Arial"/>
              </a:rPr>
              <a:t>Sarl</a:t>
            </a:r>
            <a:r>
              <a:rPr lang="en-US" sz="1800" spc="-5" dirty="0" smtClean="0">
                <a:latin typeface="+mj-lt"/>
                <a:cs typeface="Arial"/>
              </a:rPr>
              <a:t>):  </a:t>
            </a:r>
            <a:r>
              <a:rPr lang="en-US" sz="1800" spc="-5" dirty="0" smtClean="0">
                <a:solidFill>
                  <a:srgbClr val="FF0000"/>
                </a:solidFill>
                <a:latin typeface="+mj-lt"/>
                <a:cs typeface="Arial"/>
                <a:hlinkClick r:id="rId3"/>
              </a:rPr>
              <a:t>18-22/0141r0</a:t>
            </a:r>
            <a:endParaRPr lang="en-US" sz="18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757708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18-22/0035r45</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Internal </a:t>
            </a:r>
            <a:r>
              <a:rPr lang="en-US" sz="1600" spc="-5" dirty="0">
                <a:solidFill>
                  <a:schemeClr val="tx1"/>
                </a:solidFill>
                <a:cs typeface="Arial"/>
              </a:rPr>
              <a:t>deadline on 17 November 2022:</a:t>
            </a:r>
          </a:p>
          <a:p>
            <a:pPr marL="1030288" marR="117475" lvl="2" indent="-230188" algn="just">
              <a:spcBef>
                <a:spcPts val="600"/>
              </a:spcBef>
              <a:buFont typeface="Times New Roman" pitchFamily="16" charset="0"/>
              <a:buChar char="•"/>
              <a:tabLst>
                <a:tab pos="230188" algn="l"/>
              </a:tabLst>
            </a:pPr>
            <a:r>
              <a:rPr lang="en-US" sz="1400" dirty="0" smtClean="0"/>
              <a:t>China MIIT</a:t>
            </a:r>
            <a:r>
              <a:rPr lang="en-US" sz="1400" dirty="0"/>
              <a:t>:  </a:t>
            </a:r>
            <a:r>
              <a:rPr lang="en-US" sz="1400" dirty="0">
                <a:hlinkClick r:id="rId4"/>
              </a:rPr>
              <a:t>Interim Measures for the Radio Management of Civil Unmanned Aircrafts</a:t>
            </a:r>
            <a:endParaRPr lang="en-US" sz="1400" dirty="0" smtClean="0"/>
          </a:p>
          <a:p>
            <a:pPr marL="1030288" marR="117475" lvl="2" indent="-230188" algn="just">
              <a:spcBef>
                <a:spcPts val="600"/>
              </a:spcBef>
              <a:buFont typeface="Times New Roman" pitchFamily="16" charset="0"/>
              <a:buChar char="•"/>
              <a:tabLst>
                <a:tab pos="230188" algn="l"/>
              </a:tabLst>
            </a:pPr>
            <a:r>
              <a:rPr lang="en-US" sz="1400" dirty="0" smtClean="0"/>
              <a:t>Australia </a:t>
            </a:r>
            <a:r>
              <a:rPr lang="en-US" sz="1400" dirty="0"/>
              <a:t>ACMA:  </a:t>
            </a:r>
            <a:r>
              <a:rPr lang="en-GB" sz="1400" u="sng" dirty="0">
                <a:hlinkClick r:id="rId5"/>
              </a:rPr>
              <a:t>New arrangements for low interference potential devices</a:t>
            </a:r>
            <a:endParaRPr lang="en-GB" sz="1400" u="sng" dirty="0"/>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Australia </a:t>
            </a:r>
            <a:r>
              <a:rPr lang="en-US" sz="2800" smtClean="0">
                <a:solidFill>
                  <a:srgbClr val="0070C0"/>
                </a:solidFill>
              </a:rPr>
              <a:t>ACMA’s consultation</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Char char="•"/>
              <a:tabLst>
                <a:tab pos="230188" algn="l"/>
              </a:tabLst>
            </a:pPr>
            <a:r>
              <a:rPr lang="en-GB" sz="1800" dirty="0" smtClean="0"/>
              <a:t>Consultation “New arrangement for low interference potential devices”</a:t>
            </a:r>
            <a:endParaRPr lang="en-US" sz="1800" spc="-5" dirty="0">
              <a:latin typeface="+mj-lt"/>
              <a:cs typeface="Arial"/>
            </a:endParaRPr>
          </a:p>
          <a:p>
            <a:pPr marL="630238" marR="117475" lvl="1" indent="-230188" algn="just">
              <a:buChar char="•"/>
              <a:tabLst>
                <a:tab pos="230188" algn="l"/>
              </a:tabLst>
            </a:pPr>
            <a:r>
              <a:rPr lang="en-US" sz="1600" spc="-5" dirty="0" smtClean="0">
                <a:latin typeface="+mj-lt"/>
                <a:cs typeface="Arial"/>
              </a:rPr>
              <a:t>Publication date:  21 October 2022</a:t>
            </a:r>
          </a:p>
          <a:p>
            <a:pPr marL="630238" marR="117475" lvl="1" indent="-230188" algn="just">
              <a:buChar char="•"/>
              <a:tabLst>
                <a:tab pos="230188" algn="l"/>
              </a:tabLst>
            </a:pPr>
            <a:r>
              <a:rPr lang="en-US" sz="1600" spc="-5" dirty="0" smtClean="0">
                <a:latin typeface="+mj-lt"/>
                <a:cs typeface="Arial"/>
              </a:rPr>
              <a:t>Closing date for response:  5 December 2022 </a:t>
            </a:r>
          </a:p>
          <a:p>
            <a:pPr marL="1030288" marR="117475" lvl="2" indent="-230188" algn="just">
              <a:buChar char="•"/>
              <a:tabLst>
                <a:tab pos="230188" algn="l"/>
              </a:tabLst>
            </a:pPr>
            <a:r>
              <a:rPr lang="en-US" sz="1400" spc="-5" dirty="0" smtClean="0">
                <a:solidFill>
                  <a:srgbClr val="FF0000"/>
                </a:solidFill>
                <a:latin typeface="+mj-lt"/>
                <a:cs typeface="Arial"/>
              </a:rPr>
              <a:t>Internal 802.18 deadline t</a:t>
            </a:r>
            <a:r>
              <a:rPr lang="en-US" sz="1400" spc="-5" dirty="0" smtClean="0">
                <a:solidFill>
                  <a:srgbClr val="FF0000"/>
                </a:solidFill>
                <a:cs typeface="Arial"/>
              </a:rPr>
              <a:t>o allow for 10 day EC ballot</a:t>
            </a:r>
            <a:r>
              <a:rPr lang="en-US" sz="1400" spc="-5" dirty="0" smtClean="0">
                <a:solidFill>
                  <a:srgbClr val="FF0000"/>
                </a:solidFill>
                <a:latin typeface="+mj-lt"/>
                <a:cs typeface="Arial"/>
              </a:rPr>
              <a:t>:  17 November 2022 </a:t>
            </a:r>
          </a:p>
          <a:p>
            <a:pPr marL="230188" marR="117475" indent="-230188" algn="just">
              <a:spcBef>
                <a:spcPts val="1800"/>
              </a:spcBef>
              <a:buChar char="•"/>
              <a:tabLst>
                <a:tab pos="230188" algn="l"/>
              </a:tabLst>
            </a:pPr>
            <a:r>
              <a:rPr lang="en-US" sz="1800" spc="-5" dirty="0" smtClean="0">
                <a:latin typeface="+mj-lt"/>
                <a:cs typeface="Arial"/>
              </a:rPr>
              <a:t>For details, please visit</a:t>
            </a:r>
          </a:p>
          <a:p>
            <a:pPr marL="630238" marR="117475" lvl="1" indent="-230188" algn="just">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www.acma.gov.au/consultations/2022-10/new-arrangements-low-interference-potential-devices-consultation-352022</a:t>
            </a:r>
            <a:r>
              <a:rPr lang="en-US" sz="1600" spc="-5" dirty="0" smtClean="0">
                <a:latin typeface="+mj-lt"/>
                <a:cs typeface="Arial"/>
              </a:rPr>
              <a:t> </a:t>
            </a:r>
            <a:endParaRPr lang="en-US" sz="16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Proposed IEEE 802 response</a:t>
            </a:r>
          </a:p>
          <a:p>
            <a:pPr marL="630238" marR="117475" lvl="1" indent="-230188" algn="just">
              <a:spcBef>
                <a:spcPts val="600"/>
              </a:spcBef>
              <a:buChar char="•"/>
              <a:tabLst>
                <a:tab pos="230188" algn="l"/>
              </a:tabLst>
            </a:pPr>
            <a:r>
              <a:rPr lang="en-US" sz="1600" spc="-5" dirty="0" smtClean="0">
                <a:solidFill>
                  <a:srgbClr val="3333CC"/>
                </a:solidFill>
                <a:cs typeface="Arial"/>
                <a:hlinkClick r:id="rId4"/>
              </a:rPr>
              <a:t>18-22/0142r1</a:t>
            </a: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Tree>
    <p:extLst>
      <p:ext uri="{BB962C8B-B14F-4D97-AF65-F5344CB8AC3E}">
        <p14:creationId xmlns:p14="http://schemas.microsoft.com/office/powerpoint/2010/main" val="2734191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November 2022</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a:t>
            </a:r>
            <a:r>
              <a:rPr lang="en-US" altLang="en-US" sz="1800" b="1" dirty="0">
                <a:solidFill>
                  <a:schemeClr val="tx1"/>
                </a:solidFill>
                <a:latin typeface="+mj-lt"/>
                <a:cs typeface="Arial" panose="020B0604020202020204" pitchFamily="34" charset="0"/>
              </a:rPr>
              <a:t>2022 </a:t>
            </a:r>
            <a:r>
              <a:rPr lang="en-US" altLang="en-US" sz="1800" b="1" dirty="0" smtClean="0">
                <a:solidFill>
                  <a:schemeClr val="tx1"/>
                </a:solidFill>
                <a:latin typeface="+mj-lt"/>
                <a:cs typeface="Arial" panose="020B0604020202020204" pitchFamily="34" charset="0"/>
              </a:rPr>
              <a:t>November </a:t>
            </a:r>
            <a:r>
              <a:rPr lang="en-US" altLang="en-US" sz="1800" b="1" dirty="0">
                <a:solidFill>
                  <a:schemeClr val="tx1"/>
                </a:solidFill>
                <a:latin typeface="+mj-lt"/>
                <a:cs typeface="Arial" panose="020B0604020202020204" pitchFamily="34" charset="0"/>
              </a:rPr>
              <a:t>IEEE 802 </a:t>
            </a:r>
            <a:r>
              <a:rPr lang="en-US" altLang="en-US" sz="1800" b="1" dirty="0" smtClean="0">
                <a:solidFill>
                  <a:schemeClr val="tx1"/>
                </a:solidFill>
                <a:latin typeface="+mj-lt"/>
                <a:cs typeface="Arial" panose="020B0604020202020204" pitchFamily="34" charset="0"/>
              </a:rPr>
              <a:t>plenary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13 November 2022 to 18 November </a:t>
            </a:r>
            <a:r>
              <a:rPr lang="en-US" altLang="en-US" sz="1800" b="1" dirty="0">
                <a:solidFill>
                  <a:schemeClr val="tx1"/>
                </a:solidFill>
                <a:latin typeface="+mj-lt"/>
                <a:cs typeface="Arial" panose="020B0604020202020204" pitchFamily="34" charset="0"/>
              </a:rPr>
              <a:t>2022.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plenary.</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://web.cvent.com/event/840c257d-5d52-4eff-94b4-39d2aafda56b</a:t>
            </a:r>
            <a:r>
              <a:rPr lang="en-US" altLang="en-US" sz="1800" b="1" dirty="0" smtClean="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Recess until Thursday AM1, 17 November 2022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Next meeting slot:</a:t>
            </a:r>
            <a:endParaRPr lang="en-US" sz="18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Thursday AM1, 08:00 to 10:00 Bangkok local time, 17 November 2022</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smtClean="0">
                <a:latin typeface="+mj-lt"/>
                <a:cs typeface="Arial" panose="020B0604020202020204" pitchFamily="34" charset="0"/>
                <a:hlinkClick r:id="rId3"/>
              </a:rPr>
              <a:t>18-16/0038r27</a:t>
            </a:r>
            <a:r>
              <a:rPr lang="en-US" sz="1600" dirty="0" smtClean="0">
                <a:latin typeface="+mj-lt"/>
                <a:cs typeface="Arial" panose="020B0604020202020204" pitchFamily="34" charset="0"/>
              </a:rPr>
              <a:t> </a:t>
            </a:r>
            <a:r>
              <a:rPr lang="en-US" sz="1600" dirty="0">
                <a:solidFill>
                  <a:schemeClr val="tx1"/>
                </a:solidFill>
                <a:cs typeface="Arial" panose="020B0604020202020204" pitchFamily="34" charset="0"/>
              </a:rPr>
              <a:t>or </a:t>
            </a:r>
            <a:r>
              <a:rPr lang="en-US" sz="1600" dirty="0">
                <a:solidFill>
                  <a:schemeClr val="tx1"/>
                </a:solidFill>
                <a:cs typeface="Arial" panose="020B0604020202020204" pitchFamily="34" charset="0"/>
                <a:hlinkClick r:id="rId4"/>
              </a:rPr>
              <a:t>Google Calendar</a:t>
            </a:r>
            <a:endParaRPr lang="en-US" sz="1600" dirty="0">
              <a:latin typeface="+mj-lt"/>
              <a:cs typeface="Arial" panose="020B0604020202020204" pitchFamily="34" charset="0"/>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Recess:</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recess?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Recess at 12:11pm Bangkok local time</a:t>
            </a:r>
            <a:endParaRPr lang="en-US" sz="1400" spc="-5" dirty="0">
              <a:solidFill>
                <a:srgbClr val="FF0000"/>
              </a:solidFill>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Thursday AM1, 17 November 2022 Agenda</a:t>
            </a:r>
            <a:endParaRPr lang="en-US" sz="2800" dirty="0">
              <a:solidFill>
                <a:srgbClr val="0070C0"/>
              </a:solidFill>
            </a:endParaRP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p>
          <a:p>
            <a:pPr marL="230188" marR="117475" indent="-230188" algn="just">
              <a:buFont typeface="Times New Roman" pitchFamily="16" charset="0"/>
              <a:buChar char="•"/>
              <a:tabLst>
                <a:tab pos="230188" algn="l"/>
              </a:tabLst>
            </a:pPr>
            <a:r>
              <a:rPr lang="en-US" sz="1800" spc="-5" dirty="0">
                <a:cs typeface="Arial"/>
              </a:rPr>
              <a:t>Review and approve </a:t>
            </a:r>
            <a:r>
              <a:rPr lang="en-US" sz="1800" spc="-5" dirty="0" smtClean="0">
                <a:cs typeface="Arial"/>
              </a:rPr>
              <a:t>agenda</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Motion:  </a:t>
            </a:r>
            <a:r>
              <a:rPr lang="en-US" sz="1800" i="1" spc="-5" dirty="0" err="1">
                <a:solidFill>
                  <a:srgbClr val="00B050"/>
                </a:solidFill>
                <a:cs typeface="Arial"/>
              </a:rPr>
              <a:t>mmWave</a:t>
            </a:r>
            <a:r>
              <a:rPr lang="en-US" sz="1800" i="1" spc="-5" dirty="0">
                <a:solidFill>
                  <a:srgbClr val="00B050"/>
                </a:solidFill>
                <a:cs typeface="Arial"/>
              </a:rPr>
              <a:t> (</a:t>
            </a:r>
            <a:r>
              <a:rPr lang="en-US" sz="1800" i="1" spc="-5" dirty="0" err="1">
                <a:solidFill>
                  <a:srgbClr val="00B050"/>
                </a:solidFill>
                <a:cs typeface="Arial"/>
              </a:rPr>
              <a:t>mmW</a:t>
            </a:r>
            <a:r>
              <a:rPr lang="en-US" sz="1800" i="1" spc="-5" dirty="0">
                <a:solidFill>
                  <a:srgbClr val="00B050"/>
                </a:solidFill>
                <a:cs typeface="Arial"/>
              </a:rPr>
              <a:t>) ad-hoc chair </a:t>
            </a:r>
            <a:r>
              <a:rPr lang="en-US" sz="1800" i="1" spc="-5" dirty="0" smtClean="0">
                <a:solidFill>
                  <a:srgbClr val="00B050"/>
                </a:solidFill>
                <a:cs typeface="Arial"/>
              </a:rPr>
              <a:t>confirmation</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Discussion </a:t>
            </a:r>
            <a:r>
              <a:rPr lang="en-US" sz="1800" i="1" spc="-5" dirty="0">
                <a:solidFill>
                  <a:srgbClr val="00B050"/>
                </a:solidFill>
                <a:cs typeface="Arial"/>
              </a:rPr>
              <a:t>and Motion:  Response to </a:t>
            </a:r>
            <a:r>
              <a:rPr lang="en-US" sz="1800" i="1" spc="-5" dirty="0" smtClean="0">
                <a:solidFill>
                  <a:srgbClr val="00B050"/>
                </a:solidFill>
                <a:cs typeface="Arial"/>
              </a:rPr>
              <a:t>Australia ACMA’s consultation</a:t>
            </a:r>
            <a:endParaRPr lang="en-US" sz="1800" spc="-5" dirty="0">
              <a:latin typeface="+mj-lt"/>
              <a:cs typeface="Arial"/>
            </a:endParaRPr>
          </a:p>
          <a:p>
            <a:pPr marL="230188" marR="117475" indent="-230188" algn="just">
              <a:buChar char="•"/>
              <a:tabLst>
                <a:tab pos="230188" algn="l"/>
              </a:tabLst>
            </a:pPr>
            <a:r>
              <a:rPr lang="en-US" sz="1800" spc="-5" dirty="0" smtClean="0">
                <a:latin typeface="+mj-lt"/>
                <a:cs typeface="Arial"/>
              </a:rPr>
              <a:t>Follow-up on the IEEE SA policy statement</a:t>
            </a:r>
          </a:p>
          <a:p>
            <a:pPr marL="230188" marR="117475" indent="-230188" algn="just">
              <a:buChar char="•"/>
              <a:tabLst>
                <a:tab pos="230188" algn="l"/>
              </a:tabLst>
            </a:pPr>
            <a:r>
              <a:rPr lang="en-US" sz="1800" spc="-5" dirty="0" smtClean="0">
                <a:latin typeface="+mj-lt"/>
                <a:cs typeface="Arial"/>
              </a:rPr>
              <a:t>Spectrum for ambient power </a:t>
            </a:r>
            <a:r>
              <a:rPr lang="en-US" sz="1800" spc="-5" dirty="0" err="1" smtClean="0">
                <a:latin typeface="+mj-lt"/>
                <a:cs typeface="Arial"/>
              </a:rPr>
              <a:t>IoT</a:t>
            </a:r>
            <a:r>
              <a:rPr lang="en-US" sz="1800" spc="-5" dirty="0" smtClean="0">
                <a:latin typeface="+mj-lt"/>
                <a:cs typeface="Arial"/>
              </a:rPr>
              <a:t> communication</a:t>
            </a:r>
          </a:p>
          <a:p>
            <a:pPr marL="230188" marR="117475" indent="-230188" algn="just">
              <a:buChar char="•"/>
              <a:tabLst>
                <a:tab pos="230188" algn="l"/>
              </a:tabLst>
            </a:pPr>
            <a:r>
              <a:rPr lang="en-US" sz="1800" spc="-5" dirty="0" smtClean="0">
                <a:latin typeface="+mj-lt"/>
                <a:cs typeface="Arial"/>
              </a:rPr>
              <a:t>General </a:t>
            </a:r>
            <a:r>
              <a:rPr lang="en-US" sz="1800" spc="-5" dirty="0">
                <a:latin typeface="+mj-lt"/>
                <a:cs typeface="Arial"/>
              </a:rPr>
              <a:t>discussion </a:t>
            </a:r>
            <a:r>
              <a:rPr lang="en-US" sz="1800" spc="-5" dirty="0" smtClean="0">
                <a:latin typeface="+mj-lt"/>
                <a:cs typeface="Arial"/>
              </a:rPr>
              <a:t>items</a:t>
            </a:r>
          </a:p>
          <a:p>
            <a:pPr marL="230188" marR="117475" indent="-230188" algn="just">
              <a:buFont typeface="Times New Roman" pitchFamily="16" charset="0"/>
              <a:buChar char="•"/>
              <a:tabLst>
                <a:tab pos="230188" algn="l"/>
              </a:tabLst>
            </a:pPr>
            <a:r>
              <a:rPr lang="en-US" sz="1800" spc="-5" dirty="0" smtClean="0">
                <a:cs typeface="Arial"/>
              </a:rPr>
              <a:t>Reminder</a:t>
            </a:r>
            <a:r>
              <a:rPr lang="en-US" sz="1800" spc="-5" dirty="0">
                <a:cs typeface="Arial"/>
              </a:rPr>
              <a:t>:  Meeting and hotel reservation for the </a:t>
            </a:r>
            <a:r>
              <a:rPr lang="en-US" sz="1800" spc="-5" dirty="0" smtClean="0">
                <a:cs typeface="Arial"/>
              </a:rPr>
              <a:t>2023 January wireless interim</a:t>
            </a:r>
            <a:endParaRPr lang="en-US" sz="1800" spc="-5" dirty="0" smtClean="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Reminder:  </a:t>
            </a:r>
            <a:r>
              <a:rPr lang="en-US" sz="1800" spc="-5" dirty="0">
                <a:cs typeface="Arial"/>
              </a:rPr>
              <a:t>Future meetings and </a:t>
            </a:r>
            <a:r>
              <a:rPr lang="en-US" sz="1800" spc="-5" dirty="0" err="1" smtClean="0">
                <a:cs typeface="Arial"/>
              </a:rPr>
              <a:t>Webex</a:t>
            </a:r>
            <a:r>
              <a:rPr lang="en-US" sz="1800" spc="-5" dirty="0" smtClean="0">
                <a:cs typeface="Arial"/>
              </a:rPr>
              <a:t> </a:t>
            </a:r>
            <a:r>
              <a:rPr lang="en-US" sz="1800" spc="-5" dirty="0">
                <a:cs typeface="Arial"/>
              </a:rPr>
              <a:t>meeting </a:t>
            </a:r>
            <a:r>
              <a:rPr lang="en-US" sz="1800" spc="-5" dirty="0" smtClean="0">
                <a:cs typeface="Arial"/>
              </a:rPr>
              <a:t>invite</a:t>
            </a:r>
          </a:p>
          <a:p>
            <a:pPr marL="230188" marR="117475" indent="-230188" algn="just">
              <a:buFont typeface="Times New Roman" pitchFamily="16" charset="0"/>
              <a:buChar char="•"/>
              <a:tabLst>
                <a:tab pos="230188" algn="l"/>
              </a:tabLst>
            </a:pPr>
            <a:r>
              <a:rPr lang="en-US" sz="1800" i="1" spc="-5" dirty="0">
                <a:solidFill>
                  <a:srgbClr val="00B050"/>
                </a:solidFill>
                <a:cs typeface="Arial"/>
              </a:rPr>
              <a:t>Motions:  Weekly teleconference calls and ad-hoc </a:t>
            </a:r>
            <a:r>
              <a:rPr lang="en-US" sz="1800" i="1" spc="-5" dirty="0" smtClean="0">
                <a:solidFill>
                  <a:srgbClr val="00B050"/>
                </a:solidFill>
                <a:cs typeface="Arial"/>
              </a:rPr>
              <a:t>calls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Straw polls:  Type of participation for the 2023 March plenary</a:t>
            </a:r>
            <a:endParaRPr lang="en-US" sz="1800" spc="-5" dirty="0" smtClean="0">
              <a:cs typeface="Arial"/>
            </a:endParaRPr>
          </a:p>
          <a:p>
            <a:pPr marL="230188" marR="117475" indent="-230188" algn="just">
              <a:buChar char="•"/>
              <a:tabLst>
                <a:tab pos="230188" algn="l"/>
              </a:tabLst>
            </a:pPr>
            <a:r>
              <a:rPr lang="en-US" sz="1800" spc="-5" dirty="0" smtClean="0">
                <a:latin typeface="+mj-lt"/>
                <a:cs typeface="Arial"/>
              </a:rPr>
              <a:t>Any other </a:t>
            </a:r>
            <a:r>
              <a:rPr lang="en-US" sz="1800" spc="-5" smtClean="0">
                <a:latin typeface="+mj-lt"/>
                <a:cs typeface="Arial"/>
              </a:rPr>
              <a:t>business and Adjourn</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877907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(Internal):  </a:t>
            </a:r>
            <a:r>
              <a:rPr lang="en-US" sz="1800" spc="-5" dirty="0">
                <a:latin typeface="+mj-lt"/>
                <a:cs typeface="Arial"/>
              </a:rPr>
              <a:t>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0164359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mmWave (</a:t>
            </a:r>
            <a:r>
              <a:rPr lang="en-US" sz="2800" dirty="0" err="1" smtClean="0">
                <a:solidFill>
                  <a:srgbClr val="0070C0"/>
                </a:solidFill>
              </a:rPr>
              <a:t>mmW</a:t>
            </a:r>
            <a:r>
              <a:rPr lang="en-US" sz="2800" dirty="0" smtClean="0">
                <a:solidFill>
                  <a:srgbClr val="0070C0"/>
                </a:solidFill>
              </a:rPr>
              <a:t>) ad-hoc chair</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2" name="Content Placeholder 2"/>
          <p:cNvSpPr txBox="1">
            <a:spLocks/>
          </p:cNvSpPr>
          <p:nvPr/>
        </p:nvSpPr>
        <p:spPr bwMode="auto">
          <a:xfrm>
            <a:off x="914400" y="1525587"/>
            <a:ext cx="105515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latin typeface="+mj-lt"/>
                <a:cs typeface="Arial"/>
              </a:rPr>
              <a:t>Motion #4 (Internal):  Confirm [Placeholder] </a:t>
            </a:r>
            <a:r>
              <a:rPr lang="en-US" altLang="en-US" sz="1800" dirty="0" smtClean="0">
                <a:solidFill>
                  <a:schemeClr val="tx1"/>
                </a:solidFill>
                <a:cs typeface="Arial" panose="020B0604020202020204" pitchFamily="34" charset="0"/>
              </a:rPr>
              <a:t>as the chair</a:t>
            </a:r>
            <a:r>
              <a:rPr lang="en-US" altLang="en-US" sz="1800" kern="0" spc="-5" dirty="0" smtClean="0">
                <a:latin typeface="+mj-lt"/>
                <a:cs typeface="Arial"/>
              </a:rPr>
              <a:t> of the mmWave (</a:t>
            </a:r>
            <a:r>
              <a:rPr lang="en-US" altLang="en-US" sz="1800" kern="0" spc="-5" dirty="0" err="1" smtClean="0">
                <a:latin typeface="+mj-lt"/>
                <a:cs typeface="Arial"/>
              </a:rPr>
              <a:t>mmW</a:t>
            </a:r>
            <a:r>
              <a:rPr lang="en-US" altLang="en-US" sz="1800" kern="0" spc="-5" dirty="0" smtClean="0">
                <a:latin typeface="+mj-lt"/>
                <a:cs typeface="Arial"/>
              </a:rPr>
              <a:t>) ad-hoc.</a:t>
            </a:r>
            <a:endParaRPr lang="en-US" sz="1800" kern="0" spc="-5" dirty="0" smtClean="0">
              <a:latin typeface="+mj-lt"/>
              <a:cs typeface="Arial"/>
            </a:endParaRPr>
          </a:p>
          <a:p>
            <a:pPr marL="630238" marR="117475" lvl="1" indent="-230188" algn="just">
              <a:buChar char="•"/>
              <a:tabLst>
                <a:tab pos="230188" algn="l"/>
              </a:tabLst>
            </a:pPr>
            <a:r>
              <a:rPr lang="en-US" sz="1600" spc="-5" dirty="0">
                <a:cs typeface="Arial"/>
              </a:rPr>
              <a:t>Moved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Seconded</a:t>
            </a:r>
            <a:r>
              <a:rPr lang="en-US" sz="1600" spc="-5" dirty="0" smtClean="0">
                <a:cs typeface="Arial"/>
              </a:rPr>
              <a:t>:</a:t>
            </a:r>
          </a:p>
          <a:p>
            <a:pPr marL="630238" marR="117475" lvl="1" indent="-230188" algn="just">
              <a:buChar char="•"/>
              <a:tabLst>
                <a:tab pos="230188" algn="l"/>
              </a:tabLst>
            </a:pPr>
            <a:r>
              <a:rPr lang="en-US" sz="1600" spc="-5" dirty="0" smtClean="0">
                <a:cs typeface="Arial"/>
              </a:rPr>
              <a:t>Discussion:</a:t>
            </a:r>
            <a:endParaRPr lang="en-US" sz="1600" spc="-5" dirty="0">
              <a:cs typeface="Arial"/>
            </a:endParaRPr>
          </a:p>
          <a:p>
            <a:pPr marL="630238" marR="117475" lvl="1" indent="-230188" algn="just">
              <a:buChar char="•"/>
              <a:tabLst>
                <a:tab pos="230188" algn="l"/>
              </a:tabLst>
            </a:pPr>
            <a:r>
              <a:rPr lang="en-US" sz="1600" spc="-5" dirty="0" smtClean="0">
                <a:cs typeface="Arial"/>
              </a:rPr>
              <a:t>Result:</a:t>
            </a:r>
            <a:endParaRPr lang="en-US" sz="1400" kern="0" spc="-5" dirty="0" smtClean="0">
              <a:latin typeface="+mj-lt"/>
              <a:cs typeface="Arial"/>
            </a:endParaRPr>
          </a:p>
          <a:p>
            <a:pPr marL="630238" marR="117475" lvl="1" indent="-230188" algn="just">
              <a:buFont typeface="Times New Roman" pitchFamily="16" charset="0"/>
              <a:buChar char="•"/>
              <a:tabLst>
                <a:tab pos="230188" algn="l"/>
              </a:tabLst>
            </a:pPr>
            <a:endParaRPr lang="en-US" sz="1600" kern="0" spc="-5" dirty="0" smtClean="0">
              <a:latin typeface="+mj-lt"/>
              <a:cs typeface="Arial"/>
            </a:endParaRPr>
          </a:p>
          <a:p>
            <a:pPr marL="400050" marR="117475" lvl="1" indent="0" algn="just">
              <a:tabLst>
                <a:tab pos="230188" algn="l"/>
              </a:tabLst>
            </a:pPr>
            <a:endParaRPr lang="en-US" sz="1600" kern="0" spc="-5" dirty="0" smtClean="0">
              <a:solidFill>
                <a:srgbClr val="FF0000"/>
              </a:solidFill>
              <a:latin typeface="+mj-lt"/>
              <a:cs typeface="Arial"/>
            </a:endParaRPr>
          </a:p>
          <a:p>
            <a:pPr marL="630238" marR="117475" lvl="1" indent="-230188" algn="just">
              <a:buFont typeface="Times New Roman" pitchFamily="16" charset="0"/>
              <a:buChar char="•"/>
              <a:tabLst>
                <a:tab pos="230188" algn="l"/>
              </a:tabLst>
            </a:pPr>
            <a:endParaRPr lang="en-US" sz="1600" kern="0" spc="-5" dirty="0" smtClean="0">
              <a:latin typeface="Arial"/>
              <a:cs typeface="Arial"/>
            </a:endParaRPr>
          </a:p>
          <a:p>
            <a:pPr marL="230188" marR="117475" indent="-230188" algn="just">
              <a:buFont typeface="Times New Roman" pitchFamily="16" charset="0"/>
              <a:buChar char="•"/>
              <a:tabLst>
                <a:tab pos="230188" algn="l"/>
              </a:tabLst>
            </a:pPr>
            <a:endParaRPr lang="en-US" sz="1800" kern="0" dirty="0">
              <a:latin typeface="Arial" panose="020B0604020202020204" pitchFamily="34" charset="0"/>
              <a:cs typeface="Arial" panose="020B0604020202020204" pitchFamily="34" charset="0"/>
            </a:endParaRPr>
          </a:p>
        </p:txBody>
      </p:sp>
      <p:sp>
        <p:nvSpPr>
          <p:cNvPr id="10"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Tree>
    <p:extLst>
      <p:ext uri="{BB962C8B-B14F-4D97-AF65-F5344CB8AC3E}">
        <p14:creationId xmlns:p14="http://schemas.microsoft.com/office/powerpoint/2010/main" val="2294544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Australia ACMA’s consultation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Char char="•"/>
              <a:tabLst>
                <a:tab pos="230188" algn="l"/>
              </a:tabLst>
            </a:pPr>
            <a:r>
              <a:rPr lang="en-GB" sz="1800" dirty="0" smtClean="0"/>
              <a:t>Consultation “New arrangement for low interference potential devices”</a:t>
            </a:r>
            <a:endParaRPr lang="en-US" sz="1800" spc="-5" dirty="0">
              <a:latin typeface="+mj-lt"/>
              <a:cs typeface="Arial"/>
            </a:endParaRPr>
          </a:p>
          <a:p>
            <a:pPr marL="630238" marR="117475" lvl="1" indent="-230188" algn="just">
              <a:buChar char="•"/>
              <a:tabLst>
                <a:tab pos="230188" algn="l"/>
              </a:tabLst>
            </a:pPr>
            <a:r>
              <a:rPr lang="en-US" sz="1600" spc="-5" dirty="0" smtClean="0">
                <a:latin typeface="+mj-lt"/>
                <a:cs typeface="Arial"/>
              </a:rPr>
              <a:t>Publication date:  21 October 2022</a:t>
            </a:r>
          </a:p>
          <a:p>
            <a:pPr marL="630238" marR="117475" lvl="1" indent="-230188" algn="just">
              <a:buChar char="•"/>
              <a:tabLst>
                <a:tab pos="230188" algn="l"/>
              </a:tabLst>
            </a:pPr>
            <a:r>
              <a:rPr lang="en-US" sz="1600" spc="-5" dirty="0" smtClean="0">
                <a:latin typeface="+mj-lt"/>
                <a:cs typeface="Arial"/>
              </a:rPr>
              <a:t>Closing date for response:  5 December 2022 </a:t>
            </a:r>
          </a:p>
          <a:p>
            <a:pPr marL="1030288" marR="117475" lvl="2" indent="-230188" algn="just">
              <a:buChar char="•"/>
              <a:tabLst>
                <a:tab pos="230188" algn="l"/>
              </a:tabLst>
            </a:pPr>
            <a:r>
              <a:rPr lang="en-US" sz="1400" spc="-5" dirty="0" smtClean="0">
                <a:solidFill>
                  <a:srgbClr val="FF0000"/>
                </a:solidFill>
                <a:latin typeface="+mj-lt"/>
                <a:cs typeface="Arial"/>
              </a:rPr>
              <a:t>Internal 802.18 deadline t</a:t>
            </a:r>
            <a:r>
              <a:rPr lang="en-US" sz="1400" spc="-5" dirty="0" smtClean="0">
                <a:solidFill>
                  <a:srgbClr val="FF0000"/>
                </a:solidFill>
                <a:cs typeface="Arial"/>
              </a:rPr>
              <a:t>o allow for 10 day EC ballot</a:t>
            </a:r>
            <a:r>
              <a:rPr lang="en-US" sz="1400" spc="-5" dirty="0" smtClean="0">
                <a:solidFill>
                  <a:srgbClr val="FF0000"/>
                </a:solidFill>
                <a:latin typeface="+mj-lt"/>
                <a:cs typeface="Arial"/>
              </a:rPr>
              <a:t>:  17 November 2022 </a:t>
            </a:r>
          </a:p>
          <a:p>
            <a:pPr marL="230188" marR="117475" indent="-230188" algn="just">
              <a:spcBef>
                <a:spcPts val="1800"/>
              </a:spcBef>
              <a:buChar char="•"/>
              <a:tabLst>
                <a:tab pos="230188" algn="l"/>
              </a:tabLst>
            </a:pPr>
            <a:r>
              <a:rPr lang="en-US" sz="1800" spc="-5" dirty="0" smtClean="0">
                <a:latin typeface="+mj-lt"/>
                <a:cs typeface="Arial"/>
              </a:rPr>
              <a:t>For details, please visit</a:t>
            </a:r>
          </a:p>
          <a:p>
            <a:pPr marL="630238" marR="117475" lvl="1" indent="-230188" algn="just">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www.acma.gov.au/consultations/2022-10/new-arrangements-low-interference-potential-devices-consultation-352022</a:t>
            </a:r>
            <a:r>
              <a:rPr lang="en-US" sz="1600" spc="-5" dirty="0" smtClean="0">
                <a:latin typeface="+mj-lt"/>
                <a:cs typeface="Arial"/>
              </a:rPr>
              <a:t> </a:t>
            </a:r>
            <a:endParaRPr lang="en-US" sz="16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Proposed IEEE 802 </a:t>
            </a:r>
            <a:r>
              <a:rPr lang="en-US" sz="1800" spc="-5" dirty="0" smtClean="0">
                <a:latin typeface="+mj-lt"/>
                <a:cs typeface="Arial"/>
              </a:rPr>
              <a:t>response</a:t>
            </a:r>
            <a:endParaRPr lang="en-US" sz="1600" spc="-5" dirty="0" smtClean="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hlinkClick r:id="rId4"/>
              </a:rPr>
              <a:t>18-22/0142r1</a:t>
            </a:r>
            <a:endParaRPr lang="en-US" sz="16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Tree>
    <p:extLst>
      <p:ext uri="{BB962C8B-B14F-4D97-AF65-F5344CB8AC3E}">
        <p14:creationId xmlns:p14="http://schemas.microsoft.com/office/powerpoint/2010/main" val="3627025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#5 (External):  </a:t>
            </a:r>
            <a:r>
              <a:rPr lang="en-US" sz="1800" spc="-5" dirty="0">
                <a:latin typeface="+mj-lt"/>
                <a:cs typeface="Arial"/>
              </a:rPr>
              <a:t>Move to approve document </a:t>
            </a:r>
            <a:r>
              <a:rPr lang="en-US" sz="1800" spc="-5" dirty="0" smtClean="0">
                <a:solidFill>
                  <a:srgbClr val="3333CC"/>
                </a:solidFill>
                <a:latin typeface="+mj-lt"/>
                <a:cs typeface="Arial"/>
              </a:rPr>
              <a:t>18-22/0142r1 [Placeholder]</a:t>
            </a:r>
            <a:r>
              <a:rPr lang="en-US" sz="1800" spc="-5" dirty="0" smtClean="0">
                <a:latin typeface="+mj-lt"/>
                <a:cs typeface="Arial"/>
              </a:rPr>
              <a:t> </a:t>
            </a:r>
            <a:r>
              <a:rPr lang="en-US" sz="1800" spc="-5" dirty="0">
                <a:latin typeface="+mj-lt"/>
                <a:cs typeface="Arial"/>
              </a:rPr>
              <a:t>in response to </a:t>
            </a:r>
            <a:r>
              <a:rPr lang="en-US" sz="1800" spc="-5" dirty="0" smtClean="0">
                <a:latin typeface="+mj-lt"/>
                <a:cs typeface="Arial"/>
              </a:rPr>
              <a:t>Australia ACMA’s </a:t>
            </a:r>
            <a:r>
              <a:rPr lang="en-GB" sz="1800" dirty="0" smtClean="0"/>
              <a:t>consultation </a:t>
            </a:r>
            <a:r>
              <a:rPr lang="en-US" sz="1800" dirty="0" smtClean="0"/>
              <a:t>“</a:t>
            </a:r>
            <a:r>
              <a:rPr lang="en-GB" sz="1800" dirty="0" smtClean="0"/>
              <a:t>New arrangements for low interference potential devices”</a:t>
            </a:r>
            <a:r>
              <a:rPr lang="en-US" sz="1800" spc="-5" dirty="0" smtClean="0">
                <a:cs typeface="Arial"/>
              </a:rPr>
              <a:t> </a:t>
            </a:r>
            <a:r>
              <a:rPr lang="en-US" sz="1800" spc="-5" dirty="0" smtClean="0">
                <a:latin typeface="+mj-lt"/>
                <a:cs typeface="Arial"/>
              </a:rPr>
              <a:t>for </a:t>
            </a:r>
            <a:r>
              <a:rPr lang="en-US" sz="1800" spc="-5" dirty="0">
                <a:latin typeface="+mj-lt"/>
                <a:cs typeface="Arial"/>
              </a:rPr>
              <a:t>review and approval by the IEEE LMSC (802 EC) for submission to </a:t>
            </a:r>
            <a:r>
              <a:rPr lang="en-US" sz="1800" spc="-5" dirty="0" smtClean="0">
                <a:latin typeface="+mj-lt"/>
                <a:cs typeface="Arial"/>
              </a:rPr>
              <a:t>Australia ACMA by </a:t>
            </a:r>
            <a:r>
              <a:rPr lang="en-US" sz="1800" spc="-5" dirty="0">
                <a:latin typeface="+mj-lt"/>
                <a:cs typeface="Arial"/>
              </a:rPr>
              <a:t>the response deadline. </a:t>
            </a:r>
            <a:r>
              <a:rPr lang="en-US" sz="1800" spc="-5" dirty="0" smtClean="0">
                <a:latin typeface="+mj-lt"/>
                <a:cs typeface="Arial"/>
              </a:rPr>
              <a:t>The </a:t>
            </a:r>
            <a:r>
              <a:rPr lang="en-US" sz="1800" spc="-5" dirty="0">
                <a:latin typeface="+mj-lt"/>
                <a:cs typeface="Arial"/>
              </a:rPr>
              <a:t>IEEE 802.18 Chair is authorized to make editorial changes as necessary</a:t>
            </a:r>
            <a:r>
              <a:rPr lang="en-US" sz="18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Attendees</a:t>
            </a:r>
            <a:r>
              <a:rPr lang="en-US" sz="1600" spc="-5" dirty="0" smtClean="0">
                <a:latin typeface="+mj-lt"/>
                <a:cs typeface="Arial"/>
              </a:rPr>
              <a:t>:</a:t>
            </a:r>
            <a:endParaRPr lang="en-US" sz="1600" spc="-5" dirty="0">
              <a:solidFill>
                <a:srgbClr val="FF0000"/>
              </a:solidFill>
              <a:latin typeface="+mj-lt"/>
              <a:cs typeface="Arial"/>
            </a:endParaRPr>
          </a:p>
          <a:p>
            <a:pPr marL="630238" marR="117475" lvl="1" indent="-230188" algn="just">
              <a:buChar char="•"/>
              <a:tabLst>
                <a:tab pos="230188" algn="l"/>
              </a:tabLst>
            </a:pPr>
            <a:r>
              <a:rPr lang="en-US" sz="1600" spc="-5" dirty="0">
                <a:latin typeface="+mj-lt"/>
                <a:cs typeface="Arial"/>
              </a:rPr>
              <a:t>Voters (present</a:t>
            </a:r>
            <a:r>
              <a:rPr lang="en-US" sz="1600" spc="-5" dirty="0" smtClean="0">
                <a:latin typeface="+mj-lt"/>
                <a:cs typeface="Arial"/>
              </a:rPr>
              <a:t>):</a:t>
            </a:r>
          </a:p>
          <a:p>
            <a:pPr marL="630238" marR="117475" lvl="1" indent="-230188" algn="just">
              <a:buFont typeface="Times New Roman" pitchFamily="16" charset="0"/>
              <a:buChar char="•"/>
              <a:tabLst>
                <a:tab pos="230188" algn="l"/>
              </a:tabLst>
            </a:pPr>
            <a:r>
              <a:rPr lang="en-US" sz="1600" spc="-5" dirty="0" smtClean="0">
                <a:latin typeface="+mj-lt"/>
                <a:cs typeface="Arial"/>
              </a:rPr>
              <a:t>Result:</a:t>
            </a:r>
          </a:p>
          <a:p>
            <a:pPr marL="630238" marR="117475" lvl="1" indent="-230188" algn="just">
              <a:buFont typeface="Times New Roman" pitchFamily="16" charset="0"/>
              <a:buChar char="•"/>
              <a:tabLst>
                <a:tab pos="230188" algn="l"/>
              </a:tabLst>
            </a:pPr>
            <a:r>
              <a:rPr lang="en-US" sz="1600" spc="-5" dirty="0" smtClean="0">
                <a:latin typeface="+mj-lt"/>
                <a:cs typeface="Arial"/>
              </a:rPr>
              <a:t>Remarks:</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2"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Australia ACMA’s consultation (2)</a:t>
            </a:r>
            <a:endParaRPr lang="en-US" sz="2800" dirty="0">
              <a:solidFill>
                <a:srgbClr val="0070C0"/>
              </a:solidFill>
            </a:endParaRPr>
          </a:p>
        </p:txBody>
      </p:sp>
      <p:sp>
        <p:nvSpPr>
          <p:cNvPr id="7"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Tree>
    <p:extLst>
      <p:ext uri="{BB962C8B-B14F-4D97-AF65-F5344CB8AC3E}">
        <p14:creationId xmlns:p14="http://schemas.microsoft.com/office/powerpoint/2010/main" val="41368464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SA Position Statement </a:t>
            </a:r>
            <a:br>
              <a:rPr lang="en-US" sz="2800" dirty="0" smtClean="0">
                <a:solidFill>
                  <a:srgbClr val="0070C0"/>
                </a:solidFill>
              </a:rPr>
            </a:br>
            <a:r>
              <a:rPr lang="en-US" sz="2800" dirty="0" smtClean="0">
                <a:solidFill>
                  <a:srgbClr val="0070C0"/>
                </a:solidFill>
              </a:rPr>
              <a:t>“Intelligent Spectrum Allocation and Management”</a:t>
            </a:r>
            <a:endParaRPr lang="en-US" sz="2800" dirty="0">
              <a:solidFill>
                <a:srgbClr val="0070C0"/>
              </a:solidFill>
            </a:endParaRPr>
          </a:p>
        </p:txBody>
      </p:sp>
      <p:sp>
        <p:nvSpPr>
          <p:cNvPr id="10" name="Content Placeholder 2"/>
          <p:cNvSpPr>
            <a:spLocks noGrp="1"/>
          </p:cNvSpPr>
          <p:nvPr>
            <p:ph idx="1"/>
          </p:nvPr>
        </p:nvSpPr>
        <p:spPr>
          <a:xfrm>
            <a:off x="914400" y="1828800"/>
            <a:ext cx="10475384" cy="29718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Background</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600" dirty="0" smtClean="0">
                <a:latin typeface="+mj-lt"/>
              </a:rPr>
              <a:t>On 5 September 2018, IEEE SA </a:t>
            </a:r>
            <a:r>
              <a:rPr lang="en-US" sz="1600" dirty="0">
                <a:latin typeface="+mj-lt"/>
              </a:rPr>
              <a:t>developed (and was approved by the </a:t>
            </a:r>
            <a:r>
              <a:rPr lang="en-US" sz="1600" dirty="0" smtClean="0">
                <a:latin typeface="+mj-lt"/>
              </a:rPr>
              <a:t>Board of Governor (</a:t>
            </a:r>
            <a:r>
              <a:rPr lang="en-US" sz="1600" dirty="0" err="1" smtClean="0">
                <a:latin typeface="+mj-lt"/>
              </a:rPr>
              <a:t>BoG</a:t>
            </a:r>
            <a:r>
              <a:rPr lang="en-US" sz="1600" dirty="0" smtClean="0">
                <a:latin typeface="+mj-lt"/>
              </a:rPr>
              <a:t>)) </a:t>
            </a:r>
            <a:r>
              <a:rPr lang="en-US" sz="1600" dirty="0">
                <a:latin typeface="+mj-lt"/>
              </a:rPr>
              <a:t>an IEEE SA (OU) Policy Position statement on </a:t>
            </a:r>
            <a:r>
              <a:rPr lang="en-US" sz="1600" dirty="0">
                <a:latin typeface="+mj-lt"/>
                <a:hlinkClick r:id="rId3"/>
              </a:rPr>
              <a:t>Intelligent Spectrum Allocation and </a:t>
            </a:r>
            <a:r>
              <a:rPr lang="en-US" sz="1600" dirty="0" smtClean="0">
                <a:latin typeface="+mj-lt"/>
                <a:hlinkClick r:id="rId3"/>
              </a:rPr>
              <a:t>Management</a:t>
            </a:r>
            <a:r>
              <a:rPr lang="en-US" sz="1600" dirty="0" smtClean="0">
                <a:latin typeface="+mj-lt"/>
              </a:rPr>
              <a:t>.</a:t>
            </a:r>
          </a:p>
          <a:p>
            <a:pPr marL="630238" marR="117475" lvl="1" indent="-230188" algn="just">
              <a:buClrTx/>
              <a:buFont typeface="Times New Roman" pitchFamily="16" charset="0"/>
              <a:buChar char="•"/>
              <a:tabLst>
                <a:tab pos="230188" algn="l"/>
              </a:tabLst>
            </a:pPr>
            <a:r>
              <a:rPr lang="en-US" sz="1600" dirty="0">
                <a:latin typeface="+mj-lt"/>
              </a:rPr>
              <a:t>Per the </a:t>
            </a:r>
            <a:r>
              <a:rPr lang="en-US" sz="1600" dirty="0" smtClean="0">
                <a:latin typeface="+mj-lt"/>
                <a:hlinkClick r:id="rId4"/>
              </a:rPr>
              <a:t>IEEE </a:t>
            </a:r>
            <a:r>
              <a:rPr lang="en-US" sz="1600" dirty="0">
                <a:latin typeface="+mj-lt"/>
                <a:hlinkClick r:id="rId4"/>
              </a:rPr>
              <a:t>Global Public Policy Committee (GPPC) procedures/process</a:t>
            </a:r>
            <a:r>
              <a:rPr lang="en-US" sz="1600" dirty="0">
                <a:latin typeface="+mj-lt"/>
              </a:rPr>
              <a:t>, after three years public policy statements need to be reviewed for renewal, update or archival. </a:t>
            </a:r>
            <a:r>
              <a:rPr lang="en-US" sz="1600" dirty="0" smtClean="0">
                <a:latin typeface="+mj-lt"/>
              </a:rPr>
              <a:t>IEEE SA is </a:t>
            </a:r>
            <a:r>
              <a:rPr lang="en-US" sz="1600" dirty="0">
                <a:latin typeface="+mj-lt"/>
              </a:rPr>
              <a:t>at this point with the Intelligent Spectrum Allocation and Management statement</a:t>
            </a:r>
            <a:r>
              <a:rPr lang="en-US" sz="1600" dirty="0" smtClean="0">
                <a:latin typeface="+mj-lt"/>
              </a:rPr>
              <a:t>.</a:t>
            </a:r>
          </a:p>
          <a:p>
            <a:pPr marL="630238" marR="117475" lvl="1" indent="-230188" algn="just">
              <a:buClrTx/>
              <a:buFont typeface="Times New Roman" pitchFamily="16" charset="0"/>
              <a:buChar char="•"/>
              <a:tabLst>
                <a:tab pos="230188" algn="l"/>
              </a:tabLst>
            </a:pPr>
            <a:r>
              <a:rPr lang="en-US" sz="1600" spc="-5" dirty="0" smtClean="0">
                <a:solidFill>
                  <a:schemeClr val="tx1"/>
                </a:solidFill>
                <a:latin typeface="+mj-lt"/>
                <a:cs typeface="Arial"/>
              </a:rPr>
              <a:t>IEEE SA is reaching </a:t>
            </a:r>
            <a:r>
              <a:rPr lang="en-US" sz="1600" spc="-5" dirty="0">
                <a:solidFill>
                  <a:schemeClr val="tx1"/>
                </a:solidFill>
                <a:latin typeface="+mj-lt"/>
                <a:cs typeface="Arial"/>
              </a:rPr>
              <a:t>out to </a:t>
            </a:r>
            <a:r>
              <a:rPr lang="en-US" sz="1600" spc="-5" dirty="0" smtClean="0">
                <a:solidFill>
                  <a:schemeClr val="tx1"/>
                </a:solidFill>
                <a:latin typeface="+mj-lt"/>
                <a:cs typeface="Arial"/>
              </a:rPr>
              <a:t>IEEE 802 and see </a:t>
            </a:r>
            <a:r>
              <a:rPr lang="en-US" sz="1600" spc="-5" dirty="0">
                <a:solidFill>
                  <a:schemeClr val="tx1"/>
                </a:solidFill>
                <a:latin typeface="+mj-lt"/>
                <a:cs typeface="Arial"/>
              </a:rPr>
              <a:t>if </a:t>
            </a:r>
            <a:r>
              <a:rPr lang="en-US" sz="1600" spc="-5" dirty="0" smtClean="0">
                <a:solidFill>
                  <a:schemeClr val="tx1"/>
                </a:solidFill>
                <a:latin typeface="+mj-lt"/>
                <a:cs typeface="Arial"/>
              </a:rPr>
              <a:t>we </a:t>
            </a:r>
            <a:r>
              <a:rPr lang="en-US" sz="1600" spc="-5" dirty="0">
                <a:solidFill>
                  <a:schemeClr val="tx1"/>
                </a:solidFill>
                <a:latin typeface="+mj-lt"/>
                <a:cs typeface="Arial"/>
              </a:rPr>
              <a:t>think that statement should be renewed and/or updated (there are some dated items in the statement) or archived</a:t>
            </a:r>
            <a:r>
              <a:rPr lang="en-US" sz="1600" spc="-5" dirty="0" smtClean="0">
                <a:solidFill>
                  <a:schemeClr val="tx1"/>
                </a:solidFill>
                <a:latin typeface="+mj-lt"/>
                <a:cs typeface="Arial"/>
              </a:rPr>
              <a:t>.</a:t>
            </a:r>
            <a:endParaRPr lang="en-US" sz="16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Tree>
    <p:extLst>
      <p:ext uri="{BB962C8B-B14F-4D97-AF65-F5344CB8AC3E}">
        <p14:creationId xmlns:p14="http://schemas.microsoft.com/office/powerpoint/2010/main" val="2566267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Recap</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Content Placeholder 2"/>
          <p:cNvSpPr txBox="1">
            <a:spLocks/>
          </p:cNvSpPr>
          <p:nvPr/>
        </p:nvSpPr>
        <p:spPr bwMode="auto">
          <a:xfrm>
            <a:off x="914400" y="1828800"/>
            <a:ext cx="10475384" cy="373637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latin typeface="+mj-lt"/>
                <a:cs typeface="Arial"/>
              </a:rPr>
              <a:t>A </a:t>
            </a:r>
            <a:r>
              <a:rPr lang="en-US" sz="1800" kern="0" spc="-5" dirty="0" smtClean="0">
                <a:latin typeface="+mj-lt"/>
                <a:cs typeface="Arial"/>
                <a:hlinkClick r:id="rId4"/>
              </a:rPr>
              <a:t>discussion</a:t>
            </a:r>
            <a:r>
              <a:rPr lang="en-US" sz="1800" kern="0" spc="-5" dirty="0" smtClean="0">
                <a:latin typeface="+mj-lt"/>
                <a:cs typeface="Arial"/>
              </a:rPr>
              <a:t> was held on 2 June 2022 during the weekly IEEE 802.18 teleconference call</a:t>
            </a:r>
          </a:p>
          <a:p>
            <a:pPr marL="630238" marR="117475" lvl="1" indent="-230188" algn="just">
              <a:buClrTx/>
              <a:buFont typeface="Times New Roman" pitchFamily="16" charset="0"/>
              <a:buChar char="•"/>
              <a:tabLst>
                <a:tab pos="230188" algn="l"/>
              </a:tabLst>
            </a:pPr>
            <a:r>
              <a:rPr lang="en-US" sz="1600" kern="0" dirty="0" smtClean="0">
                <a:latin typeface="+mj-lt"/>
                <a:hlinkClick r:id="rId5"/>
              </a:rPr>
              <a:t>No participant objected</a:t>
            </a:r>
            <a:r>
              <a:rPr lang="en-US" sz="1600" kern="0" dirty="0" smtClean="0">
                <a:latin typeface="+mj-lt"/>
              </a:rPr>
              <a:t> that IEEE 802 to indicate to IEEE SA to revise the position statement.</a:t>
            </a:r>
          </a:p>
          <a:p>
            <a:pPr marL="230188" marR="117475" indent="-230188" algn="just">
              <a:buClrTx/>
              <a:buFont typeface="Times New Roman" pitchFamily="16" charset="0"/>
              <a:buChar char="•"/>
              <a:tabLst>
                <a:tab pos="230188" algn="l"/>
              </a:tabLst>
            </a:pPr>
            <a:r>
              <a:rPr lang="en-US" sz="1800" kern="0" dirty="0" smtClean="0">
                <a:latin typeface="+mj-lt"/>
              </a:rPr>
              <a:t>A </a:t>
            </a:r>
            <a:r>
              <a:rPr lang="en-US" sz="1800" kern="0" dirty="0" smtClean="0">
                <a:latin typeface="+mj-lt"/>
                <a:hlinkClick r:id="rId6"/>
              </a:rPr>
              <a:t>discussion</a:t>
            </a:r>
            <a:r>
              <a:rPr lang="en-US" sz="1800" kern="0" dirty="0" smtClean="0">
                <a:latin typeface="+mj-lt"/>
              </a:rPr>
              <a:t> was held on 7 June 2022 during the monthly IEEE 802 teleconference call</a:t>
            </a:r>
          </a:p>
          <a:p>
            <a:pPr marL="630238" marR="117475" lvl="1" indent="-230188" algn="just">
              <a:buClrTx/>
              <a:buFont typeface="Times New Roman" pitchFamily="16" charset="0"/>
              <a:buChar char="•"/>
              <a:tabLst>
                <a:tab pos="230188" algn="l"/>
              </a:tabLst>
            </a:pPr>
            <a:r>
              <a:rPr lang="en-US" sz="1600" kern="0" dirty="0" smtClean="0">
                <a:latin typeface="+mj-lt"/>
              </a:rPr>
              <a:t>There was </a:t>
            </a:r>
            <a:r>
              <a:rPr lang="en-US" sz="1600" kern="0" dirty="0" smtClean="0">
                <a:latin typeface="+mj-lt"/>
                <a:hlinkClick r:id="rId7"/>
              </a:rPr>
              <a:t>no objection</a:t>
            </a:r>
            <a:r>
              <a:rPr lang="en-US" sz="1600" kern="0" dirty="0" smtClean="0">
                <a:latin typeface="+mj-lt"/>
              </a:rPr>
              <a:t> for 802 LMSC Chair to </a:t>
            </a:r>
            <a:r>
              <a:rPr lang="en-US" sz="1600" dirty="0"/>
              <a:t>indicate to IEEE SA to </a:t>
            </a:r>
            <a:r>
              <a:rPr lang="en-US" sz="1600" dirty="0" smtClean="0"/>
              <a:t>revise </a:t>
            </a:r>
            <a:r>
              <a:rPr lang="en-US" sz="1600" dirty="0"/>
              <a:t>the position </a:t>
            </a:r>
            <a:r>
              <a:rPr lang="en-US" sz="1600" dirty="0" smtClean="0"/>
              <a:t>statement.</a:t>
            </a:r>
            <a:endParaRPr lang="en-US" sz="1600" kern="0" dirty="0">
              <a:latin typeface="+mj-lt"/>
            </a:endParaRPr>
          </a:p>
          <a:p>
            <a:pPr marL="230188" marR="117475" indent="-230188" algn="just">
              <a:buClrTx/>
              <a:buFont typeface="Times New Roman" pitchFamily="16" charset="0"/>
              <a:buChar char="•"/>
              <a:tabLst>
                <a:tab pos="230188" algn="l"/>
              </a:tabLst>
            </a:pPr>
            <a:r>
              <a:rPr lang="en-US" sz="1800" kern="0" dirty="0" smtClean="0">
                <a:latin typeface="+mj-lt"/>
              </a:rPr>
              <a:t>A </a:t>
            </a:r>
            <a:r>
              <a:rPr lang="en-US" sz="1800" kern="0" dirty="0" smtClean="0">
                <a:latin typeface="+mj-lt"/>
                <a:hlinkClick r:id="rId8"/>
              </a:rPr>
              <a:t>discussion</a:t>
            </a:r>
            <a:r>
              <a:rPr lang="en-US" sz="1800" kern="0" dirty="0" smtClean="0">
                <a:latin typeface="+mj-lt"/>
              </a:rPr>
              <a:t> was held on 11 July 2022 during the IEEE 802 Opening Plenary</a:t>
            </a:r>
          </a:p>
          <a:p>
            <a:pPr marL="630238" marR="117475" lvl="1" indent="-230188" algn="just">
              <a:buClrTx/>
              <a:buFont typeface="Times New Roman" pitchFamily="16" charset="0"/>
              <a:buChar char="•"/>
              <a:tabLst>
                <a:tab pos="230188" algn="l"/>
              </a:tabLst>
            </a:pPr>
            <a:r>
              <a:rPr lang="en-US" sz="1600" b="0" kern="0" dirty="0" smtClean="0">
                <a:latin typeface="+mj-lt"/>
              </a:rPr>
              <a:t>The IEEE 802 would prefer to finish the revision by September 23, 2022, instead of July 25, 2022.</a:t>
            </a:r>
          </a:p>
          <a:p>
            <a:pPr marL="230188" marR="117475" indent="-230188" algn="just">
              <a:buClrTx/>
              <a:buFont typeface="Times New Roman" pitchFamily="16" charset="0"/>
              <a:buChar char="•"/>
              <a:tabLst>
                <a:tab pos="230188" algn="l"/>
              </a:tabLst>
            </a:pPr>
            <a:r>
              <a:rPr lang="en-US" sz="1800" kern="0" dirty="0" smtClean="0">
                <a:latin typeface="+mj-lt"/>
              </a:rPr>
              <a:t>The formation of an IEEE 802.18 IEEE Statement Update on Spectrum (ISUS) ad-hoc was </a:t>
            </a:r>
            <a:r>
              <a:rPr lang="en-US" sz="1800" kern="0" dirty="0" smtClean="0">
                <a:latin typeface="+mj-lt"/>
                <a:hlinkClick r:id="rId9"/>
              </a:rPr>
              <a:t>approved</a:t>
            </a:r>
            <a:r>
              <a:rPr lang="en-US" sz="1800" kern="0" dirty="0" smtClean="0">
                <a:latin typeface="+mj-lt"/>
              </a:rPr>
              <a:t> by the IEEE 802.18 on 14 July 2022.</a:t>
            </a:r>
          </a:p>
          <a:p>
            <a:pPr marL="630238" marR="117475" lvl="1" indent="-230188" algn="just">
              <a:buClrTx/>
              <a:buFont typeface="Times New Roman" pitchFamily="16" charset="0"/>
              <a:buChar char="•"/>
              <a:tabLst>
                <a:tab pos="230188" algn="l"/>
              </a:tabLst>
            </a:pPr>
            <a:r>
              <a:rPr lang="en-US" sz="1600" kern="0" dirty="0" smtClean="0">
                <a:latin typeface="+mj-lt"/>
              </a:rPr>
              <a:t>The ad-hoc, which is chaired by </a:t>
            </a:r>
            <a:r>
              <a:rPr lang="en-GB" sz="1600" kern="0" dirty="0"/>
              <a:t>IEEE 802.18 Secretary, Amelia </a:t>
            </a:r>
            <a:r>
              <a:rPr lang="en-GB" sz="1600" kern="0" dirty="0" err="1"/>
              <a:t>Andersdotter</a:t>
            </a:r>
            <a:r>
              <a:rPr lang="en-GB" sz="1600" kern="0" dirty="0"/>
              <a:t> (</a:t>
            </a:r>
            <a:r>
              <a:rPr lang="en-GB" sz="1600" kern="0" dirty="0" smtClean="0"/>
              <a:t>Comcast), </a:t>
            </a:r>
            <a:r>
              <a:rPr lang="en-US" sz="1600" kern="0" dirty="0" smtClean="0">
                <a:latin typeface="+mj-lt"/>
              </a:rPr>
              <a:t>is chartered </a:t>
            </a:r>
            <a:r>
              <a:rPr lang="en-GB" sz="1600" dirty="0" smtClean="0"/>
              <a:t>to </a:t>
            </a:r>
            <a:r>
              <a:rPr lang="en-GB" sz="1600" dirty="0"/>
              <a:t>develop a revised IEEE Standards Association policy statement on the Intelligent Spectrum Allocation and Management</a:t>
            </a:r>
            <a:endParaRPr lang="en-US" sz="1600" kern="0" dirty="0" smtClean="0">
              <a:latin typeface="+mj-lt"/>
            </a:endParaRPr>
          </a:p>
          <a:p>
            <a:pPr marL="630238" marR="117475" lvl="1" indent="-230188" algn="just">
              <a:buClr>
                <a:srgbClr val="FF0000"/>
              </a:buClr>
              <a:buFont typeface="Times New Roman" pitchFamily="16" charset="0"/>
              <a:buChar char="•"/>
              <a:tabLst>
                <a:tab pos="230188" algn="l"/>
              </a:tabLst>
            </a:pPr>
            <a:endParaRPr lang="en-US" sz="1800" kern="0" spc="-5" dirty="0" smtClean="0">
              <a:solidFill>
                <a:srgbClr val="FF0000"/>
              </a:solidFill>
              <a:latin typeface="+mj-lt"/>
              <a:cs typeface="Arial"/>
            </a:endParaRPr>
          </a:p>
          <a:p>
            <a:pPr marL="0" marR="117475" indent="0" algn="just">
              <a:buClr>
                <a:srgbClr val="FF0000"/>
              </a:buClr>
              <a:tabLst>
                <a:tab pos="230188" algn="l"/>
              </a:tabLst>
            </a:pPr>
            <a:endParaRPr lang="en-US" sz="1800" kern="0" spc="-5" dirty="0" smtClean="0">
              <a:latin typeface="+mj-lt"/>
              <a:cs typeface="Arial"/>
            </a:endParaRPr>
          </a:p>
          <a:p>
            <a:pPr marL="400050" marR="117475" lvl="1" indent="0" algn="just">
              <a:tabLst>
                <a:tab pos="230188" algn="l"/>
              </a:tabLst>
            </a:pPr>
            <a:endParaRPr lang="en-US" sz="1600" kern="0" spc="-5" dirty="0" smtClean="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7"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Tree>
    <p:extLst>
      <p:ext uri="{BB962C8B-B14F-4D97-AF65-F5344CB8AC3E}">
        <p14:creationId xmlns:p14="http://schemas.microsoft.com/office/powerpoint/2010/main" val="4142497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Progress and Recommendation from the ISUS ad-hoc</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Content Placeholder 2"/>
          <p:cNvSpPr txBox="1">
            <a:spLocks/>
          </p:cNvSpPr>
          <p:nvPr/>
        </p:nvSpPr>
        <p:spPr bwMode="auto">
          <a:xfrm>
            <a:off x="914400" y="1828800"/>
            <a:ext cx="10475384" cy="373637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latin typeface="+mj-lt"/>
                <a:cs typeface="Arial"/>
              </a:rPr>
              <a:t>The ad-hoc has met four times since the formation</a:t>
            </a:r>
          </a:p>
          <a:p>
            <a:pPr marL="630238" marR="117475" lvl="1" indent="-230188" algn="just">
              <a:buClrTx/>
              <a:buFont typeface="Times New Roman" pitchFamily="16" charset="0"/>
              <a:buChar char="•"/>
              <a:tabLst>
                <a:tab pos="230188" algn="l"/>
              </a:tabLst>
            </a:pPr>
            <a:r>
              <a:rPr lang="en-US" sz="1600" kern="0" dirty="0" smtClean="0">
                <a:latin typeface="+mj-lt"/>
              </a:rPr>
              <a:t>25 July (</a:t>
            </a:r>
            <a:r>
              <a:rPr lang="en-US" sz="1600" kern="0" dirty="0" smtClean="0">
                <a:latin typeface="+mj-lt"/>
                <a:hlinkClick r:id="rId4"/>
              </a:rPr>
              <a:t>agenda</a:t>
            </a:r>
            <a:r>
              <a:rPr lang="en-US" sz="1600" kern="0" dirty="0" smtClean="0">
                <a:latin typeface="+mj-lt"/>
              </a:rPr>
              <a:t>, </a:t>
            </a:r>
            <a:r>
              <a:rPr lang="en-US" sz="1600" kern="0" dirty="0" smtClean="0">
                <a:latin typeface="+mj-lt"/>
                <a:hlinkClick r:id="rId5"/>
              </a:rPr>
              <a:t>meeting minutes</a:t>
            </a:r>
            <a:r>
              <a:rPr lang="en-US" sz="1600" kern="0" dirty="0" smtClean="0">
                <a:latin typeface="+mj-lt"/>
              </a:rPr>
              <a:t>)</a:t>
            </a:r>
          </a:p>
          <a:p>
            <a:pPr marL="630238" marR="117475" lvl="1" indent="-230188" algn="just">
              <a:buClrTx/>
              <a:buFont typeface="Times New Roman" pitchFamily="16" charset="0"/>
              <a:buChar char="•"/>
              <a:tabLst>
                <a:tab pos="230188" algn="l"/>
              </a:tabLst>
            </a:pPr>
            <a:r>
              <a:rPr lang="en-US" sz="1600" kern="0" dirty="0" smtClean="0">
                <a:latin typeface="+mj-lt"/>
              </a:rPr>
              <a:t>1 August </a:t>
            </a:r>
            <a:r>
              <a:rPr lang="en-US" sz="1600" kern="0" dirty="0"/>
              <a:t>(</a:t>
            </a:r>
            <a:r>
              <a:rPr lang="en-US" sz="1600" kern="0" dirty="0">
                <a:hlinkClick r:id="rId6"/>
              </a:rPr>
              <a:t>agenda</a:t>
            </a:r>
            <a:r>
              <a:rPr lang="en-US" sz="1600" kern="0" dirty="0"/>
              <a:t>, </a:t>
            </a:r>
            <a:r>
              <a:rPr lang="en-US" sz="1600" kern="0" dirty="0">
                <a:hlinkClick r:id="rId7"/>
              </a:rPr>
              <a:t>meeting minutes</a:t>
            </a:r>
            <a:r>
              <a:rPr lang="en-US" sz="1600" kern="0" dirty="0"/>
              <a:t>)</a:t>
            </a:r>
            <a:endParaRPr lang="en-US" sz="1600" kern="0" dirty="0" smtClean="0">
              <a:latin typeface="+mj-lt"/>
            </a:endParaRPr>
          </a:p>
          <a:p>
            <a:pPr marL="630238" marR="117475" lvl="1" indent="-230188" algn="just">
              <a:buClrTx/>
              <a:buFont typeface="Times New Roman" pitchFamily="16" charset="0"/>
              <a:buChar char="•"/>
              <a:tabLst>
                <a:tab pos="230188" algn="l"/>
              </a:tabLst>
            </a:pPr>
            <a:r>
              <a:rPr lang="en-US" sz="1600" kern="0" dirty="0" smtClean="0">
                <a:latin typeface="+mj-lt"/>
              </a:rPr>
              <a:t>8 August </a:t>
            </a:r>
            <a:r>
              <a:rPr lang="en-US" sz="1600" kern="0" dirty="0"/>
              <a:t>(</a:t>
            </a:r>
            <a:r>
              <a:rPr lang="en-US" sz="1600" kern="0" dirty="0">
                <a:hlinkClick r:id="rId8"/>
              </a:rPr>
              <a:t>agenda</a:t>
            </a:r>
            <a:r>
              <a:rPr lang="en-US" sz="1600" kern="0" dirty="0"/>
              <a:t>, </a:t>
            </a:r>
            <a:r>
              <a:rPr lang="en-US" sz="1600" kern="0" dirty="0">
                <a:hlinkClick r:id="rId9"/>
              </a:rPr>
              <a:t>meeting minutes</a:t>
            </a:r>
            <a:r>
              <a:rPr lang="en-US" sz="1600" kern="0" dirty="0"/>
              <a:t>)</a:t>
            </a:r>
            <a:endParaRPr lang="en-US" sz="1600" kern="0" dirty="0" smtClean="0">
              <a:latin typeface="+mj-lt"/>
            </a:endParaRPr>
          </a:p>
          <a:p>
            <a:pPr marL="630238" marR="117475" lvl="1" indent="-230188" algn="just">
              <a:buClrTx/>
              <a:buFont typeface="Times New Roman" pitchFamily="16" charset="0"/>
              <a:buChar char="•"/>
              <a:tabLst>
                <a:tab pos="230188" algn="l"/>
              </a:tabLst>
            </a:pPr>
            <a:r>
              <a:rPr lang="en-US" sz="1600" kern="0" dirty="0" smtClean="0">
                <a:latin typeface="+mj-lt"/>
              </a:rPr>
              <a:t>15 August </a:t>
            </a:r>
            <a:r>
              <a:rPr lang="en-US" sz="1600" kern="0" dirty="0"/>
              <a:t>(</a:t>
            </a:r>
            <a:r>
              <a:rPr lang="en-US" sz="1600" kern="0" dirty="0">
                <a:hlinkClick r:id="rId10"/>
              </a:rPr>
              <a:t>agenda</a:t>
            </a:r>
            <a:r>
              <a:rPr lang="en-US" sz="1600" kern="0" dirty="0"/>
              <a:t>, </a:t>
            </a:r>
            <a:r>
              <a:rPr lang="en-US" sz="1600" kern="0" dirty="0">
                <a:hlinkClick r:id="rId11"/>
              </a:rPr>
              <a:t>meeting minutes</a:t>
            </a:r>
            <a:r>
              <a:rPr lang="en-US" sz="1600" kern="0" dirty="0"/>
              <a:t>)</a:t>
            </a:r>
            <a:endParaRPr lang="en-US" sz="1600" kern="0" dirty="0" smtClean="0">
              <a:latin typeface="+mj-lt"/>
            </a:endParaRPr>
          </a:p>
          <a:p>
            <a:pPr marL="230188" marR="117475" indent="-230188" algn="just">
              <a:spcBef>
                <a:spcPts val="1200"/>
              </a:spcBef>
              <a:buFont typeface="Times New Roman" pitchFamily="16" charset="0"/>
              <a:buChar char="•"/>
              <a:tabLst>
                <a:tab pos="230188" algn="l"/>
              </a:tabLst>
            </a:pPr>
            <a:r>
              <a:rPr lang="en-US" sz="1800" kern="0" spc="-5" dirty="0">
                <a:cs typeface="Arial"/>
              </a:rPr>
              <a:t>The ad-hoc </a:t>
            </a:r>
            <a:r>
              <a:rPr lang="en-US" sz="1800" kern="0" spc="-5" dirty="0" smtClean="0">
                <a:cs typeface="Arial"/>
              </a:rPr>
              <a:t>recommended not to revise the IEEE SA position statement</a:t>
            </a:r>
            <a:endParaRPr lang="en-US" sz="1800" kern="0" spc="-5" dirty="0">
              <a:cs typeface="Arial"/>
            </a:endParaRPr>
          </a:p>
          <a:p>
            <a:pPr marL="630238" marR="117475" lvl="1" indent="-230188" algn="just">
              <a:buClrTx/>
              <a:buFont typeface="Times New Roman" pitchFamily="16" charset="0"/>
              <a:buChar char="•"/>
              <a:tabLst>
                <a:tab pos="230188" algn="l"/>
              </a:tabLst>
            </a:pPr>
            <a:r>
              <a:rPr lang="en-US" sz="1600" kern="0" dirty="0" smtClean="0"/>
              <a:t>The recent development on “intelligent spectrum allocation and management” is taken place in SDOs and Industry Alliances other than IEEE 802.  </a:t>
            </a:r>
          </a:p>
          <a:p>
            <a:pPr marL="630238" marR="117475" lvl="1" indent="-230188" algn="just">
              <a:buClrTx/>
              <a:buFont typeface="Times New Roman" pitchFamily="16" charset="0"/>
              <a:buChar char="•"/>
              <a:tabLst>
                <a:tab pos="230188" algn="l"/>
              </a:tabLst>
            </a:pPr>
            <a:r>
              <a:rPr lang="en-US" sz="1600" kern="0" dirty="0" smtClean="0"/>
              <a:t>Not in favor of preparing a revised position statement because these are not considered and developed in IEEE 802.</a:t>
            </a:r>
          </a:p>
          <a:p>
            <a:pPr marL="630238" marR="117475" lvl="1" indent="-230188" algn="just">
              <a:buClrTx/>
              <a:buFont typeface="Times New Roman" pitchFamily="16" charset="0"/>
              <a:buChar char="•"/>
              <a:tabLst>
                <a:tab pos="230188" algn="l"/>
              </a:tabLst>
            </a:pPr>
            <a:r>
              <a:rPr lang="en-US" sz="1600" kern="0" dirty="0" smtClean="0"/>
              <a:t>If IEEE 802 would prefer to change the scope of the positon statement, then it is actually a new position statement with new title.</a:t>
            </a:r>
            <a:endParaRPr lang="en-US" sz="1600" kern="0" dirty="0"/>
          </a:p>
          <a:p>
            <a:pPr marL="630238" marR="117475" lvl="1" indent="-230188" algn="just">
              <a:buClrTx/>
              <a:buFont typeface="Times New Roman" pitchFamily="16" charset="0"/>
              <a:buChar char="•"/>
              <a:tabLst>
                <a:tab pos="230188" algn="l"/>
              </a:tabLst>
            </a:pPr>
            <a:endParaRPr lang="en-US" sz="1600" kern="0" dirty="0" smtClean="0">
              <a:latin typeface="+mj-lt"/>
            </a:endParaRPr>
          </a:p>
          <a:p>
            <a:pPr marL="400050" marR="117475" lvl="1" indent="0" algn="just">
              <a:tabLst>
                <a:tab pos="230188" algn="l"/>
              </a:tabLst>
            </a:pPr>
            <a:endParaRPr lang="en-US" sz="1600" kern="0" spc="-5" dirty="0" smtClean="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7"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Tree>
    <p:extLst>
      <p:ext uri="{BB962C8B-B14F-4D97-AF65-F5344CB8AC3E}">
        <p14:creationId xmlns:p14="http://schemas.microsoft.com/office/powerpoint/2010/main" val="41789370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November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 IEEE 802.18:				</a:t>
            </a:r>
          </a:p>
          <a:p>
            <a:pPr marL="285750">
              <a:spcBef>
                <a:spcPts val="300"/>
              </a:spcBef>
              <a:spcAft>
                <a:spcPts val="0"/>
              </a:spcAft>
              <a:buFont typeface="Arial" panose="020B0604020202020204" pitchFamily="34" charset="0"/>
              <a:buChar char="•"/>
              <a:tabLst>
                <a:tab pos="2058988" algn="l"/>
              </a:tabLst>
              <a:defRPr/>
            </a:pPr>
            <a:r>
              <a:rPr lang="en-US" altLang="en-US" sz="1600" dirty="0">
                <a:solidFill>
                  <a:schemeClr val="tx1"/>
                </a:solidFill>
                <a:latin typeface="+mj-lt"/>
                <a:cs typeface="Arial" panose="020B0604020202020204" pitchFamily="34" charset="0"/>
              </a:rPr>
              <a:t>  Chair:  </a:t>
            </a:r>
            <a:r>
              <a:rPr lang="en-US" altLang="en-US" sz="1600" dirty="0" smtClean="0">
                <a:solidFill>
                  <a:schemeClr val="tx1"/>
                </a:solidFill>
                <a:latin typeface="+mj-lt"/>
                <a:cs typeface="Arial" panose="020B0604020202020204" pitchFamily="34" charset="0"/>
              </a:rPr>
              <a:t>	Edward </a:t>
            </a:r>
            <a:r>
              <a:rPr lang="en-US" altLang="en-US" sz="1600" dirty="0">
                <a:solidFill>
                  <a:schemeClr val="tx1"/>
                </a:solidFill>
                <a:latin typeface="+mj-lt"/>
                <a:cs typeface="Arial" panose="020B0604020202020204" pitchFamily="34" charset="0"/>
              </a:rPr>
              <a:t>Au (Huawei)</a:t>
            </a:r>
          </a:p>
          <a:p>
            <a:pPr marL="285750">
              <a:spcBef>
                <a:spcPts val="300"/>
              </a:spcBef>
              <a:spcAft>
                <a:spcPts val="0"/>
              </a:spcAft>
              <a:buFont typeface="Arial" panose="020B0604020202020204" pitchFamily="34" charset="0"/>
              <a:buChar char="•"/>
              <a:tabLst>
                <a:tab pos="2058988" algn="l"/>
              </a:tabLst>
              <a:defRPr/>
            </a:pPr>
            <a:r>
              <a:rPr lang="en-US" altLang="en-US" sz="1600" dirty="0">
                <a:solidFill>
                  <a:schemeClr val="tx1"/>
                </a:solidFill>
                <a:latin typeface="+mj-lt"/>
                <a:cs typeface="Arial" panose="020B0604020202020204" pitchFamily="34" charset="0"/>
              </a:rPr>
              <a:t>  Co-Vice-chairs:  </a:t>
            </a:r>
            <a:r>
              <a:rPr lang="en-US" altLang="en-US" sz="1600" dirty="0" smtClean="0">
                <a:solidFill>
                  <a:schemeClr val="tx1"/>
                </a:solidFill>
                <a:latin typeface="+mj-lt"/>
                <a:cs typeface="Arial" panose="020B0604020202020204" pitchFamily="34" charset="0"/>
              </a:rPr>
              <a:t>	Al </a:t>
            </a:r>
            <a:r>
              <a:rPr lang="en-US" altLang="en-US" sz="1600" dirty="0">
                <a:solidFill>
                  <a:schemeClr val="tx1"/>
                </a:solidFill>
                <a:latin typeface="+mj-lt"/>
                <a:cs typeface="Arial" panose="020B0604020202020204" pitchFamily="34" charset="0"/>
              </a:rPr>
              <a:t>Petrick (Skyworks Solutions) and Stuart Kerry (</a:t>
            </a:r>
            <a:r>
              <a:rPr lang="en-US" altLang="en-US" sz="1600" dirty="0" smtClean="0">
                <a:solidFill>
                  <a:schemeClr val="tx1"/>
                </a:solidFill>
                <a:latin typeface="+mj-lt"/>
                <a:cs typeface="Arial" panose="020B0604020202020204" pitchFamily="34" charset="0"/>
              </a:rPr>
              <a:t>OK-Brit; </a:t>
            </a:r>
            <a:r>
              <a:rPr lang="en-US" altLang="en-US" sz="1600" dirty="0">
                <a:solidFill>
                  <a:schemeClr val="tx1"/>
                </a:solidFill>
                <a:latin typeface="+mj-lt"/>
                <a:cs typeface="Arial" panose="020B0604020202020204" pitchFamily="34" charset="0"/>
              </a:rPr>
              <a:t>Self</a:t>
            </a:r>
            <a:r>
              <a:rPr lang="en-US" altLang="en-US" sz="1600" dirty="0" smtClean="0">
                <a:solidFill>
                  <a:schemeClr val="tx1"/>
                </a:solidFill>
                <a:latin typeface="+mj-lt"/>
                <a:cs typeface="Arial" panose="020B0604020202020204" pitchFamily="34" charset="0"/>
              </a:rPr>
              <a:t>)</a:t>
            </a:r>
          </a:p>
          <a:p>
            <a:pPr marL="285750">
              <a:spcBef>
                <a:spcPts val="300"/>
              </a:spcBef>
              <a:spcAft>
                <a:spcPts val="0"/>
              </a:spcAft>
              <a:buFont typeface="Arial" panose="020B0604020202020204" pitchFamily="34" charset="0"/>
              <a:buChar char="•"/>
              <a:tabLst>
                <a:tab pos="2058988" algn="l"/>
              </a:tabLst>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Secretary: 	Amelia </a:t>
            </a:r>
            <a:r>
              <a:rPr lang="en-US" altLang="en-US" sz="1600" dirty="0" err="1" smtClean="0">
                <a:solidFill>
                  <a:schemeClr val="tx1"/>
                </a:solidFill>
                <a:latin typeface="+mj-lt"/>
                <a:cs typeface="Arial" panose="020B0604020202020204" pitchFamily="34" charset="0"/>
              </a:rPr>
              <a:t>Andersdotter</a:t>
            </a:r>
            <a:r>
              <a:rPr lang="en-US" altLang="en-US" sz="1600" dirty="0" smtClean="0">
                <a:solidFill>
                  <a:schemeClr val="tx1"/>
                </a:solidFill>
                <a:latin typeface="+mj-lt"/>
                <a:cs typeface="Arial" panose="020B0604020202020204" pitchFamily="34" charset="0"/>
              </a:rPr>
              <a:t> (Sky Group/Comcast)</a:t>
            </a:r>
          </a:p>
          <a:p>
            <a:pPr marL="285750">
              <a:spcBef>
                <a:spcPts val="300"/>
              </a:spcBef>
              <a:spcAft>
                <a:spcPts val="0"/>
              </a:spcAft>
              <a:buFont typeface="Arial" panose="020B0604020202020204" pitchFamily="34" charset="0"/>
              <a:buChar char="•"/>
              <a:tabLst>
                <a:tab pos="2058988" algn="l"/>
              </a:tabLst>
              <a:defRPr/>
            </a:pPr>
            <a:r>
              <a:rPr lang="en-US" altLang="en-US" sz="1600" dirty="0" smtClean="0">
                <a:solidFill>
                  <a:schemeClr val="tx1"/>
                </a:solidFill>
                <a:cs typeface="Arial" panose="020B0604020202020204" pitchFamily="34" charset="0"/>
              </a:rPr>
              <a:t>  Program Manager:	Jodi </a:t>
            </a:r>
            <a:r>
              <a:rPr lang="en-US" altLang="en-US" sz="1600" dirty="0" err="1">
                <a:solidFill>
                  <a:schemeClr val="tx1"/>
                </a:solidFill>
                <a:cs typeface="Arial" panose="020B0604020202020204" pitchFamily="34" charset="0"/>
              </a:rPr>
              <a:t>Haasz</a:t>
            </a:r>
            <a:r>
              <a:rPr lang="en-US" altLang="en-US" sz="1600" dirty="0">
                <a:solidFill>
                  <a:schemeClr val="tx1"/>
                </a:solidFill>
                <a:cs typeface="Arial" panose="020B0604020202020204" pitchFamily="34" charset="0"/>
              </a:rPr>
              <a:t> (IEEE SA</a:t>
            </a:r>
            <a:r>
              <a:rPr lang="en-US" altLang="en-US" sz="1600" dirty="0" smtClean="0">
                <a:solidFill>
                  <a:schemeClr val="tx1"/>
                </a:solidFill>
                <a:cs typeface="Arial" panose="020B0604020202020204" pitchFamily="34" charset="0"/>
              </a:rPr>
              <a:t>)</a:t>
            </a:r>
          </a:p>
          <a:p>
            <a:pPr marL="285750" indent="-285750">
              <a:spcBef>
                <a:spcPts val="1200"/>
              </a:spcBef>
              <a:spcAft>
                <a:spcPts val="0"/>
              </a:spcAft>
              <a:buFont typeface="Arial" panose="020B0604020202020204" pitchFamily="34" charset="0"/>
              <a:buChar char="•"/>
              <a:defRPr/>
            </a:pPr>
            <a:r>
              <a:rPr lang="en-US" altLang="en-US" sz="1800" b="1" dirty="0" smtClean="0">
                <a:solidFill>
                  <a:schemeClr val="tx1"/>
                </a:solidFill>
                <a:cs typeface="Arial" panose="020B0604020202020204" pitchFamily="34" charset="0"/>
              </a:rPr>
              <a:t>Ad-hoc chairs for </a:t>
            </a:r>
            <a:r>
              <a:rPr lang="en-US" altLang="en-US" sz="1800" b="1" dirty="0">
                <a:solidFill>
                  <a:schemeClr val="tx1"/>
                </a:solidFill>
                <a:cs typeface="Arial" panose="020B0604020202020204" pitchFamily="34" charset="0"/>
              </a:rPr>
              <a:t>the RR-TAG / IEEE 802.18:				</a:t>
            </a:r>
          </a:p>
          <a:p>
            <a:pPr marL="285750">
              <a:spcBef>
                <a:spcPts val="300"/>
              </a:spcBef>
              <a:spcAft>
                <a:spcPts val="0"/>
              </a:spcAft>
              <a:buFont typeface="Arial" panose="020B0604020202020204" pitchFamily="34" charset="0"/>
              <a:buChar char="•"/>
              <a:tabLst>
                <a:tab pos="1882775" algn="l"/>
              </a:tabLst>
              <a:defRPr/>
            </a:pPr>
            <a:r>
              <a:rPr lang="en-US" altLang="en-US" sz="1600" dirty="0" smtClean="0">
                <a:solidFill>
                  <a:schemeClr val="tx1"/>
                </a:solidFill>
                <a:cs typeface="Arial" panose="020B0604020202020204" pitchFamily="34" charset="0"/>
              </a:rPr>
              <a:t>  IEEE </a:t>
            </a:r>
            <a:r>
              <a:rPr lang="en-US" altLang="en-US" sz="1600" dirty="0">
                <a:solidFill>
                  <a:schemeClr val="tx1"/>
                </a:solidFill>
                <a:cs typeface="Arial" panose="020B0604020202020204" pitchFamily="34" charset="0"/>
              </a:rPr>
              <a:t>Statement Update on Spectrum (ISUS</a:t>
            </a:r>
            <a:r>
              <a:rPr lang="en-US" altLang="en-US" sz="1600" dirty="0" smtClean="0">
                <a:solidFill>
                  <a:schemeClr val="tx1"/>
                </a:solidFill>
                <a:cs typeface="Arial" panose="020B0604020202020204" pitchFamily="34" charset="0"/>
              </a:rPr>
              <a:t>):  </a:t>
            </a:r>
            <a:r>
              <a:rPr lang="en-US" altLang="en-US" sz="1600" dirty="0">
                <a:solidFill>
                  <a:schemeClr val="tx1"/>
                </a:solidFill>
                <a:cs typeface="Arial" panose="020B0604020202020204" pitchFamily="34" charset="0"/>
              </a:rPr>
              <a:t>Amelia </a:t>
            </a:r>
            <a:r>
              <a:rPr lang="en-US" altLang="en-US" sz="1600" dirty="0" err="1">
                <a:solidFill>
                  <a:schemeClr val="tx1"/>
                </a:solidFill>
                <a:cs typeface="Arial" panose="020B0604020202020204" pitchFamily="34" charset="0"/>
              </a:rPr>
              <a:t>Andersdotter</a:t>
            </a:r>
            <a:r>
              <a:rPr lang="en-US" altLang="en-US" sz="16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rPr>
              <a:t>(Sky Group/Comcast</a:t>
            </a:r>
            <a:r>
              <a:rPr lang="en-US" altLang="en-US" sz="1600" dirty="0">
                <a:solidFill>
                  <a:schemeClr val="tx1"/>
                </a:solidFill>
                <a:cs typeface="Arial" panose="020B0604020202020204" pitchFamily="34" charset="0"/>
              </a:rPr>
              <a:t>)</a:t>
            </a:r>
          </a:p>
          <a:p>
            <a:pPr marL="285750">
              <a:spcBef>
                <a:spcPts val="300"/>
              </a:spcBef>
              <a:spcAft>
                <a:spcPts val="0"/>
              </a:spcAft>
              <a:buFont typeface="Arial" panose="020B0604020202020204" pitchFamily="34" charset="0"/>
              <a:buChar char="•"/>
              <a:tabLst>
                <a:tab pos="1882775" algn="l"/>
              </a:tabLst>
              <a:defRPr/>
            </a:pPr>
            <a:r>
              <a:rPr lang="en-US" altLang="en-US" sz="1600" dirty="0">
                <a:solidFill>
                  <a:schemeClr val="tx1"/>
                </a:solidFill>
                <a:cs typeface="Arial" panose="020B0604020202020204" pitchFamily="34" charset="0"/>
              </a:rPr>
              <a:t>  </a:t>
            </a:r>
            <a:r>
              <a:rPr lang="en-US" altLang="en-US" sz="1600" dirty="0" err="1">
                <a:solidFill>
                  <a:schemeClr val="tx1"/>
                </a:solidFill>
                <a:cs typeface="Arial" panose="020B0604020202020204" pitchFamily="34" charset="0"/>
              </a:rPr>
              <a:t>mmWave</a:t>
            </a:r>
            <a:r>
              <a:rPr lang="en-US" altLang="en-US" sz="1600" dirty="0">
                <a:solidFill>
                  <a:schemeClr val="tx1"/>
                </a:solidFill>
                <a:cs typeface="Arial" panose="020B0604020202020204" pitchFamily="34" charset="0"/>
              </a:rPr>
              <a:t> (</a:t>
            </a:r>
            <a:r>
              <a:rPr lang="en-US" altLang="en-US" sz="1600" dirty="0" err="1">
                <a:solidFill>
                  <a:schemeClr val="tx1"/>
                </a:solidFill>
                <a:cs typeface="Arial" panose="020B0604020202020204" pitchFamily="34" charset="0"/>
              </a:rPr>
              <a:t>mmW</a:t>
            </a:r>
            <a:r>
              <a:rPr lang="en-US" altLang="en-US" sz="1600" dirty="0" smtClean="0">
                <a:solidFill>
                  <a:schemeClr val="tx1"/>
                </a:solidFill>
                <a:cs typeface="Arial" panose="020B0604020202020204" pitchFamily="34" charset="0"/>
              </a:rPr>
              <a:t>):  </a:t>
            </a:r>
            <a:r>
              <a:rPr lang="en-US" altLang="en-US" sz="1600" dirty="0" smtClean="0">
                <a:solidFill>
                  <a:srgbClr val="FF0000"/>
                </a:solidFill>
                <a:cs typeface="Arial" panose="020B0604020202020204" pitchFamily="34" charset="0"/>
              </a:rPr>
              <a:t>VACANT</a:t>
            </a:r>
            <a:endParaRPr lang="en-US" altLang="en-US" sz="1600" dirty="0" smtClean="0">
              <a:solidFill>
                <a:srgbClr val="FF0000"/>
              </a:solidFill>
              <a:latin typeface="+mj-lt"/>
              <a:cs typeface="Arial" panose="020B0604020202020204" pitchFamily="34" charset="0"/>
            </a:endParaRPr>
          </a:p>
          <a:p>
            <a:pPr marL="285750" indent="-285750">
              <a:spcBef>
                <a:spcPts val="1200"/>
              </a:spcBef>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Membership</a:t>
            </a:r>
            <a:r>
              <a:rPr lang="en-US" altLang="en-US" sz="1800" b="1" dirty="0" smtClean="0">
                <a:solidFill>
                  <a:schemeClr val="tx1"/>
                </a:solidFill>
                <a:latin typeface="+mj-lt"/>
                <a:cs typeface="Arial" panose="020B0604020202020204" pitchFamily="34" charset="0"/>
              </a:rPr>
              <a:t> </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48 </a:t>
            </a:r>
            <a:r>
              <a:rPr lang="en-US" altLang="en-US" sz="1600" dirty="0">
                <a:solidFill>
                  <a:schemeClr val="tx1"/>
                </a:solidFill>
                <a:latin typeface="+mj-lt"/>
                <a:cs typeface="Arial" panose="020B0604020202020204" pitchFamily="34" charset="0"/>
              </a:rPr>
              <a:t>(8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2</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7</a:t>
            </a:r>
          </a:p>
          <a:p>
            <a:pPr marL="285750" indent="-285750">
              <a:spcBef>
                <a:spcPts val="1200"/>
              </a:spcBef>
              <a:spcAft>
                <a:spcPts val="0"/>
              </a:spcAft>
              <a:buFont typeface="Arial" panose="020B0604020202020204" pitchFamily="34" charset="0"/>
              <a:buChar char="•"/>
              <a:defRPr/>
            </a:pPr>
            <a:r>
              <a:rPr lang="en-US" altLang="en-US" sz="1800" b="1" dirty="0" smtClean="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8068622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802.18 decision following the ad-hoc recommendation</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Content Placeholder 2"/>
          <p:cNvSpPr txBox="1">
            <a:spLocks/>
          </p:cNvSpPr>
          <p:nvPr/>
        </p:nvSpPr>
        <p:spPr bwMode="auto">
          <a:xfrm>
            <a:off x="914400" y="1828800"/>
            <a:ext cx="10475384" cy="373637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latin typeface="+mj-lt"/>
                <a:cs typeface="Arial"/>
              </a:rPr>
              <a:t>IEEE 802.18 </a:t>
            </a:r>
            <a:r>
              <a:rPr lang="en-US" sz="1800" kern="0" spc="-5" dirty="0" smtClean="0">
                <a:latin typeface="+mj-lt"/>
                <a:cs typeface="Arial"/>
                <a:hlinkClick r:id="rId4"/>
              </a:rPr>
              <a:t>discussed</a:t>
            </a:r>
            <a:r>
              <a:rPr lang="en-US" sz="1800" kern="0" spc="-5" dirty="0" smtClean="0">
                <a:latin typeface="+mj-lt"/>
                <a:cs typeface="Arial"/>
              </a:rPr>
              <a:t> the ad-hoc recommendation on its 18 August 2022 teleconference call with the following </a:t>
            </a:r>
            <a:r>
              <a:rPr lang="en-US" sz="1800" kern="0" spc="-5" dirty="0" smtClean="0">
                <a:latin typeface="+mj-lt"/>
                <a:cs typeface="Arial"/>
                <a:hlinkClick r:id="rId5"/>
              </a:rPr>
              <a:t>decision</a:t>
            </a:r>
            <a:r>
              <a:rPr lang="en-US" sz="1800" kern="0" spc="-5" dirty="0" smtClean="0">
                <a:latin typeface="+mj-lt"/>
                <a:cs typeface="Arial"/>
              </a:rPr>
              <a:t>:</a:t>
            </a:r>
          </a:p>
          <a:p>
            <a:pPr marL="630238" marR="117475" lvl="1" indent="-230188" algn="just">
              <a:buFont typeface="Times New Roman" pitchFamily="16" charset="0"/>
              <a:buChar char="•"/>
              <a:tabLst>
                <a:tab pos="230188" algn="l"/>
              </a:tabLst>
            </a:pPr>
            <a:r>
              <a:rPr lang="en-US" sz="1600" b="0" kern="0" spc="-5" dirty="0" smtClean="0">
                <a:cs typeface="Arial"/>
              </a:rPr>
              <a:t>Motion:  IEEE </a:t>
            </a:r>
            <a:r>
              <a:rPr lang="en-US" sz="1600" b="0" kern="0" spc="-5" dirty="0">
                <a:cs typeface="Arial"/>
              </a:rPr>
              <a:t>802.18 RR-TAG moves to recommend IEEE 802 LMSC inform IEEE Standards Association Public Affairs Team not to renew the IEEE Standards Association Position Statement “Intelligent Spectrum Allocation and Management” (dated 5 September 2018</a:t>
            </a:r>
            <a:r>
              <a:rPr lang="en-US" sz="1600" b="0" kern="0" spc="-5" dirty="0" smtClean="0">
                <a:cs typeface="Arial"/>
              </a:rPr>
              <a:t>).</a:t>
            </a:r>
          </a:p>
          <a:p>
            <a:pPr marL="1030288" marR="117475" lvl="2" indent="-230188" algn="just">
              <a:spcBef>
                <a:spcPts val="300"/>
              </a:spcBef>
              <a:buChar char="•"/>
              <a:tabLst>
                <a:tab pos="230188" algn="l"/>
              </a:tabLst>
            </a:pPr>
            <a:r>
              <a:rPr lang="en-US" sz="1600" spc="-5" dirty="0">
                <a:cs typeface="Arial"/>
              </a:rPr>
              <a:t>Moved:  Amelia </a:t>
            </a:r>
            <a:r>
              <a:rPr lang="en-US" sz="1600" spc="-5" dirty="0" err="1">
                <a:cs typeface="Arial"/>
              </a:rPr>
              <a:t>Andersdotter</a:t>
            </a:r>
            <a:endParaRPr lang="en-US" sz="1600" spc="-5" dirty="0">
              <a:cs typeface="Arial"/>
            </a:endParaRPr>
          </a:p>
          <a:p>
            <a:pPr marL="1030288" marR="117475" lvl="2" indent="-230188" algn="just">
              <a:spcBef>
                <a:spcPts val="300"/>
              </a:spcBef>
              <a:buChar char="•"/>
              <a:tabLst>
                <a:tab pos="230188" algn="l"/>
              </a:tabLst>
            </a:pPr>
            <a:r>
              <a:rPr lang="en-US" sz="1600" spc="-5" dirty="0">
                <a:cs typeface="Arial"/>
              </a:rPr>
              <a:t>Seconded:  Stuart Kerry</a:t>
            </a:r>
          </a:p>
          <a:p>
            <a:pPr marL="1030288" marR="117475" lvl="2" indent="-230188" algn="just">
              <a:spcBef>
                <a:spcPts val="300"/>
              </a:spcBef>
              <a:buChar char="•"/>
              <a:tabLst>
                <a:tab pos="230188" algn="l"/>
              </a:tabLst>
            </a:pPr>
            <a:r>
              <a:rPr lang="en-US" sz="1600" spc="-5" dirty="0">
                <a:cs typeface="Arial"/>
              </a:rPr>
              <a:t>Discussion:  None. </a:t>
            </a:r>
          </a:p>
          <a:p>
            <a:pPr marL="1030288" marR="117475" lvl="2" indent="-230188" algn="just">
              <a:spcBef>
                <a:spcPts val="300"/>
              </a:spcBef>
              <a:buChar char="•"/>
              <a:tabLst>
                <a:tab pos="230188" algn="l"/>
              </a:tabLst>
            </a:pPr>
            <a:r>
              <a:rPr lang="en-US" sz="1600" spc="-5" dirty="0">
                <a:cs typeface="Arial"/>
              </a:rPr>
              <a:t>Attendees:  23</a:t>
            </a:r>
            <a:endParaRPr lang="en-US" sz="1600" spc="-5" dirty="0">
              <a:solidFill>
                <a:srgbClr val="FF0000"/>
              </a:solidFill>
              <a:cs typeface="Arial"/>
            </a:endParaRPr>
          </a:p>
          <a:p>
            <a:pPr marL="1030288" marR="117475" lvl="2" indent="-230188" algn="just">
              <a:spcBef>
                <a:spcPts val="300"/>
              </a:spcBef>
              <a:buChar char="•"/>
              <a:tabLst>
                <a:tab pos="230188" algn="l"/>
              </a:tabLst>
            </a:pPr>
            <a:r>
              <a:rPr lang="en-US" sz="1600" spc="-5" dirty="0">
                <a:cs typeface="Arial"/>
              </a:rPr>
              <a:t>Voters (present):  21</a:t>
            </a:r>
          </a:p>
          <a:p>
            <a:pPr marL="1030288" marR="117475" lvl="2" indent="-230188" algn="just">
              <a:spcBef>
                <a:spcPts val="300"/>
              </a:spcBef>
              <a:buChar char="•"/>
              <a:tabLst>
                <a:tab pos="230188" algn="l"/>
              </a:tabLst>
            </a:pPr>
            <a:r>
              <a:rPr lang="en-US" sz="1600" spc="-5" dirty="0">
                <a:cs typeface="Arial"/>
              </a:rPr>
              <a:t>Vote:  Approved (12 Yes, 0 No, 6 Abstain, 3 Do not vote) </a:t>
            </a:r>
          </a:p>
          <a:p>
            <a:pPr marL="1030288" marR="117475" lvl="2" indent="-230188" algn="just">
              <a:spcBef>
                <a:spcPts val="300"/>
              </a:spcBef>
              <a:buChar char="•"/>
              <a:tabLst>
                <a:tab pos="230188" algn="l"/>
              </a:tabLst>
            </a:pPr>
            <a:r>
              <a:rPr lang="en-US" sz="1600" spc="-5" dirty="0">
                <a:cs typeface="Arial"/>
              </a:rPr>
              <a:t>Note:  Chair did not vote</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b="0" kern="0" spc="-5" dirty="0">
              <a:cs typeface="Arial"/>
            </a:endParaRPr>
          </a:p>
          <a:p>
            <a:pPr marL="230188" marR="117475" indent="-230188" algn="just">
              <a:buFont typeface="Times New Roman" pitchFamily="16" charset="0"/>
              <a:buChar char="•"/>
              <a:tabLst>
                <a:tab pos="230188" algn="l"/>
              </a:tabLst>
            </a:pPr>
            <a:endParaRPr lang="en-US" sz="1800" kern="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kern="0" dirty="0" smtClean="0">
              <a:latin typeface="+mj-lt"/>
            </a:endParaRPr>
          </a:p>
          <a:p>
            <a:pPr marL="400050" marR="117475" lvl="1" indent="0" algn="just">
              <a:tabLst>
                <a:tab pos="230188" algn="l"/>
              </a:tabLst>
            </a:pPr>
            <a:endParaRPr lang="en-US" sz="1600" kern="0" spc="-5" dirty="0" smtClean="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7"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Tree>
    <p:extLst>
      <p:ext uri="{BB962C8B-B14F-4D97-AF65-F5344CB8AC3E}">
        <p14:creationId xmlns:p14="http://schemas.microsoft.com/office/powerpoint/2010/main" val="34427849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Follow-up on the IEEE SA policy statement</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Communications from IEEE 802 EC to IEEE 802.18 on 14 November 2022:</a:t>
            </a:r>
          </a:p>
          <a:p>
            <a:pPr lvl="1" algn="just">
              <a:buFont typeface="Arial" panose="020B0604020202020204" pitchFamily="34" charset="0"/>
              <a:buChar char="•"/>
            </a:pPr>
            <a:r>
              <a:rPr lang="en-US" altLang="en-US" sz="1800" dirty="0">
                <a:cs typeface="Arial" panose="020B0604020202020204" pitchFamily="34" charset="0"/>
              </a:rPr>
              <a:t>Regarding the IEEE SA Policy Position statement on Intelligent Spectrum Allocation and Management.(approved on 5 September 2018), IEEE 802 EC understands that the recent development on “intelligent spectrum allocation and management” is taking place outside of the IEEE 802 and therefore, IEEE 802 EC understands IEEE 802.18’s recommendation not to prepare a revised position statement.</a:t>
            </a:r>
          </a:p>
          <a:p>
            <a:pPr lvl="1" algn="just">
              <a:buFont typeface="Arial" panose="020B0604020202020204" pitchFamily="34" charset="0"/>
              <a:buChar char="•"/>
            </a:pPr>
            <a:r>
              <a:rPr lang="en-US" altLang="en-US" sz="1800" dirty="0">
                <a:cs typeface="Arial" panose="020B0604020202020204" pitchFamily="34" charset="0"/>
              </a:rPr>
              <a:t>Nevertheless, IEEE 802 EC believes that it is of strategically importance to have an Policy Statement about IEEE 802 wireless technologies, and therefore IEEE 802 EC tasks IEEE 802.18 to prepare a new IEEE SA Policy Position statement that covers the recent development of wireless technologies being standardized in IEEE 802.</a:t>
            </a:r>
          </a:p>
          <a:p>
            <a:pPr algn="just">
              <a:buFont typeface="Times New Roman" panose="02020603050405020304" pitchFamily="18" charset="0"/>
              <a:buChar char="•"/>
            </a:pPr>
            <a:endParaRPr lang="en-US" altLang="en-US" sz="2000" dirty="0">
              <a:cs typeface="Arial" panose="020B0604020202020204" pitchFamily="34" charset="0"/>
            </a:endParaRPr>
          </a:p>
          <a:p>
            <a:pPr marL="230188" marR="117475" indent="-230188" algn="just">
              <a:buFont typeface="Times New Roman" pitchFamily="16" charset="0"/>
              <a:buChar char="•"/>
              <a:tabLst>
                <a:tab pos="230188" algn="l"/>
              </a:tabLst>
            </a:pPr>
            <a:endParaRPr lang="en-US" sz="18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070311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Spectrum for Ambient Power </a:t>
            </a:r>
            <a:r>
              <a:rPr lang="en-US" sz="2800" dirty="0" err="1" smtClean="0">
                <a:solidFill>
                  <a:srgbClr val="0070C0"/>
                </a:solidFill>
              </a:rPr>
              <a:t>IoT</a:t>
            </a:r>
            <a:r>
              <a:rPr lang="en-US" sz="2800" dirty="0" smtClean="0">
                <a:solidFill>
                  <a:srgbClr val="0070C0"/>
                </a:solidFill>
              </a:rPr>
              <a:t> Communication</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Presented by </a:t>
            </a:r>
            <a:r>
              <a:rPr lang="en-US" sz="1800" spc="-5" dirty="0" err="1" smtClean="0">
                <a:latin typeface="+mj-lt"/>
                <a:cs typeface="Arial"/>
              </a:rPr>
              <a:t>Weijie</a:t>
            </a:r>
            <a:r>
              <a:rPr lang="en-US" sz="1800" spc="-5" dirty="0" smtClean="0">
                <a:latin typeface="+mj-lt"/>
                <a:cs typeface="Arial"/>
              </a:rPr>
              <a:t> Xu (OPPO):  </a:t>
            </a:r>
            <a:r>
              <a:rPr lang="en-US" sz="1800" spc="-5" dirty="0" smtClean="0">
                <a:solidFill>
                  <a:srgbClr val="FF0000"/>
                </a:solidFill>
                <a:latin typeface="+mj-lt"/>
                <a:cs typeface="Arial"/>
                <a:hlinkClick r:id="rId3"/>
              </a:rPr>
              <a:t>18-22/0144r0</a:t>
            </a:r>
            <a:endParaRPr lang="en-US" sz="18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7598821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(1)</a:t>
            </a:r>
            <a:endParaRPr lang="en-US" sz="2800" dirty="0">
              <a:solidFill>
                <a:srgbClr val="0070C0"/>
              </a:solidFill>
            </a:endParaRP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EU</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ETSI BRAN</a:t>
            </a:r>
            <a:endParaRPr lang="en-US" sz="1600" spc="-5" dirty="0" smtClean="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CEPT</a:t>
            </a: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UK </a:t>
            </a:r>
            <a:r>
              <a:rPr lang="en-US" sz="1800" spc="-5" dirty="0" err="1" smtClean="0">
                <a:solidFill>
                  <a:schemeClr val="tx1"/>
                </a:solidFill>
                <a:latin typeface="+mj-lt"/>
                <a:cs typeface="Arial"/>
              </a:rPr>
              <a:t>Ofcom</a:t>
            </a:r>
            <a:endParaRPr lang="en-US" sz="1800" spc="-5" dirty="0" smtClean="0">
              <a:solidFill>
                <a:schemeClr val="tx1"/>
              </a:solidFill>
              <a:latin typeface="+mj-lt"/>
              <a:cs typeface="Arial"/>
            </a:endParaRPr>
          </a:p>
          <a:p>
            <a:pPr marL="1030288" marR="117475" lvl="2" indent="-230188" algn="just">
              <a:buClrTx/>
              <a:buFont typeface="Times New Roman" pitchFamily="16" charset="0"/>
              <a:buChar char="•"/>
              <a:tabLst>
                <a:tab pos="230188" algn="l"/>
              </a:tabLst>
            </a:pPr>
            <a:r>
              <a:rPr lang="en-US" sz="1600" spc="-5" dirty="0" smtClean="0">
                <a:solidFill>
                  <a:schemeClr val="tx1"/>
                </a:solidFill>
                <a:latin typeface="+mj-lt"/>
                <a:cs typeface="Arial"/>
              </a:rPr>
              <a:t>On 10 November 2022, an updated version of </a:t>
            </a:r>
            <a:r>
              <a:rPr lang="en-US" sz="1600" spc="-5" dirty="0" smtClean="0">
                <a:solidFill>
                  <a:schemeClr val="tx1"/>
                </a:solidFill>
                <a:latin typeface="+mj-lt"/>
                <a:cs typeface="Arial"/>
                <a:hlinkClick r:id="rId3"/>
              </a:rPr>
              <a:t>Spectrum Roadmap</a:t>
            </a:r>
            <a:r>
              <a:rPr lang="en-US" sz="1600" spc="-5" dirty="0" smtClean="0">
                <a:solidFill>
                  <a:schemeClr val="tx1"/>
                </a:solidFill>
                <a:latin typeface="+mj-lt"/>
                <a:cs typeface="Arial"/>
              </a:rPr>
              <a:t> is released following the related consultation “</a:t>
            </a:r>
            <a:r>
              <a:rPr lang="en-GB" sz="1600" u="sng" dirty="0">
                <a:hlinkClick r:id="rId4"/>
              </a:rPr>
              <a:t>Spectrum Roadmap: Delivering Ofcom’s Spectrum Management </a:t>
            </a:r>
            <a:r>
              <a:rPr lang="en-GB" sz="1600" u="sng" dirty="0" smtClean="0">
                <a:hlinkClick r:id="rId4"/>
              </a:rPr>
              <a:t>Strategy</a:t>
            </a:r>
            <a:r>
              <a:rPr lang="en-GB" sz="1600" u="sng" dirty="0" smtClean="0"/>
              <a:t>”.</a:t>
            </a:r>
            <a:endParaRPr lang="en-US" sz="1600" spc="-5" dirty="0" smtClean="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Other countries/regions</a:t>
            </a:r>
          </a:p>
          <a:p>
            <a:pPr marL="630238" marR="117475" lvl="1" indent="-230188" algn="just">
              <a:buClr>
                <a:srgbClr val="FF0000"/>
              </a:buClr>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Tree>
    <p:extLst>
      <p:ext uri="{BB962C8B-B14F-4D97-AF65-F5344CB8AC3E}">
        <p14:creationId xmlns:p14="http://schemas.microsoft.com/office/powerpoint/2010/main" val="20826098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(2)</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Americas</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smtClean="0">
                <a:hlinkClick r:id="rId3"/>
              </a:rPr>
              <a:t>Remarks</a:t>
            </a:r>
            <a:r>
              <a:rPr lang="en-US" sz="1600" dirty="0" smtClean="0"/>
              <a:t> of FCC Chairwoman at Washington D.C. on 3 November 2022.</a:t>
            </a:r>
          </a:p>
          <a:p>
            <a:pPr marL="1030288" marR="117475" lvl="2" indent="-230188" algn="just">
              <a:buClrTx/>
              <a:buFont typeface="Times New Roman" pitchFamily="16" charset="0"/>
              <a:buChar char="•"/>
              <a:tabLst>
                <a:tab pos="230188" algn="l"/>
              </a:tabLst>
            </a:pPr>
            <a:r>
              <a:rPr lang="en-US" sz="1600" dirty="0" smtClean="0"/>
              <a:t>The </a:t>
            </a:r>
            <a:r>
              <a:rPr lang="en-US" sz="1600" dirty="0"/>
              <a:t>November Open Commission Meeting is </a:t>
            </a:r>
            <a:r>
              <a:rPr lang="en-US" sz="1600" dirty="0">
                <a:hlinkClick r:id="rId4"/>
              </a:rPr>
              <a:t>scheduled</a:t>
            </a:r>
            <a:r>
              <a:rPr lang="en-US" sz="1600" dirty="0"/>
              <a:t> at 10:30am ET on 17 November 2022</a:t>
            </a:r>
            <a:r>
              <a:rPr lang="en-US" sz="1600" dirty="0" smtClean="0"/>
              <a:t>.</a:t>
            </a:r>
            <a:endParaRPr lang="en-US" sz="1800" spc="-5" dirty="0" smtClean="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countries/regions</a:t>
            </a: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Tree>
    <p:extLst>
      <p:ext uri="{BB962C8B-B14F-4D97-AF65-F5344CB8AC3E}">
        <p14:creationId xmlns:p14="http://schemas.microsoft.com/office/powerpoint/2010/main" val="400784212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(3)</a:t>
            </a:r>
            <a:endParaRPr lang="en-US" sz="2800" dirty="0">
              <a:solidFill>
                <a:srgbClr val="0070C0"/>
              </a:solidFill>
            </a:endParaRPr>
          </a:p>
        </p:txBody>
      </p:sp>
      <p:sp>
        <p:nvSpPr>
          <p:cNvPr id="10" name="Content Placeholder 2"/>
          <p:cNvSpPr>
            <a:spLocks noGrp="1"/>
          </p:cNvSpPr>
          <p:nvPr>
            <p:ph idx="1"/>
          </p:nvPr>
        </p:nvSpPr>
        <p:spPr>
          <a:xfrm>
            <a:off x="914400" y="1524000"/>
            <a:ext cx="10475384" cy="49285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Asia Pacific</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APT</a:t>
            </a: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800100" marR="117475" lvl="2" indent="0" algn="just">
              <a:buClrTx/>
              <a:tabLst>
                <a:tab pos="230188" algn="l"/>
              </a:tabLst>
            </a:pPr>
            <a:endParaRPr lang="en-US" dirty="0" smtClean="0">
              <a:solidFill>
                <a:schemeClr val="tx1"/>
              </a:solidFill>
            </a:endParaRPr>
          </a:p>
          <a:p>
            <a:pPr marL="1487488" marR="117475" lvl="3" indent="-230188" algn="just">
              <a:buClrTx/>
              <a:buFont typeface="Times New Roman" pitchFamily="16" charset="0"/>
              <a:buChar char="•"/>
              <a:tabLst>
                <a:tab pos="230188" algn="l"/>
              </a:tabLst>
            </a:pPr>
            <a:endParaRPr lang="en-US" dirty="0">
              <a:solidFill>
                <a:schemeClr val="tx1"/>
              </a:solidFill>
            </a:endParaRPr>
          </a:p>
          <a:p>
            <a:pPr marL="630238" marR="117475" lvl="1" indent="-230188" algn="just">
              <a:buClrTx/>
              <a:buFont typeface="Times New Roman" pitchFamily="16" charset="0"/>
              <a:buChar char="•"/>
              <a:tabLst>
                <a:tab pos="230188" algn="l"/>
              </a:tabLst>
            </a:pPr>
            <a:endParaRPr lang="en-US" sz="1800" dirty="0" smtClean="0">
              <a:solidFill>
                <a:schemeClr val="tx1"/>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Tree>
    <p:extLst>
      <p:ext uri="{BB962C8B-B14F-4D97-AF65-F5344CB8AC3E}">
        <p14:creationId xmlns:p14="http://schemas.microsoft.com/office/powerpoint/2010/main" val="320858242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(4)</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solidFill>
                  <a:schemeClr val="tx1"/>
                </a:solidFill>
                <a:latin typeface="+mj-lt"/>
                <a:cs typeface="Arial"/>
              </a:rPr>
              <a:t>Other countries </a:t>
            </a:r>
            <a:r>
              <a:rPr lang="en-US" sz="1800" spc="-5" smtClean="0">
                <a:solidFill>
                  <a:schemeClr val="tx1"/>
                </a:solidFill>
                <a:latin typeface="+mj-lt"/>
                <a:cs typeface="Arial"/>
              </a:rPr>
              <a:t>and regions</a:t>
            </a:r>
          </a:p>
          <a:p>
            <a:pPr marL="230188" marR="117475" indent="-230188" algn="just">
              <a:buFont typeface="Times New Roman" pitchFamily="16" charset="0"/>
              <a:buChar char="•"/>
              <a:tabLst>
                <a:tab pos="230188" algn="l"/>
              </a:tabLst>
            </a:pPr>
            <a:r>
              <a:rPr lang="en-US" sz="1800" spc="-5" dirty="0" smtClean="0">
                <a:solidFill>
                  <a:schemeClr val="tx1"/>
                </a:solidFill>
                <a:latin typeface="+mj-lt"/>
                <a:cs typeface="Arial"/>
              </a:rPr>
              <a:t>ITU-R</a:t>
            </a:r>
            <a:endParaRPr lang="en-US" sz="1800" spc="-5" dirty="0">
              <a:solidFill>
                <a:schemeClr val="tx1"/>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Tree>
    <p:extLst>
      <p:ext uri="{BB962C8B-B14F-4D97-AF65-F5344CB8AC3E}">
        <p14:creationId xmlns:p14="http://schemas.microsoft.com/office/powerpoint/2010/main" val="393890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2023 January interim</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A credited interim </a:t>
            </a:r>
          </a:p>
          <a:p>
            <a:pPr marL="630238" marR="117475" lvl="1" indent="-230188" algn="just">
              <a:buFont typeface="Times New Roman" pitchFamily="16" charset="0"/>
              <a:buChar char="•"/>
              <a:tabLst>
                <a:tab pos="230188" algn="l"/>
              </a:tabLst>
            </a:pPr>
            <a:r>
              <a:rPr lang="en-US" sz="1400" spc="-5" dirty="0">
                <a:cs typeface="Arial"/>
              </a:rPr>
              <a:t>Paid registration is required to attend the mixed-mode plenary/wireless interim and to receive attendance credit</a:t>
            </a:r>
          </a:p>
          <a:p>
            <a:pPr marL="230188" marR="117475" indent="-230188" algn="just">
              <a:buFont typeface="Times New Roman" pitchFamily="16" charset="0"/>
              <a:buChar char="•"/>
              <a:tabLst>
                <a:tab pos="230188" algn="l"/>
              </a:tabLst>
            </a:pPr>
            <a:r>
              <a:rPr lang="en-US" sz="1800" spc="-5" dirty="0" smtClean="0">
                <a:cs typeface="Arial"/>
              </a:rPr>
              <a:t>Meeting reservation may begin next week</a:t>
            </a: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a:t>
            </a:r>
            <a:r>
              <a:rPr lang="en-US" sz="1400" dirty="0">
                <a:solidFill>
                  <a:schemeClr val="tx1"/>
                </a:solidFill>
                <a:latin typeface="Times New Roman" panose="02020603050405020304" pitchFamily="18" charset="0"/>
                <a:ea typeface="Times New Roman" panose="02020603050405020304" pitchFamily="18" charset="0"/>
              </a:rPr>
              <a:t>fee</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Early </a:t>
            </a:r>
            <a:r>
              <a:rPr lang="en-US" sz="1400" dirty="0" smtClean="0">
                <a:solidFill>
                  <a:srgbClr val="FF0000"/>
                </a:solidFill>
                <a:latin typeface="Times New Roman" panose="02020603050405020304" pitchFamily="18" charset="0"/>
                <a:ea typeface="Times New Roman" panose="02020603050405020304" pitchFamily="18" charset="0"/>
              </a:rPr>
              <a:t>Registration until 9 December 2022</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US$ 700</a:t>
            </a:r>
            <a:endParaRPr lang="en-US" sz="140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a:t>
            </a:r>
            <a:r>
              <a:rPr lang="en-US" sz="1400" dirty="0" smtClean="0">
                <a:solidFill>
                  <a:schemeClr val="tx1"/>
                </a:solidFill>
                <a:latin typeface="Times New Roman" panose="02020603050405020304" pitchFamily="18" charset="0"/>
                <a:ea typeface="Times New Roman" panose="02020603050405020304" pitchFamily="18" charset="0"/>
              </a:rPr>
              <a:t>Registration until 6 January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US$ 900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a:t>
            </a:r>
            <a:r>
              <a:rPr lang="en-US" sz="1400" dirty="0" smtClean="0">
                <a:solidFill>
                  <a:schemeClr val="tx1"/>
                </a:solidFill>
                <a:latin typeface="Times New Roman" panose="02020603050405020304" pitchFamily="18" charset="0"/>
                <a:ea typeface="Times New Roman" panose="02020603050405020304" pitchFamily="18" charset="0"/>
              </a:rPr>
              <a:t>Registration after 6 January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US$ 1100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Until </a:t>
            </a:r>
            <a:r>
              <a:rPr lang="en-US" sz="1400" dirty="0" smtClean="0">
                <a:solidFill>
                  <a:srgbClr val="FF0000"/>
                </a:solidFill>
                <a:latin typeface="Times New Roman" panose="02020603050405020304" pitchFamily="18" charset="0"/>
                <a:ea typeface="Times New Roman" panose="02020603050405020304" pitchFamily="18" charset="0"/>
              </a:rPr>
              <a:t>9 December 2022, </a:t>
            </a:r>
            <a:r>
              <a:rPr lang="en-US" sz="1400" dirty="0">
                <a:solidFill>
                  <a:srgbClr val="FF0000"/>
                </a:solidFill>
                <a:latin typeface="Times New Roman" panose="02020603050405020304" pitchFamily="18" charset="0"/>
                <a:ea typeface="Times New Roman" panose="02020603050405020304" pitchFamily="18" charset="0"/>
              </a:rPr>
              <a:t>cancellations will not incur a cancellation fee</a:t>
            </a:r>
          </a:p>
          <a:p>
            <a:pPr marL="1030288" marR="117475" lvl="2"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After 9 December 2022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6 January 2023, </a:t>
            </a:r>
            <a:r>
              <a:rPr lang="en-US" sz="1400" dirty="0">
                <a:solidFill>
                  <a:schemeClr val="tx1"/>
                </a:solidFill>
                <a:latin typeface="Times New Roman" panose="02020603050405020304" pitchFamily="18" charset="0"/>
                <a:ea typeface="Times New Roman" panose="02020603050405020304" pitchFamily="18" charset="0"/>
              </a:rPr>
              <a:t>cancellations will incur a US</a:t>
            </a:r>
            <a:r>
              <a:rPr lang="en-US" sz="1400" dirty="0" smtClean="0">
                <a:solidFill>
                  <a:schemeClr val="tx1"/>
                </a:solidFill>
                <a:latin typeface="Times New Roman" panose="02020603050405020304" pitchFamily="18" charset="0"/>
                <a:ea typeface="Times New Roman" panose="02020603050405020304" pitchFamily="18" charset="0"/>
              </a:rPr>
              <a:t>$ 150 </a:t>
            </a:r>
            <a:r>
              <a:rPr lang="en-US" sz="1400" dirty="0">
                <a:solidFill>
                  <a:schemeClr val="tx1"/>
                </a:solidFill>
                <a:latin typeface="Times New Roman" panose="02020603050405020304" pitchFamily="18" charset="0"/>
                <a:ea typeface="Times New Roman" panose="02020603050405020304" pitchFamily="18" charset="0"/>
              </a:rPr>
              <a:t>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6 January 2023, </a:t>
            </a:r>
            <a:r>
              <a:rPr lang="en-US" sz="1400" dirty="0">
                <a:solidFill>
                  <a:schemeClr val="tx1"/>
                </a:solidFill>
                <a:latin typeface="Times New Roman" panose="02020603050405020304" pitchFamily="18" charset="0"/>
                <a:ea typeface="Times New Roman" panose="02020603050405020304" pitchFamily="18" charset="0"/>
              </a:rPr>
              <a:t>cancellations will not receive any refund </a:t>
            </a:r>
          </a:p>
          <a:p>
            <a:pPr marL="230188" marR="117475" indent="-230188" algn="just">
              <a:buFont typeface="Times New Roman" pitchFamily="16" charset="0"/>
              <a:buChar char="•"/>
              <a:tabLst>
                <a:tab pos="230188" algn="l"/>
              </a:tabLst>
            </a:pPr>
            <a:r>
              <a:rPr lang="en-US" sz="1800" spc="-5" dirty="0">
                <a:cs typeface="Arial"/>
              </a:rPr>
              <a:t>Hotel reservation (</a:t>
            </a:r>
            <a:r>
              <a:rPr lang="en-US" sz="1800" dirty="0"/>
              <a:t>Hilton Baltimore, Baltimore, MD, United States) </a:t>
            </a:r>
            <a:r>
              <a:rPr lang="en-US" sz="1800" spc="-5" dirty="0">
                <a:cs typeface="Arial"/>
              </a:rPr>
              <a:t>may begin next week</a:t>
            </a:r>
            <a:endParaRPr lang="en-GB"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Tree>
    <p:extLst>
      <p:ext uri="{BB962C8B-B14F-4D97-AF65-F5344CB8AC3E}">
        <p14:creationId xmlns:p14="http://schemas.microsoft.com/office/powerpoint/2010/main" val="214572304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 and </a:t>
            </a:r>
            <a:r>
              <a:rPr lang="en-US" sz="2800" dirty="0" err="1" smtClean="0">
                <a:solidFill>
                  <a:srgbClr val="0070C0"/>
                </a:solidFill>
              </a:rPr>
              <a:t>Webex</a:t>
            </a:r>
            <a:r>
              <a:rPr lang="en-US" sz="2800" dirty="0" smtClean="0">
                <a:solidFill>
                  <a:srgbClr val="0070C0"/>
                </a:solidFill>
              </a:rPr>
              <a:t> meeting invite (1)</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313134138"/>
              </p:ext>
            </p:extLst>
          </p:nvPr>
        </p:nvGraphicFramePr>
        <p:xfrm>
          <a:off x="1018592" y="1705690"/>
          <a:ext cx="10339434" cy="1925320"/>
        </p:xfrm>
        <a:graphic>
          <a:graphicData uri="http://schemas.openxmlformats.org/drawingml/2006/table">
            <a:tbl>
              <a:tblPr firstRow="1" bandRow="1">
                <a:tableStyleId>{21E4AEA4-8DFA-4A89-87EB-49C32662AFE0}</a:tableStyleId>
              </a:tblPr>
              <a:tblGrid>
                <a:gridCol w="2258008"/>
                <a:gridCol w="3733800"/>
                <a:gridCol w="43476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c>
                  <a:txBody>
                    <a:bodyPr/>
                    <a:lstStyle/>
                    <a:p>
                      <a:r>
                        <a:rPr lang="en-US" sz="1500" dirty="0" err="1" smtClean="0"/>
                        <a:t>Webex</a:t>
                      </a:r>
                      <a:r>
                        <a:rPr lang="en-US" sz="1500" dirty="0" smtClean="0"/>
                        <a:t>*</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p>
                    <a:p>
                      <a:r>
                        <a:rPr lang="en-US" sz="1500" dirty="0" smtClean="0"/>
                        <a:t>1 December 2022 to 12 January 2023</a:t>
                      </a:r>
                      <a:endParaRPr lang="en-US" sz="1500" dirty="0"/>
                    </a:p>
                  </a:txBody>
                  <a:tcPr/>
                </a:tc>
                <a:tc>
                  <a:txBody>
                    <a:bodyPr/>
                    <a:lstStyle/>
                    <a:p>
                      <a:r>
                        <a:rPr lang="en-US" sz="1500" dirty="0" smtClean="0">
                          <a:hlinkClick r:id="rId4"/>
                        </a:rPr>
                        <a:t>https://ieeesa.webex.com/ieeesa/j.php?MTID=mf8ca5205632d087263b21030519bd037</a:t>
                      </a:r>
                      <a:r>
                        <a:rPr lang="en-US" sz="1500" dirty="0" smtClean="0"/>
                        <a:t> </a:t>
                      </a:r>
                      <a:endParaRPr lang="en-US" sz="1500" dirty="0"/>
                    </a:p>
                  </a:txBody>
                  <a:tcPr/>
                </a:tc>
              </a:tr>
              <a:tr h="370840">
                <a:tc>
                  <a:txBody>
                    <a:bodyPr/>
                    <a:lstStyle/>
                    <a:p>
                      <a:r>
                        <a:rPr lang="en-US" sz="1500" dirty="0" smtClean="0"/>
                        <a:t>2023</a:t>
                      </a:r>
                      <a:r>
                        <a:rPr lang="en-US" sz="1500" baseline="0" dirty="0" smtClean="0"/>
                        <a:t> January </a:t>
                      </a:r>
                      <a:r>
                        <a:rPr lang="en-US" sz="1500" dirty="0" smtClean="0"/>
                        <a:t>interim</a:t>
                      </a:r>
                      <a:endParaRPr lang="en-US" sz="1500" dirty="0"/>
                    </a:p>
                  </a:txBody>
                  <a:tcPr/>
                </a:tc>
                <a:tc>
                  <a:txBody>
                    <a:bodyPr/>
                    <a:lstStyle/>
                    <a:p>
                      <a:r>
                        <a:rPr lang="en-US" sz="1500" dirty="0" smtClean="0"/>
                        <a:t>Tuesday AM2 on 17 January</a:t>
                      </a:r>
                      <a:r>
                        <a:rPr lang="en-US" sz="1500" baseline="0" dirty="0" smtClean="0"/>
                        <a:t> 2023</a:t>
                      </a:r>
                      <a:r>
                        <a:rPr lang="en-US" sz="1500" dirty="0" smtClean="0"/>
                        <a:t>, </a:t>
                      </a:r>
                    </a:p>
                    <a:p>
                      <a:r>
                        <a:rPr lang="en-US" sz="1500" dirty="0" smtClean="0"/>
                        <a:t>Thursday AM1 on 19 January 2023</a:t>
                      </a:r>
                    </a:p>
                    <a:p>
                      <a:r>
                        <a:rPr lang="en-US" sz="1500" dirty="0" smtClean="0"/>
                        <a:t>(both are subject</a:t>
                      </a:r>
                      <a:r>
                        <a:rPr lang="en-US" sz="1500" baseline="0" dirty="0" smtClean="0"/>
                        <a:t> to 802 EC confirmation)</a:t>
                      </a:r>
                      <a:endParaRPr lang="en-US" sz="1500" dirty="0"/>
                    </a:p>
                  </a:txBody>
                  <a:tcPr/>
                </a:tc>
                <a:tc>
                  <a:txBody>
                    <a:bodyPr/>
                    <a:lstStyle/>
                    <a:p>
                      <a:r>
                        <a:rPr lang="en-US" sz="1500" dirty="0" smtClean="0"/>
                        <a:t>To be provided</a:t>
                      </a:r>
                      <a:endParaRPr lang="en-US" sz="1500" dirty="0"/>
                    </a:p>
                  </a:txBody>
                  <a:tcPr/>
                </a:tc>
              </a:tr>
            </a:tbl>
          </a:graphicData>
        </a:graphic>
      </p:graphicFrame>
      <p:sp>
        <p:nvSpPr>
          <p:cNvPr id="10" name="Rectangle 9"/>
          <p:cNvSpPr/>
          <p:nvPr/>
        </p:nvSpPr>
        <p:spPr>
          <a:xfrm>
            <a:off x="838200" y="5867400"/>
            <a:ext cx="10519826" cy="553998"/>
          </a:xfrm>
          <a:prstGeom prst="rect">
            <a:avLst/>
          </a:prstGeom>
        </p:spPr>
        <p:txBody>
          <a:bodyPr wrap="square">
            <a:spAutoFit/>
          </a:bodyPr>
          <a:lstStyle/>
          <a:p>
            <a:r>
              <a:rPr lang="en-US" sz="1500" b="1" dirty="0" smtClean="0">
                <a:solidFill>
                  <a:schemeClr val="tx1"/>
                </a:solidFill>
                <a:cs typeface="Arial" panose="020B0604020202020204" pitchFamily="34" charset="0"/>
              </a:rPr>
              <a:t>#The RR-TAG weekly teleconference call on 24 November 2022 is cancelled because of Thanksgiving in the US.</a:t>
            </a:r>
          </a:p>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also available at </a:t>
            </a:r>
            <a:r>
              <a:rPr lang="en-US" sz="1500" b="1" dirty="0" smtClean="0">
                <a:solidFill>
                  <a:schemeClr val="tx1"/>
                </a:solidFill>
                <a:cs typeface="Arial" panose="020B0604020202020204" pitchFamily="34" charset="0"/>
                <a:hlinkClick r:id="rId5"/>
              </a:rPr>
              <a:t>18-16/0038r27</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6"/>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ad-hoc meetings and </a:t>
            </a:r>
            <a:r>
              <a:rPr lang="en-US" sz="2800" dirty="0" err="1" smtClean="0">
                <a:solidFill>
                  <a:srgbClr val="0070C0"/>
                </a:solidFill>
              </a:rPr>
              <a:t>Webex</a:t>
            </a:r>
            <a:r>
              <a:rPr lang="en-US" sz="2800" dirty="0" smtClean="0">
                <a:solidFill>
                  <a:srgbClr val="0070C0"/>
                </a:solidFill>
              </a:rPr>
              <a:t> meeting invite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501752582"/>
              </p:ext>
            </p:extLst>
          </p:nvPr>
        </p:nvGraphicFramePr>
        <p:xfrm>
          <a:off x="1018592" y="1705690"/>
          <a:ext cx="10339434" cy="2931160"/>
        </p:xfrm>
        <a:graphic>
          <a:graphicData uri="http://schemas.openxmlformats.org/drawingml/2006/table">
            <a:tbl>
              <a:tblPr firstRow="1" bandRow="1">
                <a:tableStyleId>{21E4AEA4-8DFA-4A89-87EB-49C32662AFE0}</a:tableStyleId>
              </a:tblPr>
              <a:tblGrid>
                <a:gridCol w="2258008"/>
                <a:gridCol w="3733800"/>
                <a:gridCol w="43476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c>
                  <a:txBody>
                    <a:bodyPr/>
                    <a:lstStyle/>
                    <a:p>
                      <a:r>
                        <a:rPr lang="en-US" sz="1500" dirty="0" err="1" smtClean="0"/>
                        <a:t>Webex</a:t>
                      </a:r>
                      <a:r>
                        <a:rPr lang="en-US" sz="1500" dirty="0" smtClean="0"/>
                        <a:t>*</a:t>
                      </a:r>
                      <a:endParaRPr lang="en-US" sz="1500" dirty="0"/>
                    </a:p>
                  </a:txBody>
                  <a:tcPr/>
                </a:tc>
              </a:tr>
              <a:tr h="370840">
                <a:tc>
                  <a:txBody>
                    <a:bodyPr/>
                    <a:lstStyle/>
                    <a:p>
                      <a:r>
                        <a:rPr lang="en-US" sz="1500" dirty="0" smtClean="0"/>
                        <a:t>ISUS</a:t>
                      </a:r>
                      <a:r>
                        <a:rPr lang="en-US" sz="1500" baseline="0" dirty="0" smtClean="0"/>
                        <a:t> </a:t>
                      </a:r>
                      <a:r>
                        <a:rPr lang="en-US" sz="1500" baseline="0" dirty="0" smtClean="0"/>
                        <a:t>ad-hoc#</a:t>
                      </a:r>
                      <a:endParaRPr lang="en-US" sz="1500" dirty="0"/>
                    </a:p>
                  </a:txBody>
                  <a:tcPr/>
                </a:tc>
                <a:tc>
                  <a:txBody>
                    <a:bodyPr/>
                    <a:lstStyle/>
                    <a:p>
                      <a:r>
                        <a:rPr lang="en-US" sz="1500" baseline="0" dirty="0" smtClean="0"/>
                        <a:t>11:00am ET to 12:00pm ET,</a:t>
                      </a:r>
                    </a:p>
                    <a:p>
                      <a:r>
                        <a:rPr lang="en-US" sz="1500" baseline="0" dirty="0" smtClean="0"/>
                        <a:t>Every Mondays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28 </a:t>
                      </a:r>
                      <a:r>
                        <a:rPr lang="en-US" sz="1500" dirty="0" smtClean="0"/>
                        <a:t>November 2022 to 9</a:t>
                      </a:r>
                      <a:r>
                        <a:rPr lang="en-US" sz="1500" baseline="0" dirty="0" smtClean="0"/>
                        <a:t> January</a:t>
                      </a:r>
                      <a:r>
                        <a:rPr lang="en-US" sz="1500" dirty="0" smtClean="0"/>
                        <a:t> 2023</a:t>
                      </a:r>
                    </a:p>
                  </a:txBody>
                  <a:tcPr/>
                </a:tc>
                <a:tc>
                  <a:txBody>
                    <a:bodyPr/>
                    <a:lstStyle/>
                    <a:p>
                      <a:r>
                        <a:rPr lang="en-US" sz="1500" dirty="0" smtClean="0">
                          <a:hlinkClick r:id="rId4"/>
                        </a:rPr>
                        <a:t>https://ieeesa.webex.com/ieeesa/j.php?MTID=mf9563fbcb7916d8f12293514ac3efd25</a:t>
                      </a:r>
                      <a:r>
                        <a:rPr lang="en-US" sz="1500" dirty="0" smtClean="0"/>
                        <a:t> </a:t>
                      </a:r>
                    </a:p>
                  </a:txBody>
                  <a:tcPr/>
                </a:tc>
              </a:tr>
              <a:tr h="370840">
                <a:tc>
                  <a:txBody>
                    <a:bodyPr/>
                    <a:lstStyle/>
                    <a:p>
                      <a:r>
                        <a:rPr lang="en-US" sz="1500" dirty="0" err="1" smtClean="0"/>
                        <a:t>mmWave</a:t>
                      </a:r>
                      <a:r>
                        <a:rPr lang="en-US" sz="1500" baseline="0" dirty="0" smtClean="0"/>
                        <a:t> ad-hoc#</a:t>
                      </a:r>
                      <a:endParaRPr lang="en-US" sz="1500" dirty="0"/>
                    </a:p>
                  </a:txBody>
                  <a:tcPr/>
                </a:tc>
                <a:tc>
                  <a:txBody>
                    <a:bodyPr/>
                    <a:lstStyle/>
                    <a:p>
                      <a:r>
                        <a:rPr lang="en-US" sz="1500" baseline="0" dirty="0" smtClean="0"/>
                        <a:t>3:00pm ET to 4:00pm ET,</a:t>
                      </a:r>
                    </a:p>
                    <a:p>
                      <a:r>
                        <a:rPr lang="en-US" sz="1500" baseline="0" dirty="0" smtClean="0"/>
                        <a:t>Every Wednesdays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 November 2022 to 11 January 2023</a:t>
                      </a:r>
                    </a:p>
                  </a:txBody>
                  <a:tcPr/>
                </a:tc>
                <a:tc>
                  <a:txBody>
                    <a:bodyPr/>
                    <a:lstStyle/>
                    <a:p>
                      <a:r>
                        <a:rPr lang="en-US" sz="1500" dirty="0" smtClean="0">
                          <a:hlinkClick r:id="rId5"/>
                        </a:rPr>
                        <a:t>https://ieeesa.webex.com/ieeesa/j.php?MTID=ma28b1d9d051ecdddab365d1a7ea00687</a:t>
                      </a:r>
                      <a:r>
                        <a:rPr lang="en-US" sz="1500" dirty="0" smtClean="0"/>
                        <a:t> </a:t>
                      </a:r>
                    </a:p>
                  </a:txBody>
                  <a:tcPr/>
                </a:tc>
              </a:tr>
              <a:tr h="370840">
                <a:tc>
                  <a:txBody>
                    <a:bodyPr/>
                    <a:lstStyle/>
                    <a:p>
                      <a:r>
                        <a:rPr lang="en-US" sz="1500" dirty="0" smtClean="0"/>
                        <a:t>Wireless</a:t>
                      </a:r>
                      <a:r>
                        <a:rPr lang="en-US" sz="1500" baseline="0" dirty="0" smtClean="0"/>
                        <a:t> Standards </a:t>
                      </a:r>
                      <a:r>
                        <a:rPr lang="en-US" sz="1500" dirty="0" smtClean="0"/>
                        <a:t>Frequency</a:t>
                      </a:r>
                      <a:r>
                        <a:rPr lang="en-US" sz="1500" baseline="0" dirty="0" smtClean="0"/>
                        <a:t> Table ad-hoc</a:t>
                      </a:r>
                    </a:p>
                    <a:p>
                      <a:r>
                        <a:rPr lang="en-US" sz="1500" baseline="0" dirty="0" smtClean="0"/>
                        <a:t>(joint ad-hoc with 802.19)</a:t>
                      </a:r>
                      <a:endParaRPr lang="en-US" sz="1500" dirty="0"/>
                    </a:p>
                  </a:txBody>
                  <a:tcPr/>
                </a:tc>
                <a:tc>
                  <a:txBody>
                    <a:bodyPr/>
                    <a:lstStyle/>
                    <a:p>
                      <a:r>
                        <a:rPr lang="en-US" sz="1500" dirty="0" smtClean="0"/>
                        <a:t>3:00pm ET to 4:00pm ET,</a:t>
                      </a:r>
                    </a:p>
                    <a:p>
                      <a:r>
                        <a:rPr lang="en-US" sz="1500" dirty="0" smtClean="0"/>
                        <a:t>the fourth</a:t>
                      </a:r>
                      <a:r>
                        <a:rPr lang="en-US" sz="1500" baseline="0" dirty="0" smtClean="0"/>
                        <a:t> Tuesday every month </a:t>
                      </a:r>
                    </a:p>
                    <a:p>
                      <a:r>
                        <a:rPr lang="en-US" sz="1500" baseline="0" dirty="0" smtClean="0"/>
                        <a:t>(The dates of the remaining calls in 2022 are  22 November and 27 December) </a:t>
                      </a:r>
                    </a:p>
                  </a:txBody>
                  <a:tcPr/>
                </a:tc>
                <a:tc>
                  <a:txBody>
                    <a:bodyPr/>
                    <a:lstStyle/>
                    <a:p>
                      <a:r>
                        <a:rPr lang="en-US" sz="1500" dirty="0" smtClean="0">
                          <a:hlinkClick r:id="rId6"/>
                        </a:rPr>
                        <a:t>https://ieeesa.webex.com/ieeesa/j.php?MTID=m0e5ca6cea1f0fdf0a4c719c129c4148b</a:t>
                      </a:r>
                      <a:r>
                        <a:rPr lang="en-US" sz="1500" baseline="0" dirty="0" smtClean="0"/>
                        <a:t> </a:t>
                      </a:r>
                      <a:endParaRPr lang="en-US" sz="1500" dirty="0" smtClean="0"/>
                    </a:p>
                  </a:txBody>
                  <a:tcPr/>
                </a:tc>
              </a:tr>
            </a:tbl>
          </a:graphicData>
        </a:graphic>
      </p:graphicFrame>
      <p:sp>
        <p:nvSpPr>
          <p:cNvPr id="11" name="Rectangle 10"/>
          <p:cNvSpPr/>
          <p:nvPr/>
        </p:nvSpPr>
        <p:spPr>
          <a:xfrm>
            <a:off x="838200" y="5867400"/>
            <a:ext cx="10519826" cy="553998"/>
          </a:xfrm>
          <a:prstGeom prst="rect">
            <a:avLst/>
          </a:prstGeom>
        </p:spPr>
        <p:txBody>
          <a:bodyPr wrap="square">
            <a:spAutoFit/>
          </a:bodyPr>
          <a:lstStyle/>
          <a:p>
            <a:r>
              <a:rPr lang="en-US" sz="1500" b="1" dirty="0" smtClean="0">
                <a:solidFill>
                  <a:schemeClr val="tx1"/>
                </a:solidFill>
                <a:cs typeface="Arial" panose="020B0604020202020204" pitchFamily="34" charset="0"/>
              </a:rPr>
              <a:t>#The </a:t>
            </a:r>
            <a:r>
              <a:rPr lang="en-US" sz="1500" b="1" dirty="0" smtClean="0">
                <a:solidFill>
                  <a:schemeClr val="tx1"/>
                </a:solidFill>
                <a:cs typeface="Arial" panose="020B0604020202020204" pitchFamily="34" charset="0"/>
              </a:rPr>
              <a:t>ISUS and </a:t>
            </a:r>
            <a:r>
              <a:rPr lang="en-US" sz="1500" b="1" dirty="0" err="1" smtClean="0">
                <a:solidFill>
                  <a:schemeClr val="tx1"/>
                </a:solidFill>
                <a:cs typeface="Arial" panose="020B0604020202020204" pitchFamily="34" charset="0"/>
              </a:rPr>
              <a:t>mmWave</a:t>
            </a:r>
            <a:r>
              <a:rPr lang="en-US" sz="1500" b="1" dirty="0" smtClean="0">
                <a:solidFill>
                  <a:schemeClr val="tx1"/>
                </a:solidFill>
                <a:cs typeface="Arial" panose="020B0604020202020204" pitchFamily="34" charset="0"/>
              </a:rPr>
              <a:t> </a:t>
            </a:r>
            <a:r>
              <a:rPr lang="en-US" sz="1500" b="1" dirty="0" smtClean="0">
                <a:solidFill>
                  <a:schemeClr val="tx1"/>
                </a:solidFill>
                <a:cs typeface="Arial" panose="020B0604020202020204" pitchFamily="34" charset="0"/>
              </a:rPr>
              <a:t>ad-hoc </a:t>
            </a:r>
            <a:r>
              <a:rPr lang="en-US" sz="1500" b="1" dirty="0" smtClean="0">
                <a:solidFill>
                  <a:schemeClr val="tx1"/>
                </a:solidFill>
                <a:cs typeface="Arial" panose="020B0604020202020204" pitchFamily="34" charset="0"/>
              </a:rPr>
              <a:t>calls </a:t>
            </a:r>
            <a:r>
              <a:rPr lang="en-US" sz="1500" b="1" dirty="0" smtClean="0">
                <a:solidFill>
                  <a:schemeClr val="tx1"/>
                </a:solidFill>
                <a:cs typeface="Arial" panose="020B0604020202020204" pitchFamily="34" charset="0"/>
              </a:rPr>
              <a:t>on </a:t>
            </a:r>
            <a:r>
              <a:rPr lang="en-US" sz="1500" b="1" dirty="0" smtClean="0">
                <a:solidFill>
                  <a:schemeClr val="tx1"/>
                </a:solidFill>
                <a:cs typeface="Arial" panose="020B0604020202020204" pitchFamily="34" charset="0"/>
              </a:rPr>
              <a:t>21 and 23 </a:t>
            </a:r>
            <a:r>
              <a:rPr lang="en-US" sz="1500" b="1" dirty="0" smtClean="0">
                <a:solidFill>
                  <a:schemeClr val="tx1"/>
                </a:solidFill>
                <a:cs typeface="Arial" panose="020B0604020202020204" pitchFamily="34" charset="0"/>
              </a:rPr>
              <a:t>November 2022 </a:t>
            </a:r>
            <a:r>
              <a:rPr lang="en-US" sz="1500" b="1" dirty="0" smtClean="0">
                <a:solidFill>
                  <a:schemeClr val="tx1"/>
                </a:solidFill>
                <a:cs typeface="Arial" panose="020B0604020202020204" pitchFamily="34" charset="0"/>
              </a:rPr>
              <a:t>are </a:t>
            </a:r>
            <a:r>
              <a:rPr lang="en-US" sz="1500" b="1" dirty="0" smtClean="0">
                <a:solidFill>
                  <a:schemeClr val="tx1"/>
                </a:solidFill>
                <a:cs typeface="Arial" panose="020B0604020202020204" pitchFamily="34" charset="0"/>
              </a:rPr>
              <a:t>cancelled because of Thanksgiving in the US.</a:t>
            </a:r>
          </a:p>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also available at </a:t>
            </a:r>
            <a:r>
              <a:rPr lang="en-US" sz="1500" b="1" dirty="0" smtClean="0">
                <a:solidFill>
                  <a:schemeClr val="tx1"/>
                </a:solidFill>
                <a:cs typeface="Arial" panose="020B0604020202020204" pitchFamily="34" charset="0"/>
                <a:hlinkClick r:id="rId7"/>
              </a:rPr>
              <a:t>18-16/0038r27</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8"/>
              </a:rPr>
              <a:t>Google Calendar</a:t>
            </a:r>
            <a:endParaRPr lang="en-US" sz="1500" b="1" dirty="0">
              <a:solidFill>
                <a:schemeClr val="tx1"/>
              </a:solidFill>
            </a:endParaRPr>
          </a:p>
        </p:txBody>
      </p:sp>
    </p:spTree>
    <p:extLst>
      <p:ext uri="{BB962C8B-B14F-4D97-AF65-F5344CB8AC3E}">
        <p14:creationId xmlns:p14="http://schemas.microsoft.com/office/powerpoint/2010/main" val="20429395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November 2022</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 on the weekly teleconference calls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#6 (Internal):  </a:t>
            </a:r>
            <a:r>
              <a:rPr lang="en-US" sz="1800" dirty="0"/>
              <a:t>The 802.18 Chair or Chair designee is directed to conduct, as necessary, </a:t>
            </a:r>
            <a:r>
              <a:rPr lang="en-US" sz="1800" dirty="0" smtClean="0"/>
              <a:t>the following weekly teleconference </a:t>
            </a:r>
            <a:r>
              <a:rPr lang="en-US" sz="1800" dirty="0"/>
              <a:t>calls through </a:t>
            </a:r>
            <a:r>
              <a:rPr lang="en-US" sz="1800" dirty="0" smtClean="0"/>
              <a:t>25 May </a:t>
            </a:r>
            <a:r>
              <a:rPr lang="en-US" sz="1800" dirty="0"/>
              <a:t>2023</a:t>
            </a:r>
            <a:endParaRPr lang="en-US" sz="1800" dirty="0" smtClean="0"/>
          </a:p>
          <a:p>
            <a:pPr marL="630238" marR="117475" lvl="1" indent="-230188" algn="just">
              <a:buChar char="•"/>
              <a:tabLst>
                <a:tab pos="230188" algn="l"/>
              </a:tabLst>
            </a:pPr>
            <a:r>
              <a:rPr lang="en-US" sz="1600" b="1" dirty="0" smtClean="0"/>
              <a:t>RR-TAG calls on </a:t>
            </a:r>
            <a:r>
              <a:rPr lang="en-US" sz="1600" b="1" dirty="0"/>
              <a:t>Thursdays at 15:00 ET </a:t>
            </a:r>
            <a:r>
              <a:rPr lang="en-US" sz="1600" b="1" dirty="0" smtClean="0"/>
              <a:t>for 55 mins</a:t>
            </a:r>
          </a:p>
          <a:p>
            <a:pPr marL="630238" marR="117475" lvl="1" indent="-230188" algn="just">
              <a:buChar char="•"/>
              <a:tabLst>
                <a:tab pos="230188" algn="l"/>
              </a:tabLst>
            </a:pPr>
            <a:r>
              <a:rPr lang="en-US" sz="1600" b="1" spc="-5" dirty="0" smtClean="0">
                <a:latin typeface="+mj-lt"/>
                <a:cs typeface="Arial"/>
              </a:rPr>
              <a:t>ISUS ad-hoc calls on Mondays at 11:00 ET for 60 minutes</a:t>
            </a:r>
          </a:p>
          <a:p>
            <a:pPr marL="630238" marR="117475" lvl="1" indent="-230188" algn="just">
              <a:buChar char="•"/>
              <a:tabLst>
                <a:tab pos="230188" algn="l"/>
              </a:tabLst>
            </a:pPr>
            <a:r>
              <a:rPr lang="en-US" sz="1600" b="1" spc="-5" dirty="0" err="1" smtClean="0">
                <a:latin typeface="+mj-lt"/>
                <a:cs typeface="Arial"/>
              </a:rPr>
              <a:t>mmW</a:t>
            </a:r>
            <a:r>
              <a:rPr lang="en-US" sz="1600" b="1" spc="-5" dirty="0" smtClean="0">
                <a:latin typeface="+mj-lt"/>
                <a:cs typeface="Arial"/>
              </a:rPr>
              <a:t> ad-hoc calls on Wednesdays at 15:00 ET for 60 minutes</a:t>
            </a:r>
          </a:p>
          <a:p>
            <a:pPr marL="400050" marR="117475" lvl="1" indent="0" algn="just">
              <a:tabLst>
                <a:tab pos="230188" algn="l"/>
              </a:tabLst>
            </a:pPr>
            <a:endParaRPr lang="en-US" sz="1600" b="1"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71429062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Straw polls:  Type of participation for the 2023 March plenary</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dirty="0" smtClean="0">
                <a:latin typeface="+mj-lt"/>
                <a:cs typeface="Arial"/>
              </a:rPr>
              <a:t>Question 1:  </a:t>
            </a:r>
            <a:r>
              <a:rPr lang="en-US" sz="1800" dirty="0" smtClean="0">
                <a:latin typeface="+mj-lt"/>
              </a:rPr>
              <a:t>If </a:t>
            </a:r>
            <a:r>
              <a:rPr lang="en-US" sz="1800" dirty="0">
                <a:latin typeface="+mj-lt"/>
              </a:rPr>
              <a:t>the 2023 March Plenary Session were held at the Hilton Atlanta, GA  as an in-person only session, would you </a:t>
            </a:r>
            <a:r>
              <a:rPr lang="en-US" sz="1800" dirty="0" smtClean="0">
                <a:latin typeface="+mj-lt"/>
              </a:rPr>
              <a:t>attend?</a:t>
            </a:r>
          </a:p>
          <a:p>
            <a:pPr marL="230188" marR="117475" indent="-230188" algn="just">
              <a:buFont typeface="Times New Roman" pitchFamily="16" charset="0"/>
              <a:buChar char="•"/>
              <a:tabLst>
                <a:tab pos="230188" algn="l"/>
              </a:tabLst>
            </a:pPr>
            <a:r>
              <a:rPr lang="en-US" sz="1600" b="0" dirty="0" smtClean="0">
                <a:latin typeface="+mj-lt"/>
              </a:rPr>
              <a:t>Yes/No</a:t>
            </a:r>
          </a:p>
          <a:p>
            <a:pPr marL="230188" marR="117475" indent="-230188" algn="just">
              <a:buFont typeface="Times New Roman" pitchFamily="16" charset="0"/>
              <a:buChar char="•"/>
              <a:tabLst>
                <a:tab pos="230188" algn="l"/>
              </a:tabLst>
            </a:pPr>
            <a:endParaRPr lang="en-US" sz="1800" dirty="0">
              <a:latin typeface="+mj-lt"/>
            </a:endParaRPr>
          </a:p>
          <a:p>
            <a:pPr marL="0" marR="117475" indent="0" algn="just">
              <a:tabLst>
                <a:tab pos="230188" algn="l"/>
              </a:tabLst>
            </a:pPr>
            <a:r>
              <a:rPr lang="en-US" sz="1800" dirty="0" smtClean="0">
                <a:latin typeface="+mj-lt"/>
              </a:rPr>
              <a:t>Question 2:  If </a:t>
            </a:r>
            <a:r>
              <a:rPr lang="en-US" sz="1800" dirty="0">
                <a:latin typeface="+mj-lt"/>
              </a:rPr>
              <a:t>the 2023 March Plenary Session is held in as a mixed-mode session, will you attend</a:t>
            </a:r>
            <a:r>
              <a:rPr lang="en-US" sz="1800" dirty="0" smtClean="0">
                <a:latin typeface="+mj-lt"/>
              </a:rPr>
              <a:t>:</a:t>
            </a:r>
          </a:p>
          <a:p>
            <a:pPr marL="285750" marR="117475" indent="-285750" algn="just">
              <a:buFont typeface="Arial" panose="020B0604020202020204" pitchFamily="34" charset="0"/>
              <a:buChar char="•"/>
              <a:tabLst>
                <a:tab pos="230188" algn="l"/>
              </a:tabLst>
            </a:pPr>
            <a:r>
              <a:rPr lang="en-US" sz="1600" b="0" dirty="0" smtClean="0">
                <a:latin typeface="+mj-lt"/>
              </a:rPr>
              <a:t>Attend </a:t>
            </a:r>
            <a:r>
              <a:rPr lang="en-US" sz="1600" b="0" dirty="0">
                <a:latin typeface="+mj-lt"/>
              </a:rPr>
              <a:t>In-person</a:t>
            </a:r>
          </a:p>
          <a:p>
            <a:pPr marL="285750" marR="117475" indent="-285750" algn="just">
              <a:buFont typeface="Arial" panose="020B0604020202020204" pitchFamily="34" charset="0"/>
              <a:buChar char="•"/>
              <a:tabLst>
                <a:tab pos="230188" algn="l"/>
              </a:tabLst>
            </a:pPr>
            <a:r>
              <a:rPr lang="en-US" sz="1600" b="0" dirty="0">
                <a:latin typeface="+mj-lt"/>
              </a:rPr>
              <a:t>Attend Virtually (remotely)</a:t>
            </a:r>
          </a:p>
          <a:p>
            <a:pPr marL="285750" marR="117475" indent="-285750" algn="just">
              <a:buFont typeface="Arial" panose="020B0604020202020204" pitchFamily="34" charset="0"/>
              <a:buChar char="•"/>
              <a:tabLst>
                <a:tab pos="230188" algn="l"/>
              </a:tabLst>
            </a:pPr>
            <a:r>
              <a:rPr lang="en-US" sz="1600" b="0" dirty="0">
                <a:latin typeface="+mj-lt"/>
              </a:rPr>
              <a:t>Will not attend plenary </a:t>
            </a:r>
          </a:p>
          <a:p>
            <a:pPr marL="285750" marR="117475" indent="-285750" algn="just">
              <a:buFont typeface="Arial" panose="020B0604020202020204" pitchFamily="34" charset="0"/>
              <a:buChar char="•"/>
              <a:tabLst>
                <a:tab pos="230188" algn="l"/>
              </a:tabLst>
            </a:pPr>
            <a:endParaRPr lang="en-US" sz="1800" dirty="0" smtClean="0">
              <a:latin typeface="+mj-lt"/>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02792098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November 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smtClean="0">
                <a:latin typeface="+mj-lt"/>
                <a:cs typeface="Arial"/>
              </a:rPr>
              <a:t>Adjourn at</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November 2022</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Other 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5</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November 2022</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Housekeeping reminder </a:t>
            </a:r>
            <a:r>
              <a:rPr lang="en-US" sz="2800" dirty="0" smtClean="0">
                <a:solidFill>
                  <a:srgbClr val="0070C0"/>
                </a:solidFill>
              </a:rPr>
              <a:t>(1)</a:t>
            </a:r>
            <a:endParaRPr lang="en-US" sz="2800" dirty="0">
              <a:solidFill>
                <a:schemeClr val="tx1"/>
              </a:solidFill>
            </a:endParaRP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smtClean="0">
                <a:latin typeface="+mj-lt"/>
                <a:cs typeface="Arial"/>
              </a:rPr>
              <a:t>Meeting reminders:</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630238" marR="117475" lvl="1" indent="-230188" algn="just">
              <a:spcBef>
                <a:spcPts val="600"/>
              </a:spcBef>
              <a:buChar char="•"/>
              <a:tabLst>
                <a:tab pos="230188" algn="l"/>
              </a:tabLst>
            </a:pPr>
            <a:r>
              <a:rPr lang="en-US" sz="1600" spc="-5" dirty="0">
                <a:latin typeface="+mj-lt"/>
                <a:cs typeface="Arial"/>
              </a:rPr>
              <a:t>YOU MUST PAY the registration fee in order to attend and to receive attendance credit</a:t>
            </a: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When you want to be on the queue, please type “Q” or “q” in </a:t>
            </a:r>
            <a:r>
              <a:rPr lang="en-US" sz="1600" spc="-5" dirty="0">
                <a:latin typeface="+mj-lt"/>
                <a:cs typeface="Arial"/>
              </a:rPr>
              <a:t>the </a:t>
            </a:r>
            <a:r>
              <a:rPr lang="en-US" sz="1600" spc="-5" dirty="0" smtClean="0">
                <a:latin typeface="+mj-lt"/>
                <a:cs typeface="Arial"/>
              </a:rPr>
              <a:t>chat window</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you</a:t>
            </a: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November </a:t>
            </a:r>
            <a:r>
              <a:rPr lang="en-US" dirty="0"/>
              <a:t>2022</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67968</TotalTime>
  <Words>3501</Words>
  <Application>Microsoft Office PowerPoint</Application>
  <PresentationFormat>Widescreen</PresentationFormat>
  <Paragraphs>684</Paragraphs>
  <Slides>43</Slides>
  <Notes>40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52" baseType="lpstr">
      <vt:lpstr>Arial Unicode MS</vt:lpstr>
      <vt:lpstr>Monotype Sorts</vt:lpstr>
      <vt:lpstr>MS Gothic</vt:lpstr>
      <vt:lpstr>MS PGothic</vt:lpstr>
      <vt:lpstr>Arial</vt:lpstr>
      <vt:lpstr>Calibri</vt:lpstr>
      <vt:lpstr>Times New Roman</vt:lpstr>
      <vt:lpstr>Office Theme</vt:lpstr>
      <vt:lpstr>Document</vt:lpstr>
      <vt:lpstr>IEEE 802.18 RR-TAG 2022 November plenary agenda</vt:lpstr>
      <vt:lpstr>Registration is required to attend this meeting </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 (1)</vt:lpstr>
      <vt:lpstr>Housekeeping reminder (2)</vt:lpstr>
      <vt:lpstr>Housekeeping reminder (3)</vt:lpstr>
      <vt:lpstr>Meeting at a glance</vt:lpstr>
      <vt:lpstr>Tuesday AM2, 15 November 2022, Agenda</vt:lpstr>
      <vt:lpstr>Administrative motions</vt:lpstr>
      <vt:lpstr>Progress since the 2022 July plenary</vt:lpstr>
      <vt:lpstr>Update from ad-hocs</vt:lpstr>
      <vt:lpstr>New UWB regulation framework in Europe</vt:lpstr>
      <vt:lpstr>Status of ongoing consultations</vt:lpstr>
      <vt:lpstr>Australia ACMA’s consultation</vt:lpstr>
      <vt:lpstr>Any other business</vt:lpstr>
      <vt:lpstr>Recess until Thursday AM1, 17 November 2022</vt:lpstr>
      <vt:lpstr>Thursday AM1, 17 November 2022 Agenda</vt:lpstr>
      <vt:lpstr>Administrative motion</vt:lpstr>
      <vt:lpstr>mmWave (mmW) ad-hoc chair</vt:lpstr>
      <vt:lpstr>Australia ACMA’s consultation (1)</vt:lpstr>
      <vt:lpstr>Australia ACMA’s consultation (2)</vt:lpstr>
      <vt:lpstr>IEEE SA Position Statement  “Intelligent Spectrum Allocation and Management”</vt:lpstr>
      <vt:lpstr>Recap</vt:lpstr>
      <vt:lpstr>Progress and Recommendation from the ISUS ad-hoc</vt:lpstr>
      <vt:lpstr>IEEE 802.18 decision following the ad-hoc recommendation</vt:lpstr>
      <vt:lpstr>Follow-up on the IEEE SA policy statement</vt:lpstr>
      <vt:lpstr>Spectrum for Ambient Power IoT Communication</vt:lpstr>
      <vt:lpstr>General discussion items (1)</vt:lpstr>
      <vt:lpstr>General discussion items (2)</vt:lpstr>
      <vt:lpstr>General discussion items (3)</vt:lpstr>
      <vt:lpstr>General discussion items (4)</vt:lpstr>
      <vt:lpstr>Meeting and hotel reservation for the 2023 January interim</vt:lpstr>
      <vt:lpstr>Future RR-TAG meetings and Webex meeting invite (1)</vt:lpstr>
      <vt:lpstr>Future ad-hoc meetings and Webex meeting invite (2)</vt:lpstr>
      <vt:lpstr>Administrative motion on the weekly teleconference calls</vt:lpstr>
      <vt:lpstr>Straw polls:  Type of participation for the 2023 March plenary</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18-22/0126r4</dc:title>
  <dc:creator>Edward Au</dc:creator>
  <cp:keywords>2022 November plenary</cp:keywords>
  <cp:lastModifiedBy>Edward Au</cp:lastModifiedBy>
  <cp:revision>4697</cp:revision>
  <cp:lastPrinted>1601-01-01T00:00:00Z</cp:lastPrinted>
  <dcterms:created xsi:type="dcterms:W3CDTF">2016-03-03T14:54:45Z</dcterms:created>
  <dcterms:modified xsi:type="dcterms:W3CDTF">2022-11-16T15:47:35Z</dcterms:modified>
  <cp:category>IEEE 802.18 RR-TAG agenda</cp:category>
</cp:coreProperties>
</file>