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4"/>
  </p:notesMasterIdLst>
  <p:handoutMasterIdLst>
    <p:handoutMasterId r:id="rId45"/>
  </p:handoutMasterIdLst>
  <p:sldIdLst>
    <p:sldId id="256" r:id="rId2"/>
    <p:sldId id="892" r:id="rId3"/>
    <p:sldId id="863" r:id="rId4"/>
    <p:sldId id="857" r:id="rId5"/>
    <p:sldId id="329" r:id="rId6"/>
    <p:sldId id="604" r:id="rId7"/>
    <p:sldId id="624" r:id="rId8"/>
    <p:sldId id="605" r:id="rId9"/>
    <p:sldId id="843" r:id="rId10"/>
    <p:sldId id="923" r:id="rId11"/>
    <p:sldId id="947" r:id="rId12"/>
    <p:sldId id="914" r:id="rId13"/>
    <p:sldId id="866" r:id="rId14"/>
    <p:sldId id="845" r:id="rId15"/>
    <p:sldId id="878" r:id="rId16"/>
    <p:sldId id="946" r:id="rId17"/>
    <p:sldId id="948" r:id="rId18"/>
    <p:sldId id="933" r:id="rId19"/>
    <p:sldId id="953" r:id="rId20"/>
    <p:sldId id="856" r:id="rId21"/>
    <p:sldId id="864" r:id="rId22"/>
    <p:sldId id="879" r:id="rId23"/>
    <p:sldId id="880" r:id="rId24"/>
    <p:sldId id="952" r:id="rId25"/>
    <p:sldId id="950" r:id="rId26"/>
    <p:sldId id="951" r:id="rId27"/>
    <p:sldId id="956" r:id="rId28"/>
    <p:sldId id="957" r:id="rId29"/>
    <p:sldId id="958" r:id="rId30"/>
    <p:sldId id="959" r:id="rId31"/>
    <p:sldId id="955" r:id="rId32"/>
    <p:sldId id="934" r:id="rId33"/>
    <p:sldId id="935" r:id="rId34"/>
    <p:sldId id="936" r:id="rId35"/>
    <p:sldId id="937" r:id="rId36"/>
    <p:sldId id="941" r:id="rId37"/>
    <p:sldId id="900" r:id="rId38"/>
    <p:sldId id="901" r:id="rId39"/>
    <p:sldId id="945" r:id="rId40"/>
    <p:sldId id="954" r:id="rId41"/>
    <p:sldId id="887" r:id="rId42"/>
    <p:sldId id="888" r:id="rId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1004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61020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62539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293135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184895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5319406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435638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545365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612989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7246334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950941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4426525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2818676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2734936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35020432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8972920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242686432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0103240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18132860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802.18-22/0126r3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2/ec-22-0204-00-00EC-2022-nov-ieee-802-mixed-mode-plenary-meeting-av-training.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cn/16/18-16-0038-27-0000-teleconference-call-in-info.pptx"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2/18-22-0117-01-0000-rr-tag-september-2022-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ocuments?is_dcn=127&amp;is_group=0000&amp;is_year=2022"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2/18-22-0141-00-0000-new-uwb-regulation-in-europe.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2/18-22-0035-45-0000-status-of-ongoing-consultations-and-tag-documents-for-approv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acma.gov.au/consultations/2022-10/new-arrangements-low-interference-potential-devices-consultation-352022" TargetMode="External"/><Relationship Id="rId4" Type="http://schemas.openxmlformats.org/officeDocument/2006/relationships/hyperlink" Target="https://www.miit.gov.cn/gzcy/yjzj/art/2022/art_1fade0b65d8140698eb6c7ae1714ec73.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acma.gov.au/consultations/2022-10/new-arrangements-low-interference-potential-devices-consultation-352022"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42-01-0000-acma-response.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840c257d-5d52-4eff-94b4-39d2aafda56b/"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6/18-16-0038-27-0000-teleconference-call-in-info.ppt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acma.gov.au/consultations/2022-10/new-arrangements-low-interference-potential-devices-consultation-352022"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42-01-0000-acma-response.docx"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ec/dcn/22/ec-22-0110-01-00EC-ieee-802-regulatory-report-and-plans-for-2022-july-plenary.ppt" TargetMode="External"/><Relationship Id="rId3" Type="http://schemas.openxmlformats.org/officeDocument/2006/relationships/image" Target="../media/image2.png"/><Relationship Id="rId7" Type="http://schemas.openxmlformats.org/officeDocument/2006/relationships/hyperlink" Target="https://mentor.ieee.org/802-ec/dcn/22/ec-22-0112-00-00EC-07-june-2022-802-ec-monthly-teleconference-minutes.pdf"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https://mentor.ieee.org/802-ec/dcn/22/ec-22-0109-00-00EC-update-on-the-ieee-sa-position-statement-intelligent-spectrum-allocation-and-management.pptx" TargetMode="External"/><Relationship Id="rId5" Type="http://schemas.openxmlformats.org/officeDocument/2006/relationships/hyperlink" Target="https://mentor.ieee.org/802.18/dcn/22/18-22-0064-01-0000-teleconference-minutes-2-june-2022.docx" TargetMode="External"/><Relationship Id="rId4" Type="http://schemas.openxmlformats.org/officeDocument/2006/relationships/hyperlink" Target="https://mentor.ieee.org/802.18/dcn/22/18-22-0059-01-0000-rr-tag-agenda-2-june-2022.pptx" TargetMode="External"/><Relationship Id="rId9" Type="http://schemas.openxmlformats.org/officeDocument/2006/relationships/hyperlink" Target="https://mentor.ieee.org/802.18/dcn/22/18-22-0036-04-0000-compendium-of-motions.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8/dcn/22/18-22-0093-01-ISUS-spectrum-statement-update-agenda-8-august-2022.pptx" TargetMode="External"/><Relationship Id="rId3" Type="http://schemas.openxmlformats.org/officeDocument/2006/relationships/image" Target="../media/image2.png"/><Relationship Id="rId7" Type="http://schemas.openxmlformats.org/officeDocument/2006/relationships/hyperlink" Target="https://mentor.ieee.org/802.18/dcn/22/18-22-0088-01-ISUS-spectrum-statement-minutes-1-august-2022.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s://mentor.ieee.org/802.18/dcn/22/18-22-0084-02-ISUS-rr-tag-isus-agenda-1-august-2022.pptx" TargetMode="External"/><Relationship Id="rId11" Type="http://schemas.openxmlformats.org/officeDocument/2006/relationships/hyperlink" Target="https://mentor.ieee.org/802.18/dcn/22/18-22-0099-00-ISUS-spectrum-statement-minutes-15-august-2022.docx" TargetMode="External"/><Relationship Id="rId5" Type="http://schemas.openxmlformats.org/officeDocument/2006/relationships/hyperlink" Target="https://mentor.ieee.org/802.18/dcn/22/18-22-0082-04-ISUS-minutes-teleconference-25-july-2022.docx" TargetMode="External"/><Relationship Id="rId10" Type="http://schemas.openxmlformats.org/officeDocument/2006/relationships/hyperlink" Target="https://mentor.ieee.org/802.18/dcn/22/18-22-0098-00-ISUS-spectrum-statement-update-agenda-15-august-2022.pptx" TargetMode="External"/><Relationship Id="rId4" Type="http://schemas.openxmlformats.org/officeDocument/2006/relationships/hyperlink" Target="https://mentor.ieee.org/802.18/dcn/22/18-22-0078-00-ISUS-rr-tag-isus-agenda-25-july-2022.pptx" TargetMode="External"/><Relationship Id="rId9" Type="http://schemas.openxmlformats.org/officeDocument/2006/relationships/hyperlink" Target="https://mentor.ieee.org/802.18/dcn/22/18-22-0096-00-ISUS-spectrum-statement-minutes-8-august-2022.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hyperlink" Target="https://mentor.ieee.org/802.18/dcn/22/18-22-0036-04-0000-compendium-of-motions.docx" TargetMode="External"/><Relationship Id="rId4" Type="http://schemas.openxmlformats.org/officeDocument/2006/relationships/hyperlink" Target="https://mentor.ieee.org/802.18/dcn/22/18-22-0102-00-0000-weekly-teleconference-minutes-18-august-2022.docx"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www.ofcom.org.uk/__data/assets/pdf_file/0025/247183/statement-spectrum-roadmap.pdf"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ofcom.org.uk/consultations-and-statements/category-2/delivering-ofcoms-spectrum-management-strategy"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docs.fcc.gov/public/attachments/DOC-388829A1.pdf"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2/11/november-2022-open-commission-meeting"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7-0000-teleconference-call-in-info.pptx" TargetMode="External"/><Relationship Id="rId4" Type="http://schemas.openxmlformats.org/officeDocument/2006/relationships/hyperlink" Target="https://ieeesa.webex.com/ieeesa/j.php?MTID=mf8ca5205632d087263b21030519bd037"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calendar.google.com/calendar/u/0/embed?src=c2gedttabtbj4bps23j4847004@group.calendar.google.com&amp;ctz=America/New_York" TargetMode="External"/><Relationship Id="rId3" Type="http://schemas.openxmlformats.org/officeDocument/2006/relationships/image" Target="../media/image2.png"/><Relationship Id="rId7" Type="http://schemas.openxmlformats.org/officeDocument/2006/relationships/hyperlink" Target="https://mentor.ieee.org/802.18/dcn/16/18-16-0038-27-0000-teleconference-call-in-info.ppt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6" Type="http://schemas.openxmlformats.org/officeDocument/2006/relationships/hyperlink" Target="https://ieeesa.webex.com/ieeesa/j.php?MTID=m0e5ca6cea1f0fdf0a4c719c129c4148b" TargetMode="External"/><Relationship Id="rId5" Type="http://schemas.openxmlformats.org/officeDocument/2006/relationships/hyperlink" Target="https://ieeesa.webex.com/ieeesa/j.php?MTID=ma28b1d9d051ecdddab365d1a7ea00687" TargetMode="External"/><Relationship Id="rId4" Type="http://schemas.openxmlformats.org/officeDocument/2006/relationships/hyperlink" Target="https://ieeesa.webex.com/ieeesa/j.php?MTID=mf9563fbcb7916d8f12293514ac3efd25"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November 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November plenary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13–18 November 2022</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1590549952"/>
              </p:ext>
            </p:extLst>
          </p:nvPr>
        </p:nvGraphicFramePr>
        <p:xfrm>
          <a:off x="2514600" y="4191000"/>
          <a:ext cx="9144000" cy="5181600"/>
        </p:xfrm>
        <a:graphic>
          <a:graphicData uri="http://schemas.openxmlformats.org/presentationml/2006/ole">
            <mc:AlternateContent xmlns:mc="http://schemas.openxmlformats.org/markup-compatibility/2006">
              <mc:Choice xmlns:v="urn:schemas-microsoft-com:vml" Requires="v">
                <p:oleObj spid="_x0000_s2872" name="Document" r:id="rId5" imgW="8284803" imgH="4492752" progId="Word.Document.8">
                  <p:embed/>
                </p:oleObj>
              </mc:Choice>
              <mc:Fallback>
                <p:oleObj name="Document" r:id="rId5" imgW="8284803" imgH="4492752" progId="Word.Document.8">
                  <p:embed/>
                  <p:pic>
                    <p:nvPicPr>
                      <p:cNvPr id="0" name=""/>
                      <p:cNvPicPr>
                        <a:picLocks noChangeAspect="1" noChangeArrowheads="1"/>
                      </p:cNvPicPr>
                      <p:nvPr/>
                    </p:nvPicPr>
                    <p:blipFill>
                      <a:blip r:embed="rId6"/>
                      <a:srcRect/>
                      <a:stretch>
                        <a:fillRect/>
                      </a:stretch>
                    </p:blipFill>
                    <p:spPr bwMode="auto">
                      <a:xfrm>
                        <a:off x="2514600" y="4191000"/>
                        <a:ext cx="9144000"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Apartment 2, 9</a:t>
            </a:r>
            <a:r>
              <a:rPr lang="en-US" sz="1400" spc="-5" baseline="30000" dirty="0" smtClean="0">
                <a:latin typeface="+mj-lt"/>
                <a:cs typeface="Arial"/>
              </a:rPr>
              <a:t>th</a:t>
            </a:r>
            <a:r>
              <a:rPr lang="en-US" sz="1400" spc="-5" dirty="0" smtClean="0">
                <a:latin typeface="+mj-lt"/>
                <a:cs typeface="Arial"/>
              </a:rPr>
              <a:t> Floor</a:t>
            </a:r>
            <a:r>
              <a:rPr lang="en-US" sz="1400" spc="-5" dirty="0">
                <a:latin typeface="+mj-lt"/>
                <a:cs typeface="Arial"/>
              </a:rPr>
              <a:t>, </a:t>
            </a:r>
            <a:r>
              <a:rPr lang="en-US" sz="1400" spc="-5" dirty="0" smtClean="0">
                <a:latin typeface="+mj-lt"/>
                <a:cs typeface="Arial"/>
              </a:rPr>
              <a:t>Bangkok </a:t>
            </a:r>
            <a:r>
              <a:rPr lang="en-US" sz="1400" spc="-5" dirty="0">
                <a:latin typeface="+mj-lt"/>
                <a:cs typeface="Arial"/>
              </a:rPr>
              <a:t>Marriott Marquis Queen’s Park</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18</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18-16/0038r27</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(3)</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Reciprocal credit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a:t>Reciprocal credit is provided to 802.18 voters for attendance at 802.11 on Tuesday AM2 and Thursday AM1</a:t>
            </a: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93391389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16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17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18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(Apartment</a:t>
                      </a:r>
                      <a:r>
                        <a:rPr lang="en-US" sz="1400" baseline="0" dirty="0" smtClean="0"/>
                        <a:t> 2, 9</a:t>
                      </a:r>
                      <a:r>
                        <a:rPr lang="en-US" sz="1400" baseline="30000" dirty="0" smtClean="0"/>
                        <a:t>th</a:t>
                      </a:r>
                      <a:r>
                        <a:rPr lang="en-US" sz="1400" baseline="0" dirty="0" smtClean="0"/>
                        <a:t> Floor</a:t>
                      </a:r>
                      <a:r>
                        <a:rPr lang="en-US" sz="1400" dirty="0" smtClean="0"/>
                        <a:t>)</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(Apartment 2, 9</a:t>
                      </a:r>
                      <a:r>
                        <a:rPr kumimoji="0" lang="en-US" altLang="en-US" sz="14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th</a:t>
                      </a: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Social evening</a:t>
                      </a: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15 November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September wireless interim</a:t>
            </a:r>
          </a:p>
          <a:p>
            <a:pPr marL="230188" marR="117475" indent="-230188" algn="just">
              <a:buChar char="•"/>
              <a:tabLst>
                <a:tab pos="230188" algn="l"/>
              </a:tabLst>
            </a:pPr>
            <a:r>
              <a:rPr lang="en-US" sz="1800" spc="-5" dirty="0" smtClean="0">
                <a:latin typeface="+mj-lt"/>
                <a:cs typeface="Arial"/>
              </a:rPr>
              <a:t>Progress since the last plenary meeting (2022 July plenary)</a:t>
            </a:r>
          </a:p>
          <a:p>
            <a:pPr marL="230188" marR="117475" indent="-230188" algn="just">
              <a:buFont typeface="Times New Roman" pitchFamily="16" charset="0"/>
              <a:buChar char="•"/>
              <a:tabLst>
                <a:tab pos="230188" algn="l"/>
              </a:tabLst>
            </a:pPr>
            <a:r>
              <a:rPr lang="en-US" sz="1800" spc="-5" dirty="0" smtClean="0">
                <a:cs typeface="Arial"/>
              </a:rPr>
              <a:t>Update from ad-</a:t>
            </a:r>
            <a:r>
              <a:rPr lang="en-US" sz="1800" spc="-5" dirty="0" err="1" smtClean="0">
                <a:cs typeface="Arial"/>
              </a:rPr>
              <a:t>hocs</a:t>
            </a:r>
            <a:r>
              <a:rPr lang="en-US" sz="1800" spc="-5" dirty="0" smtClean="0">
                <a:cs typeface="Arial"/>
              </a:rPr>
              <a:t> </a:t>
            </a:r>
          </a:p>
          <a:p>
            <a:pPr marL="230188" marR="117475" indent="-230188" algn="just">
              <a:buFont typeface="Times New Roman" pitchFamily="16" charset="0"/>
              <a:buChar char="•"/>
              <a:tabLst>
                <a:tab pos="230188" algn="l"/>
              </a:tabLst>
            </a:pPr>
            <a:r>
              <a:rPr lang="en-US" sz="1800" spc="-5" dirty="0" smtClean="0">
                <a:cs typeface="Arial"/>
              </a:rPr>
              <a:t>New UWB regulation framework in Europe</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Response </a:t>
            </a:r>
            <a:r>
              <a:rPr lang="en-US" sz="1800" i="1" spc="-5" dirty="0">
                <a:solidFill>
                  <a:srgbClr val="00B050"/>
                </a:solidFill>
                <a:cs typeface="Arial"/>
              </a:rPr>
              <a:t>to Australia ACMA’s </a:t>
            </a:r>
            <a:r>
              <a:rPr lang="en-US" sz="1800" i="1" spc="-5" dirty="0" smtClean="0">
                <a:solidFill>
                  <a:srgbClr val="00B050"/>
                </a:solidFill>
                <a:cs typeface="Arial"/>
              </a:rPr>
              <a:t>consultation</a:t>
            </a:r>
            <a:endParaRPr lang="en-US" sz="1800" spc="-5" dirty="0" smtClean="0">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17 November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Ian Sherlock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September wireless interim session as </a:t>
            </a:r>
            <a:r>
              <a:rPr lang="en-US" sz="1800" spc="-5" dirty="0">
                <a:latin typeface="+mj-lt"/>
                <a:cs typeface="Arial"/>
              </a:rPr>
              <a:t>shown in the document </a:t>
            </a:r>
            <a:r>
              <a:rPr lang="en-US" sz="1800" spc="-5" dirty="0" smtClean="0">
                <a:latin typeface="+mj-lt"/>
                <a:cs typeface="Arial"/>
                <a:hlinkClick r:id="rId3"/>
              </a:rPr>
              <a:t>18-22/0117r1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Tim Jeffries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Claudio da Silva</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18-22/0127</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Update from ad-</a:t>
            </a:r>
            <a:r>
              <a:rPr lang="en-US" sz="2800" dirty="0" err="1" smtClean="0">
                <a:solidFill>
                  <a:srgbClr val="0070C0"/>
                </a:solidFill>
              </a:rPr>
              <a:t>hocs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altLang="en-US" sz="1800" dirty="0" smtClean="0"/>
              <a:t>IEEE </a:t>
            </a:r>
            <a:r>
              <a:rPr lang="en-US" altLang="en-US" sz="1800" dirty="0"/>
              <a:t>Statement on Spectrum Update (ISUS) </a:t>
            </a:r>
            <a:r>
              <a:rPr lang="en-US" altLang="en-US" sz="1800" dirty="0" smtClean="0"/>
              <a:t>ad-hoc</a:t>
            </a:r>
          </a:p>
          <a:p>
            <a:pPr marL="230188" marR="117475" indent="-230188" algn="just">
              <a:buFont typeface="Times New Roman" pitchFamily="16" charset="0"/>
              <a:buChar char="•"/>
              <a:tabLst>
                <a:tab pos="230188" algn="l"/>
              </a:tabLst>
            </a:pPr>
            <a:r>
              <a:rPr lang="en-US" altLang="en-US" sz="1800" dirty="0" err="1"/>
              <a:t>mmWave</a:t>
            </a:r>
            <a:r>
              <a:rPr lang="en-US" altLang="en-US" sz="1800" dirty="0"/>
              <a:t> (</a:t>
            </a:r>
            <a:r>
              <a:rPr lang="en-US" altLang="en-US" sz="1800" dirty="0" err="1"/>
              <a:t>mmWave</a:t>
            </a:r>
            <a:r>
              <a:rPr lang="en-US" altLang="en-US" sz="1800" dirty="0"/>
              <a:t>) </a:t>
            </a:r>
            <a:r>
              <a:rPr lang="en-US" altLang="en-US" sz="1800" dirty="0" smtClean="0"/>
              <a:t>ad-hoc</a:t>
            </a:r>
          </a:p>
          <a:p>
            <a:pPr marL="230188" marR="117475" indent="-230188" algn="just">
              <a:buFont typeface="Times New Roman" pitchFamily="16" charset="0"/>
              <a:buChar char="•"/>
              <a:tabLst>
                <a:tab pos="230188" algn="l"/>
              </a:tabLst>
            </a:pPr>
            <a:r>
              <a:rPr lang="en-US" altLang="en-US" sz="1800" dirty="0"/>
              <a:t>Wireless standards frequency table ad-hoc</a:t>
            </a:r>
          </a:p>
          <a:p>
            <a:pPr marL="0" marR="117475" indent="0" algn="just">
              <a:tabLst>
                <a:tab pos="230188" algn="l"/>
              </a:tabLst>
            </a:pPr>
            <a:endParaRPr lang="en-US" altLang="en-US" sz="1800" dirty="0"/>
          </a:p>
          <a:p>
            <a:pPr marL="230188" marR="117475" indent="-230188" algn="just">
              <a:buFont typeface="Times New Roman" pitchFamily="16" charset="0"/>
              <a:buChar char="•"/>
              <a:tabLst>
                <a:tab pos="230188" algn="l"/>
              </a:tabLst>
            </a:pPr>
            <a:endParaRPr lang="en-US" altLang="en-US" sz="1800" dirty="0"/>
          </a:p>
          <a:p>
            <a:pPr marL="230188" marR="117475" indent="-230188" algn="just">
              <a:buFont typeface="Times New Roman" pitchFamily="16" charset="0"/>
              <a:buChar char="•"/>
              <a:tabLst>
                <a:tab pos="230188" algn="l"/>
              </a:tabLst>
            </a:pP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07092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New UWB regulation framework in Europe</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Presented by </a:t>
            </a:r>
            <a:r>
              <a:rPr lang="en-US" sz="1800" spc="-5" dirty="0" err="1" smtClean="0">
                <a:latin typeface="+mj-lt"/>
                <a:cs typeface="Arial"/>
              </a:rPr>
              <a:t>Friedbert</a:t>
            </a:r>
            <a:r>
              <a:rPr lang="en-US" sz="1800" spc="-5" dirty="0" smtClean="0">
                <a:latin typeface="+mj-lt"/>
                <a:cs typeface="Arial"/>
              </a:rPr>
              <a:t> Berens (</a:t>
            </a:r>
            <a:r>
              <a:rPr lang="en-US" sz="1800" spc="-5" dirty="0" err="1" smtClean="0">
                <a:latin typeface="+mj-lt"/>
                <a:cs typeface="Arial"/>
              </a:rPr>
              <a:t>FBConsulting</a:t>
            </a:r>
            <a:r>
              <a:rPr lang="en-US" sz="1800" spc="-5" dirty="0" smtClean="0">
                <a:latin typeface="+mj-lt"/>
                <a:cs typeface="Arial"/>
              </a:rPr>
              <a:t> </a:t>
            </a:r>
            <a:r>
              <a:rPr lang="en-US" sz="1800" spc="-5" dirty="0" err="1" smtClean="0">
                <a:latin typeface="+mj-lt"/>
                <a:cs typeface="Arial"/>
              </a:rPr>
              <a:t>Sarl</a:t>
            </a:r>
            <a:r>
              <a:rPr lang="en-US" sz="1800" spc="-5" dirty="0" smtClean="0">
                <a:latin typeface="+mj-lt"/>
                <a:cs typeface="Arial"/>
              </a:rPr>
              <a:t>):  </a:t>
            </a:r>
            <a:r>
              <a:rPr lang="en-US" sz="1800" spc="-5" dirty="0" smtClean="0">
                <a:solidFill>
                  <a:srgbClr val="FF0000"/>
                </a:solidFill>
                <a:latin typeface="+mj-lt"/>
                <a:cs typeface="Arial"/>
                <a:hlinkClick r:id="rId3"/>
              </a:rPr>
              <a:t>18-22/0141r0</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757708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18-22/0035r45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a:t>
            </a:r>
            <a:r>
              <a:rPr lang="en-US" sz="1600" spc="-5" dirty="0">
                <a:solidFill>
                  <a:schemeClr val="tx1"/>
                </a:solidFill>
                <a:cs typeface="Arial"/>
              </a:rPr>
              <a:t>deadline on 17 November 2022:</a:t>
            </a:r>
          </a:p>
          <a:p>
            <a:pPr marL="1030288" marR="117475" lvl="2" indent="-230188" algn="just">
              <a:spcBef>
                <a:spcPts val="600"/>
              </a:spcBef>
              <a:buFont typeface="Times New Roman" pitchFamily="16" charset="0"/>
              <a:buChar char="•"/>
              <a:tabLst>
                <a:tab pos="230188" algn="l"/>
              </a:tabLst>
            </a:pPr>
            <a:r>
              <a:rPr lang="en-US" sz="1400" dirty="0" smtClean="0"/>
              <a:t>China MIIT</a:t>
            </a:r>
            <a:r>
              <a:rPr lang="en-US" sz="1400" dirty="0"/>
              <a:t>:  </a:t>
            </a:r>
            <a:r>
              <a:rPr lang="en-US" sz="1400" dirty="0">
                <a:hlinkClick r:id="rId4"/>
              </a:rPr>
              <a:t>Interim Measures for the Radio Management of Civil Unmanned Aircrafts</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Australia </a:t>
            </a:r>
            <a:r>
              <a:rPr lang="en-US" sz="1400" dirty="0"/>
              <a:t>ACMA:  </a:t>
            </a:r>
            <a:r>
              <a:rPr lang="en-GB" sz="1400" u="sng" dirty="0">
                <a:hlinkClick r:id="rId5"/>
              </a:rPr>
              <a:t>New arrangements for low interference potential devices</a:t>
            </a:r>
            <a:endParaRPr lang="en-GB" sz="1400" u="sng" dirty="0"/>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t>
            </a:r>
            <a:r>
              <a:rPr lang="en-US" sz="2800" smtClean="0">
                <a:solidFill>
                  <a:srgbClr val="0070C0"/>
                </a:solidFill>
              </a:rPr>
              <a:t>ACMA’s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“New arrangement for low interference potential devices”</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21 October 2022</a:t>
            </a:r>
          </a:p>
          <a:p>
            <a:pPr marL="630238" marR="117475" lvl="1" indent="-230188" algn="just">
              <a:buChar char="•"/>
              <a:tabLst>
                <a:tab pos="230188" algn="l"/>
              </a:tabLst>
            </a:pPr>
            <a:r>
              <a:rPr lang="en-US" sz="1600" spc="-5" dirty="0" smtClean="0">
                <a:latin typeface="+mj-lt"/>
                <a:cs typeface="Arial"/>
              </a:rPr>
              <a:t>Closing date for response:  5 December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17 November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www.acma.gov.au/consultations/2022-10/new-arrangements-low-interference-potential-devices-consultation-352022</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18-22/0142r1</a:t>
            </a: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2734191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November </a:t>
            </a:r>
            <a:r>
              <a:rPr lang="en-US" altLang="en-US" sz="1800" b="1" dirty="0">
                <a:solidFill>
                  <a:schemeClr val="tx1"/>
                </a:solidFill>
                <a:latin typeface="+mj-lt"/>
                <a:cs typeface="Arial" panose="020B0604020202020204" pitchFamily="34" charset="0"/>
              </a:rPr>
              <a:t>IEEE 802 </a:t>
            </a:r>
            <a:r>
              <a:rPr lang="en-US" altLang="en-US" sz="1800" b="1" dirty="0" smtClean="0">
                <a:solidFill>
                  <a:schemeClr val="tx1"/>
                </a:solidFill>
                <a:latin typeface="+mj-lt"/>
                <a:cs typeface="Arial" panose="020B0604020202020204" pitchFamily="34" charset="0"/>
              </a:rPr>
              <a:t>plenary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13 November 2022 to 18 November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://web.cvent.com/event/840c257d-5d52-4eff-94b4-39d2aafda56b</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17 November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Bangkok local time, 17 November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18-16/0038r27</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r>
              <a:rPr lang="en-US" sz="1600" spc="-5" dirty="0" smtClean="0">
                <a:latin typeface="+mj-lt"/>
                <a:cs typeface="Arial"/>
              </a:rPr>
              <a:t>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r>
            <a:r>
              <a:rPr lang="en-US" sz="1600" spc="-5" dirty="0" smtClean="0">
                <a:latin typeface="+mj-lt"/>
                <a:cs typeface="Arial"/>
              </a:rPr>
              <a:t>at 12:11pm Bangkok local time</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17 November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Motion:  </a:t>
            </a:r>
            <a:r>
              <a:rPr lang="en-US" sz="1800" i="1" spc="-5" dirty="0" err="1">
                <a:solidFill>
                  <a:srgbClr val="00B050"/>
                </a:solidFill>
                <a:cs typeface="Arial"/>
              </a:rPr>
              <a:t>mmWave</a:t>
            </a:r>
            <a:r>
              <a:rPr lang="en-US" sz="1800" i="1" spc="-5" dirty="0">
                <a:solidFill>
                  <a:srgbClr val="00B050"/>
                </a:solidFill>
                <a:cs typeface="Arial"/>
              </a:rPr>
              <a:t> (</a:t>
            </a:r>
            <a:r>
              <a:rPr lang="en-US" sz="1800" i="1" spc="-5" dirty="0" err="1">
                <a:solidFill>
                  <a:srgbClr val="00B050"/>
                </a:solidFill>
                <a:cs typeface="Arial"/>
              </a:rPr>
              <a:t>mmW</a:t>
            </a:r>
            <a:r>
              <a:rPr lang="en-US" sz="1800" i="1" spc="-5" dirty="0">
                <a:solidFill>
                  <a:srgbClr val="00B050"/>
                </a:solidFill>
                <a:cs typeface="Arial"/>
              </a:rPr>
              <a:t>) ad-hoc chair </a:t>
            </a:r>
            <a:r>
              <a:rPr lang="en-US" sz="1800" i="1" spc="-5" dirty="0" smtClean="0">
                <a:solidFill>
                  <a:srgbClr val="00B050"/>
                </a:solidFill>
                <a:cs typeface="Arial"/>
              </a:rPr>
              <a:t>confirmation</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t>
            </a:r>
            <a:r>
              <a:rPr lang="en-US" sz="1800" i="1" spc="-5" dirty="0">
                <a:solidFill>
                  <a:srgbClr val="00B050"/>
                </a:solidFill>
                <a:cs typeface="Arial"/>
              </a:rPr>
              <a:t>and Motion:  Response to </a:t>
            </a:r>
            <a:r>
              <a:rPr lang="en-US" sz="1800" i="1" spc="-5" dirty="0" smtClean="0">
                <a:solidFill>
                  <a:srgbClr val="00B050"/>
                </a:solidFill>
                <a:cs typeface="Arial"/>
              </a:rPr>
              <a:t>Australia ACMA’s consultation</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Follow-up on the IEEE SA policy statement</a:t>
            </a:r>
          </a:p>
          <a:p>
            <a:pPr marL="230188" marR="117475" indent="-230188" algn="just">
              <a:buChar char="•"/>
              <a:tabLst>
                <a:tab pos="230188" algn="l"/>
              </a:tabLst>
            </a:pPr>
            <a:r>
              <a:rPr lang="en-US" sz="1800" spc="-5" dirty="0" smtClean="0">
                <a:latin typeface="+mj-lt"/>
                <a:cs typeface="Arial"/>
              </a:rPr>
              <a:t>General </a:t>
            </a:r>
            <a:r>
              <a:rPr lang="en-US" sz="1800" spc="-5" dirty="0">
                <a:latin typeface="+mj-lt"/>
                <a:cs typeface="Arial"/>
              </a:rPr>
              <a:t>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a:t>
            </a:r>
            <a:r>
              <a:rPr lang="en-US" sz="1800" spc="-5" dirty="0">
                <a:cs typeface="Arial"/>
              </a:rPr>
              <a:t>:  Meeting and hotel reservation for the </a:t>
            </a:r>
            <a:r>
              <a:rPr lang="en-US" sz="1800" spc="-5" dirty="0" smtClean="0">
                <a:cs typeface="Arial"/>
              </a:rPr>
              <a:t>2023 January wireless interim</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Font typeface="Times New Roman" pitchFamily="16" charset="0"/>
              <a:buChar char="•"/>
              <a:tabLst>
                <a:tab pos="230188" algn="l"/>
              </a:tabLst>
            </a:pPr>
            <a:r>
              <a:rPr lang="en-US" sz="1800" i="1" spc="-5" dirty="0">
                <a:solidFill>
                  <a:srgbClr val="00B050"/>
                </a:solidFill>
                <a:cs typeface="Arial"/>
              </a:rPr>
              <a:t>Motions:  Weekly teleconference calls and ad-hoc </a:t>
            </a:r>
            <a:r>
              <a:rPr lang="en-US" sz="1800" i="1" spc="-5" dirty="0" smtClean="0">
                <a:solidFill>
                  <a:srgbClr val="00B050"/>
                </a:solidFill>
                <a:cs typeface="Arial"/>
              </a:rPr>
              <a:t>calls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Straw polls:  Type of participation for the 2023 March plenary</a:t>
            </a:r>
            <a:endParaRPr lang="en-US" sz="1800" spc="-5" dirty="0" smtClean="0">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mmWave (</a:t>
            </a:r>
            <a:r>
              <a:rPr lang="en-US" sz="2800" dirty="0" err="1" smtClean="0">
                <a:solidFill>
                  <a:srgbClr val="0070C0"/>
                </a:solidFill>
              </a:rPr>
              <a:t>mmW</a:t>
            </a:r>
            <a:r>
              <a:rPr lang="en-US" sz="2800" dirty="0" smtClean="0">
                <a:solidFill>
                  <a:srgbClr val="0070C0"/>
                </a:solidFill>
              </a:rPr>
              <a:t>) ad-hoc chair</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Motion #4 (Internal):  Confirm [Placeholder] </a:t>
            </a:r>
            <a:r>
              <a:rPr lang="en-US" altLang="en-US" sz="1800" dirty="0" smtClean="0">
                <a:solidFill>
                  <a:schemeClr val="tx1"/>
                </a:solidFill>
                <a:cs typeface="Arial" panose="020B0604020202020204" pitchFamily="34" charset="0"/>
              </a:rPr>
              <a:t>as the chair</a:t>
            </a:r>
            <a:r>
              <a:rPr lang="en-US" altLang="en-US" sz="1800" kern="0" spc="-5" dirty="0" smtClean="0">
                <a:latin typeface="+mj-lt"/>
                <a:cs typeface="Arial"/>
              </a:rPr>
              <a:t> of the mmWave (</a:t>
            </a:r>
            <a:r>
              <a:rPr lang="en-US" altLang="en-US" sz="1800" kern="0" spc="-5" dirty="0" err="1" smtClean="0">
                <a:latin typeface="+mj-lt"/>
                <a:cs typeface="Arial"/>
              </a:rPr>
              <a:t>mmW</a:t>
            </a:r>
            <a:r>
              <a:rPr lang="en-US" altLang="en-US" sz="1800" kern="0" spc="-5" dirty="0" smtClean="0">
                <a:latin typeface="+mj-lt"/>
                <a:cs typeface="Arial"/>
              </a:rPr>
              <a:t>) ad-hoc.</a:t>
            </a:r>
            <a:endParaRPr lang="en-US" sz="1800" kern="0" spc="-5" dirty="0" smtClean="0">
              <a:latin typeface="+mj-lt"/>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p>
          <a:p>
            <a:pPr marL="630238" marR="117475" lvl="1" indent="-230188" algn="just">
              <a:buChar char="•"/>
              <a:tabLst>
                <a:tab pos="230188" algn="l"/>
              </a:tabLst>
            </a:pPr>
            <a:r>
              <a:rPr lang="en-US" sz="1600" spc="-5" dirty="0" smtClean="0">
                <a:cs typeface="Arial"/>
              </a:rPr>
              <a:t>Discussion:</a:t>
            </a:r>
            <a:endParaRPr lang="en-US" sz="1600" spc="-5" dirty="0">
              <a:cs typeface="Arial"/>
            </a:endParaRPr>
          </a:p>
          <a:p>
            <a:pPr marL="630238" marR="117475" lvl="1" indent="-230188" algn="just">
              <a:buChar char="•"/>
              <a:tabLst>
                <a:tab pos="230188" algn="l"/>
              </a:tabLst>
            </a:pPr>
            <a:r>
              <a:rPr lang="en-US" sz="1600" spc="-5" dirty="0" smtClean="0">
                <a:cs typeface="Arial"/>
              </a:rPr>
              <a:t>Result:</a:t>
            </a:r>
            <a:endParaRPr lang="en-US" sz="1400" kern="0" spc="-5" dirty="0" smtClean="0">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mj-lt"/>
              <a:cs typeface="Arial"/>
            </a:endParaRP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
        <p:nvSpPr>
          <p:cNvPr id="10"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294544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“New arrangement for low interference potential devices”</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21 October 2022</a:t>
            </a:r>
          </a:p>
          <a:p>
            <a:pPr marL="630238" marR="117475" lvl="1" indent="-230188" algn="just">
              <a:buChar char="•"/>
              <a:tabLst>
                <a:tab pos="230188" algn="l"/>
              </a:tabLst>
            </a:pPr>
            <a:r>
              <a:rPr lang="en-US" sz="1600" spc="-5" dirty="0" smtClean="0">
                <a:latin typeface="+mj-lt"/>
                <a:cs typeface="Arial"/>
              </a:rPr>
              <a:t>Closing date for response:  5 December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17 November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www.acma.gov.au/consultations/2022-10/new-arrangements-low-interference-potential-devices-consultation-352022</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a:t>
            </a:r>
            <a:r>
              <a:rPr lang="en-US" sz="1800" spc="-5" dirty="0" smtClean="0">
                <a:latin typeface="+mj-lt"/>
                <a:cs typeface="Arial"/>
              </a:rPr>
              <a:t>response</a:t>
            </a:r>
            <a:endParaRPr lang="en-US" sz="16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18-22/0142r1</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3627025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#5 (External):  </a:t>
            </a:r>
            <a:r>
              <a:rPr lang="en-US" sz="1800" spc="-5" dirty="0">
                <a:latin typeface="+mj-lt"/>
                <a:cs typeface="Arial"/>
              </a:rPr>
              <a:t>Move to approve document </a:t>
            </a:r>
            <a:r>
              <a:rPr lang="en-US" sz="1800" spc="-5" dirty="0" smtClean="0">
                <a:solidFill>
                  <a:srgbClr val="3333CC"/>
                </a:solidFill>
                <a:latin typeface="+mj-lt"/>
                <a:cs typeface="Arial"/>
              </a:rPr>
              <a:t>18-22/0142r1 </a:t>
            </a:r>
            <a:r>
              <a:rPr lang="en-US" sz="1800" spc="-5" dirty="0" smtClean="0">
                <a:solidFill>
                  <a:srgbClr val="3333CC"/>
                </a:solidFill>
                <a:latin typeface="+mj-lt"/>
                <a:cs typeface="Arial"/>
              </a:rPr>
              <a:t>[Placeholder]</a:t>
            </a:r>
            <a:r>
              <a:rPr lang="en-US" sz="1800" spc="-5" dirty="0" smtClean="0">
                <a:latin typeface="+mj-lt"/>
                <a:cs typeface="Arial"/>
              </a:rPr>
              <a:t> </a:t>
            </a:r>
            <a:r>
              <a:rPr lang="en-US" sz="1800" spc="-5" dirty="0">
                <a:latin typeface="+mj-lt"/>
                <a:cs typeface="Arial"/>
              </a:rPr>
              <a:t>in response to </a:t>
            </a:r>
            <a:r>
              <a:rPr lang="en-US" sz="1800" spc="-5" dirty="0" smtClean="0">
                <a:latin typeface="+mj-lt"/>
                <a:cs typeface="Arial"/>
              </a:rPr>
              <a:t>Australia ACMA’s </a:t>
            </a:r>
            <a:r>
              <a:rPr lang="en-GB" sz="1800" dirty="0" smtClean="0"/>
              <a:t>consultation </a:t>
            </a:r>
            <a:r>
              <a:rPr lang="en-US" sz="1800" dirty="0" smtClean="0"/>
              <a:t>“</a:t>
            </a:r>
            <a:r>
              <a:rPr lang="en-GB" sz="1800" dirty="0" smtClean="0"/>
              <a:t>New arrangements for low interference potential devices”</a:t>
            </a:r>
            <a:r>
              <a:rPr lang="en-US" sz="1800" spc="-5" dirty="0" smtClean="0">
                <a:cs typeface="Arial"/>
              </a:rPr>
              <a:t> </a:t>
            </a:r>
            <a:r>
              <a:rPr lang="en-US" sz="1800" spc="-5" dirty="0" smtClean="0">
                <a:latin typeface="+mj-lt"/>
                <a:cs typeface="Arial"/>
              </a:rPr>
              <a:t>for </a:t>
            </a:r>
            <a:r>
              <a:rPr lang="en-US" sz="1800" spc="-5" dirty="0">
                <a:latin typeface="+mj-lt"/>
                <a:cs typeface="Arial"/>
              </a:rPr>
              <a:t>review and approval by the IEEE LMSC (802 EC) for submission to </a:t>
            </a:r>
            <a:r>
              <a:rPr lang="en-US" sz="1800" spc="-5" dirty="0" smtClean="0">
                <a:latin typeface="+mj-lt"/>
                <a:cs typeface="Arial"/>
              </a:rPr>
              <a:t>Australia ACMA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(2)</a:t>
            </a:r>
            <a:endParaRPr lang="en-US" sz="2800" dirty="0">
              <a:solidFill>
                <a:srgbClr val="0070C0"/>
              </a:solidFil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1368464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a:t>
            </a:r>
            <a:br>
              <a:rPr lang="en-US" sz="2800" dirty="0" smtClean="0">
                <a:solidFill>
                  <a:srgbClr val="0070C0"/>
                </a:solidFill>
              </a:rPr>
            </a:br>
            <a:r>
              <a:rPr lang="en-US" sz="2800" dirty="0" smtClean="0">
                <a:solidFill>
                  <a:srgbClr val="0070C0"/>
                </a:solidFill>
              </a:rPr>
              <a:t>“Intelligent Spectrum Allocation and Management”</a:t>
            </a:r>
            <a:endParaRPr lang="en-US" sz="2800" dirty="0">
              <a:solidFill>
                <a:srgbClr val="0070C0"/>
              </a:solidFill>
            </a:endParaRPr>
          </a:p>
        </p:txBody>
      </p:sp>
      <p:sp>
        <p:nvSpPr>
          <p:cNvPr id="10" name="Content Placeholder 2"/>
          <p:cNvSpPr>
            <a:spLocks noGrp="1"/>
          </p:cNvSpPr>
          <p:nvPr>
            <p:ph idx="1"/>
          </p:nvPr>
        </p:nvSpPr>
        <p:spPr>
          <a:xfrm>
            <a:off x="914400" y="1828800"/>
            <a:ext cx="10475384" cy="29718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Background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600" dirty="0" smtClean="0">
                <a:latin typeface="+mj-lt"/>
              </a:rPr>
              <a:t>On 5 September 2018, IEEE SA </a:t>
            </a:r>
            <a:r>
              <a:rPr lang="en-US" sz="1600" dirty="0">
                <a:latin typeface="+mj-lt"/>
              </a:rPr>
              <a:t>developed (and was approved by the </a:t>
            </a:r>
            <a:r>
              <a:rPr lang="en-US" sz="1600" dirty="0" smtClean="0">
                <a:latin typeface="+mj-lt"/>
              </a:rPr>
              <a:t>Board of Governor (</a:t>
            </a:r>
            <a:r>
              <a:rPr lang="en-US" sz="1600" dirty="0" err="1" smtClean="0">
                <a:latin typeface="+mj-lt"/>
              </a:rPr>
              <a:t>BoG</a:t>
            </a:r>
            <a:r>
              <a:rPr lang="en-US" sz="1600" dirty="0" smtClean="0">
                <a:latin typeface="+mj-lt"/>
              </a:rPr>
              <a:t>)) </a:t>
            </a:r>
            <a:r>
              <a:rPr lang="en-US" sz="1600" dirty="0">
                <a:latin typeface="+mj-lt"/>
              </a:rPr>
              <a:t>an IEEE SA (OU) Policy Position statement on </a:t>
            </a:r>
            <a:r>
              <a:rPr lang="en-US" sz="1600" dirty="0">
                <a:latin typeface="+mj-lt"/>
                <a:hlinkClick r:id="rId3"/>
              </a:rPr>
              <a:t>Intelligent Spectrum Allocation and </a:t>
            </a:r>
            <a:r>
              <a:rPr lang="en-US" sz="1600" dirty="0" smtClean="0">
                <a:latin typeface="+mj-lt"/>
                <a:hlinkClick r:id="rId3"/>
              </a:rPr>
              <a:t>Management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smtClean="0">
                <a:latin typeface="+mj-lt"/>
                <a:hlinkClick r:id="rId4"/>
              </a:rPr>
              <a:t>IEEE </a:t>
            </a:r>
            <a:r>
              <a:rPr lang="en-US" sz="1600" dirty="0">
                <a:latin typeface="+mj-lt"/>
                <a:hlinkClick r:id="rId4"/>
              </a:rPr>
              <a:t>Global Public Policy Committee (GPPC) procedures/process</a:t>
            </a:r>
            <a:r>
              <a:rPr lang="en-US" sz="1600" dirty="0">
                <a:latin typeface="+mj-lt"/>
              </a:rPr>
              <a:t>, after three years public policy statements need to be reviewed for renewal, update or archival. </a:t>
            </a:r>
            <a:r>
              <a:rPr lang="en-US" sz="1600" dirty="0" smtClean="0">
                <a:latin typeface="+mj-lt"/>
              </a:rPr>
              <a:t>IEEE SA is </a:t>
            </a:r>
            <a:r>
              <a:rPr lang="en-US" sz="1600" dirty="0">
                <a:latin typeface="+mj-lt"/>
              </a:rPr>
              <a:t>at this point with the Intelligent Spectrum Allocation and Management statement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spc="-5" dirty="0" smtClean="0">
                <a:solidFill>
                  <a:schemeClr val="tx1"/>
                </a:solidFill>
                <a:latin typeface="+mj-lt"/>
                <a:cs typeface="Arial"/>
              </a:rPr>
              <a:t>IEEE SA is reaching </a:t>
            </a:r>
            <a:r>
              <a:rPr lang="en-US" sz="1600" spc="-5" dirty="0">
                <a:solidFill>
                  <a:schemeClr val="tx1"/>
                </a:solidFill>
                <a:latin typeface="+mj-lt"/>
                <a:cs typeface="Arial"/>
              </a:rPr>
              <a:t>out to </a:t>
            </a:r>
            <a:r>
              <a:rPr lang="en-US" sz="1600" spc="-5" dirty="0" smtClean="0">
                <a:solidFill>
                  <a:schemeClr val="tx1"/>
                </a:solidFill>
                <a:latin typeface="+mj-lt"/>
                <a:cs typeface="Arial"/>
              </a:rPr>
              <a:t>IEEE 802 and see </a:t>
            </a:r>
            <a:r>
              <a:rPr lang="en-US" sz="1600" spc="-5" dirty="0">
                <a:solidFill>
                  <a:schemeClr val="tx1"/>
                </a:solidFill>
                <a:latin typeface="+mj-lt"/>
                <a:cs typeface="Arial"/>
              </a:rPr>
              <a:t>if </a:t>
            </a:r>
            <a:r>
              <a:rPr lang="en-US" sz="1600" spc="-5" dirty="0" smtClean="0">
                <a:solidFill>
                  <a:schemeClr val="tx1"/>
                </a:solidFill>
                <a:latin typeface="+mj-lt"/>
                <a:cs typeface="Arial"/>
              </a:rPr>
              <a:t>we </a:t>
            </a:r>
            <a:r>
              <a:rPr lang="en-US" sz="1600" spc="-5" dirty="0">
                <a:solidFill>
                  <a:schemeClr val="tx1"/>
                </a:solidFill>
                <a:latin typeface="+mj-lt"/>
                <a:cs typeface="Arial"/>
              </a:rPr>
              <a:t>think that statement should be renewed and/or updated (there are some dated items in the statement) or archived</a:t>
            </a:r>
            <a:r>
              <a:rPr lang="en-US" sz="1600" spc="-5" dirty="0" smtClean="0">
                <a:solidFill>
                  <a:schemeClr val="tx1"/>
                </a:solidFill>
                <a:latin typeface="+mj-lt"/>
                <a:cs typeface="Arial"/>
              </a:rPr>
              <a:t>.</a:t>
            </a:r>
            <a:endParaRPr lang="en-US" sz="16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2566267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Recap</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txBox="1">
            <a:spLocks/>
          </p:cNvSpPr>
          <p:nvPr/>
        </p:nvSpPr>
        <p:spPr bwMode="auto">
          <a:xfrm>
            <a:off x="914400" y="1828800"/>
            <a:ext cx="10475384" cy="37363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A </a:t>
            </a:r>
            <a:r>
              <a:rPr lang="en-US" sz="1800" kern="0" spc="-5" dirty="0" smtClean="0">
                <a:latin typeface="+mj-lt"/>
                <a:cs typeface="Arial"/>
                <a:hlinkClick r:id="rId4"/>
              </a:rPr>
              <a:t>discussion</a:t>
            </a:r>
            <a:r>
              <a:rPr lang="en-US" sz="1800" kern="0" spc="-5" dirty="0" smtClean="0">
                <a:latin typeface="+mj-lt"/>
                <a:cs typeface="Arial"/>
              </a:rPr>
              <a:t> was held on 2 June 2022 during the weekly IEEE 802.18 teleconference call</a:t>
            </a:r>
          </a:p>
          <a:p>
            <a:pPr marL="630238" marR="117475" lvl="1" indent="-230188" algn="just">
              <a:buClrTx/>
              <a:buFont typeface="Times New Roman" pitchFamily="16" charset="0"/>
              <a:buChar char="•"/>
              <a:tabLst>
                <a:tab pos="230188" algn="l"/>
              </a:tabLst>
            </a:pPr>
            <a:r>
              <a:rPr lang="en-US" sz="1600" kern="0" dirty="0" smtClean="0">
                <a:latin typeface="+mj-lt"/>
                <a:hlinkClick r:id="rId5"/>
              </a:rPr>
              <a:t>No participant objected</a:t>
            </a:r>
            <a:r>
              <a:rPr lang="en-US" sz="1600" kern="0" dirty="0" smtClean="0">
                <a:latin typeface="+mj-lt"/>
              </a:rPr>
              <a:t> that IEEE 802 to indicate to IEEE SA to revise the position statement.</a:t>
            </a:r>
          </a:p>
          <a:p>
            <a:pPr marL="230188" marR="117475" indent="-230188" algn="just">
              <a:buClrTx/>
              <a:buFont typeface="Times New Roman" pitchFamily="16" charset="0"/>
              <a:buChar char="•"/>
              <a:tabLst>
                <a:tab pos="230188" algn="l"/>
              </a:tabLst>
            </a:pPr>
            <a:r>
              <a:rPr lang="en-US" sz="1800" kern="0" dirty="0" smtClean="0">
                <a:latin typeface="+mj-lt"/>
              </a:rPr>
              <a:t>A </a:t>
            </a:r>
            <a:r>
              <a:rPr lang="en-US" sz="1800" kern="0" dirty="0" smtClean="0">
                <a:latin typeface="+mj-lt"/>
                <a:hlinkClick r:id="rId6"/>
              </a:rPr>
              <a:t>discussion</a:t>
            </a:r>
            <a:r>
              <a:rPr lang="en-US" sz="1800" kern="0" dirty="0" smtClean="0">
                <a:latin typeface="+mj-lt"/>
              </a:rPr>
              <a:t> was held on 7 June 2022 during the monthly IEEE 802 teleconference call</a:t>
            </a:r>
          </a:p>
          <a:p>
            <a:pPr marL="630238" marR="117475" lvl="1" indent="-230188" algn="just">
              <a:buClrTx/>
              <a:buFont typeface="Times New Roman" pitchFamily="16" charset="0"/>
              <a:buChar char="•"/>
              <a:tabLst>
                <a:tab pos="230188" algn="l"/>
              </a:tabLst>
            </a:pPr>
            <a:r>
              <a:rPr lang="en-US" sz="1600" kern="0" dirty="0" smtClean="0">
                <a:latin typeface="+mj-lt"/>
              </a:rPr>
              <a:t>There was </a:t>
            </a:r>
            <a:r>
              <a:rPr lang="en-US" sz="1600" kern="0" dirty="0" smtClean="0">
                <a:latin typeface="+mj-lt"/>
                <a:hlinkClick r:id="rId7"/>
              </a:rPr>
              <a:t>no objection</a:t>
            </a:r>
            <a:r>
              <a:rPr lang="en-US" sz="1600" kern="0" dirty="0" smtClean="0">
                <a:latin typeface="+mj-lt"/>
              </a:rPr>
              <a:t> for 802 LMSC Chair to </a:t>
            </a:r>
            <a:r>
              <a:rPr lang="en-US" sz="1600" dirty="0"/>
              <a:t>indicate to IEEE SA to </a:t>
            </a:r>
            <a:r>
              <a:rPr lang="en-US" sz="1600" dirty="0" smtClean="0"/>
              <a:t>revise </a:t>
            </a:r>
            <a:r>
              <a:rPr lang="en-US" sz="1600" dirty="0"/>
              <a:t>the position </a:t>
            </a:r>
            <a:r>
              <a:rPr lang="en-US" sz="1600" dirty="0" smtClean="0"/>
              <a:t>statement.</a:t>
            </a:r>
            <a:endParaRPr lang="en-US" sz="1600" kern="0" dirty="0">
              <a:latin typeface="+mj-lt"/>
            </a:endParaRPr>
          </a:p>
          <a:p>
            <a:pPr marL="230188" marR="117475" indent="-230188" algn="just">
              <a:buClrTx/>
              <a:buFont typeface="Times New Roman" pitchFamily="16" charset="0"/>
              <a:buChar char="•"/>
              <a:tabLst>
                <a:tab pos="230188" algn="l"/>
              </a:tabLst>
            </a:pPr>
            <a:r>
              <a:rPr lang="en-US" sz="1800" kern="0" dirty="0" smtClean="0">
                <a:latin typeface="+mj-lt"/>
              </a:rPr>
              <a:t>A </a:t>
            </a:r>
            <a:r>
              <a:rPr lang="en-US" sz="1800" kern="0" dirty="0" smtClean="0">
                <a:latin typeface="+mj-lt"/>
                <a:hlinkClick r:id="rId8"/>
              </a:rPr>
              <a:t>discussion</a:t>
            </a:r>
            <a:r>
              <a:rPr lang="en-US" sz="1800" kern="0" dirty="0" smtClean="0">
                <a:latin typeface="+mj-lt"/>
              </a:rPr>
              <a:t> was held on 11 July 2022 during the IEEE 802 Opening Plenary</a:t>
            </a:r>
          </a:p>
          <a:p>
            <a:pPr marL="630238" marR="117475" lvl="1" indent="-230188" algn="just">
              <a:buClrTx/>
              <a:buFont typeface="Times New Roman" pitchFamily="16" charset="0"/>
              <a:buChar char="•"/>
              <a:tabLst>
                <a:tab pos="230188" algn="l"/>
              </a:tabLst>
            </a:pPr>
            <a:r>
              <a:rPr lang="en-US" sz="1600" b="0" kern="0" dirty="0" smtClean="0">
                <a:latin typeface="+mj-lt"/>
              </a:rPr>
              <a:t>The IEEE 802 would prefer to finish the revision by September 23, 2022, instead of July 25, 2022.</a:t>
            </a:r>
          </a:p>
          <a:p>
            <a:pPr marL="230188" marR="117475" indent="-230188" algn="just">
              <a:buClrTx/>
              <a:buFont typeface="Times New Roman" pitchFamily="16" charset="0"/>
              <a:buChar char="•"/>
              <a:tabLst>
                <a:tab pos="230188" algn="l"/>
              </a:tabLst>
            </a:pPr>
            <a:r>
              <a:rPr lang="en-US" sz="1800" kern="0" dirty="0" smtClean="0">
                <a:latin typeface="+mj-lt"/>
              </a:rPr>
              <a:t>The formation of an IEEE 802.18 IEEE Statement Update on Spectrum (ISUS) ad-hoc was </a:t>
            </a:r>
            <a:r>
              <a:rPr lang="en-US" sz="1800" kern="0" dirty="0" smtClean="0">
                <a:latin typeface="+mj-lt"/>
                <a:hlinkClick r:id="rId9"/>
              </a:rPr>
              <a:t>approved</a:t>
            </a:r>
            <a:r>
              <a:rPr lang="en-US" sz="1800" kern="0" dirty="0" smtClean="0">
                <a:latin typeface="+mj-lt"/>
              </a:rPr>
              <a:t> by the IEEE 802.18 on 14 July 2022.</a:t>
            </a:r>
          </a:p>
          <a:p>
            <a:pPr marL="630238" marR="117475" lvl="1" indent="-230188" algn="just">
              <a:buClrTx/>
              <a:buFont typeface="Times New Roman" pitchFamily="16" charset="0"/>
              <a:buChar char="•"/>
              <a:tabLst>
                <a:tab pos="230188" algn="l"/>
              </a:tabLst>
            </a:pPr>
            <a:r>
              <a:rPr lang="en-US" sz="1600" kern="0" dirty="0" smtClean="0">
                <a:latin typeface="+mj-lt"/>
              </a:rPr>
              <a:t>The ad-hoc, which is chaired by </a:t>
            </a:r>
            <a:r>
              <a:rPr lang="en-GB" sz="1600" kern="0" dirty="0"/>
              <a:t>IEEE 802.18 Secretary, Amelia </a:t>
            </a:r>
            <a:r>
              <a:rPr lang="en-GB" sz="1600" kern="0" dirty="0" err="1"/>
              <a:t>Andersdotter</a:t>
            </a:r>
            <a:r>
              <a:rPr lang="en-GB" sz="1600" kern="0" dirty="0"/>
              <a:t> (</a:t>
            </a:r>
            <a:r>
              <a:rPr lang="en-GB" sz="1600" kern="0" dirty="0" smtClean="0"/>
              <a:t>Comcast), </a:t>
            </a:r>
            <a:r>
              <a:rPr lang="en-US" sz="1600" kern="0" dirty="0" smtClean="0">
                <a:latin typeface="+mj-lt"/>
              </a:rPr>
              <a:t>is chartered </a:t>
            </a:r>
            <a:r>
              <a:rPr lang="en-GB" sz="1600" dirty="0" smtClean="0"/>
              <a:t>to </a:t>
            </a:r>
            <a:r>
              <a:rPr lang="en-GB" sz="1600" dirty="0"/>
              <a:t>develop a revised IEEE Standards Association policy statement on the Intelligent Spectrum Allocation and Management</a:t>
            </a:r>
            <a:endParaRPr lang="en-US" sz="1600" kern="0" dirty="0" smtClean="0">
              <a:latin typeface="+mj-lt"/>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rgbClr val="FF0000"/>
              </a:solidFill>
              <a:latin typeface="+mj-lt"/>
              <a:cs typeface="Arial"/>
            </a:endParaRPr>
          </a:p>
          <a:p>
            <a:pPr marL="0" marR="117475" indent="0" algn="just">
              <a:buClr>
                <a:srgbClr val="FF0000"/>
              </a:buClr>
              <a:tabLst>
                <a:tab pos="230188" algn="l"/>
              </a:tabLst>
            </a:pPr>
            <a:endParaRPr lang="en-US" sz="1800" kern="0" spc="-5" dirty="0" smtClean="0">
              <a:latin typeface="+mj-lt"/>
              <a:cs typeface="Arial"/>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142497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and Recommendation from the ISUS ad-hoc</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txBox="1">
            <a:spLocks/>
          </p:cNvSpPr>
          <p:nvPr/>
        </p:nvSpPr>
        <p:spPr bwMode="auto">
          <a:xfrm>
            <a:off x="914400" y="1828800"/>
            <a:ext cx="10475384" cy="37363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The ad-hoc has met four times since the formation</a:t>
            </a:r>
          </a:p>
          <a:p>
            <a:pPr marL="630238" marR="117475" lvl="1" indent="-230188" algn="just">
              <a:buClrTx/>
              <a:buFont typeface="Times New Roman" pitchFamily="16" charset="0"/>
              <a:buChar char="•"/>
              <a:tabLst>
                <a:tab pos="230188" algn="l"/>
              </a:tabLst>
            </a:pPr>
            <a:r>
              <a:rPr lang="en-US" sz="1600" kern="0" dirty="0" smtClean="0">
                <a:latin typeface="+mj-lt"/>
              </a:rPr>
              <a:t>25 July (</a:t>
            </a:r>
            <a:r>
              <a:rPr lang="en-US" sz="1600" kern="0" dirty="0" smtClean="0">
                <a:latin typeface="+mj-lt"/>
                <a:hlinkClick r:id="rId4"/>
              </a:rPr>
              <a:t>agenda</a:t>
            </a:r>
            <a:r>
              <a:rPr lang="en-US" sz="1600" kern="0" dirty="0" smtClean="0">
                <a:latin typeface="+mj-lt"/>
              </a:rPr>
              <a:t>, </a:t>
            </a:r>
            <a:r>
              <a:rPr lang="en-US" sz="1600" kern="0" dirty="0" smtClean="0">
                <a:latin typeface="+mj-lt"/>
                <a:hlinkClick r:id="rId5"/>
              </a:rPr>
              <a:t>meeting minutes</a:t>
            </a:r>
            <a:r>
              <a:rPr lang="en-US" sz="1600" kern="0" dirty="0" smtClean="0">
                <a:latin typeface="+mj-lt"/>
              </a:rPr>
              <a:t>)</a:t>
            </a:r>
          </a:p>
          <a:p>
            <a:pPr marL="630238" marR="117475" lvl="1" indent="-230188" algn="just">
              <a:buClrTx/>
              <a:buFont typeface="Times New Roman" pitchFamily="16" charset="0"/>
              <a:buChar char="•"/>
              <a:tabLst>
                <a:tab pos="230188" algn="l"/>
              </a:tabLst>
            </a:pPr>
            <a:r>
              <a:rPr lang="en-US" sz="1600" kern="0" dirty="0" smtClean="0">
                <a:latin typeface="+mj-lt"/>
              </a:rPr>
              <a:t>1 August </a:t>
            </a:r>
            <a:r>
              <a:rPr lang="en-US" sz="1600" kern="0" dirty="0"/>
              <a:t>(</a:t>
            </a:r>
            <a:r>
              <a:rPr lang="en-US" sz="1600" kern="0" dirty="0">
                <a:hlinkClick r:id="rId6"/>
              </a:rPr>
              <a:t>agenda</a:t>
            </a:r>
            <a:r>
              <a:rPr lang="en-US" sz="1600" kern="0" dirty="0"/>
              <a:t>, </a:t>
            </a:r>
            <a:r>
              <a:rPr lang="en-US" sz="1600" kern="0" dirty="0">
                <a:hlinkClick r:id="rId7"/>
              </a:rPr>
              <a:t>meeting minutes</a:t>
            </a:r>
            <a:r>
              <a:rPr lang="en-US" sz="1600" kern="0" dirty="0"/>
              <a:t>)</a:t>
            </a:r>
            <a:endParaRPr lang="en-US" sz="1600" kern="0" dirty="0" smtClean="0">
              <a:latin typeface="+mj-lt"/>
            </a:endParaRPr>
          </a:p>
          <a:p>
            <a:pPr marL="630238" marR="117475" lvl="1" indent="-230188" algn="just">
              <a:buClrTx/>
              <a:buFont typeface="Times New Roman" pitchFamily="16" charset="0"/>
              <a:buChar char="•"/>
              <a:tabLst>
                <a:tab pos="230188" algn="l"/>
              </a:tabLst>
            </a:pPr>
            <a:r>
              <a:rPr lang="en-US" sz="1600" kern="0" dirty="0" smtClean="0">
                <a:latin typeface="+mj-lt"/>
              </a:rPr>
              <a:t>8 August </a:t>
            </a:r>
            <a:r>
              <a:rPr lang="en-US" sz="1600" kern="0" dirty="0"/>
              <a:t>(</a:t>
            </a:r>
            <a:r>
              <a:rPr lang="en-US" sz="1600" kern="0" dirty="0">
                <a:hlinkClick r:id="rId8"/>
              </a:rPr>
              <a:t>agenda</a:t>
            </a:r>
            <a:r>
              <a:rPr lang="en-US" sz="1600" kern="0" dirty="0"/>
              <a:t>, </a:t>
            </a:r>
            <a:r>
              <a:rPr lang="en-US" sz="1600" kern="0" dirty="0">
                <a:hlinkClick r:id="rId9"/>
              </a:rPr>
              <a:t>meeting minutes</a:t>
            </a:r>
            <a:r>
              <a:rPr lang="en-US" sz="1600" kern="0" dirty="0"/>
              <a:t>)</a:t>
            </a:r>
            <a:endParaRPr lang="en-US" sz="1600" kern="0" dirty="0" smtClean="0">
              <a:latin typeface="+mj-lt"/>
            </a:endParaRPr>
          </a:p>
          <a:p>
            <a:pPr marL="630238" marR="117475" lvl="1" indent="-230188" algn="just">
              <a:buClrTx/>
              <a:buFont typeface="Times New Roman" pitchFamily="16" charset="0"/>
              <a:buChar char="•"/>
              <a:tabLst>
                <a:tab pos="230188" algn="l"/>
              </a:tabLst>
            </a:pPr>
            <a:r>
              <a:rPr lang="en-US" sz="1600" kern="0" dirty="0" smtClean="0">
                <a:latin typeface="+mj-lt"/>
              </a:rPr>
              <a:t>15 August </a:t>
            </a:r>
            <a:r>
              <a:rPr lang="en-US" sz="1600" kern="0" dirty="0"/>
              <a:t>(</a:t>
            </a:r>
            <a:r>
              <a:rPr lang="en-US" sz="1600" kern="0" dirty="0">
                <a:hlinkClick r:id="rId10"/>
              </a:rPr>
              <a:t>agenda</a:t>
            </a:r>
            <a:r>
              <a:rPr lang="en-US" sz="1600" kern="0" dirty="0"/>
              <a:t>, </a:t>
            </a:r>
            <a:r>
              <a:rPr lang="en-US" sz="1600" kern="0" dirty="0">
                <a:hlinkClick r:id="rId11"/>
              </a:rPr>
              <a:t>meeting minutes</a:t>
            </a:r>
            <a:r>
              <a:rPr lang="en-US" sz="1600" kern="0" dirty="0"/>
              <a:t>)</a:t>
            </a:r>
            <a:endParaRPr lang="en-US" sz="1600" kern="0" dirty="0" smtClean="0">
              <a:latin typeface="+mj-lt"/>
            </a:endParaRPr>
          </a:p>
          <a:p>
            <a:pPr marL="230188" marR="117475" indent="-230188" algn="just">
              <a:spcBef>
                <a:spcPts val="1200"/>
              </a:spcBef>
              <a:buFont typeface="Times New Roman" pitchFamily="16" charset="0"/>
              <a:buChar char="•"/>
              <a:tabLst>
                <a:tab pos="230188" algn="l"/>
              </a:tabLst>
            </a:pPr>
            <a:r>
              <a:rPr lang="en-US" sz="1800" kern="0" spc="-5" dirty="0">
                <a:cs typeface="Arial"/>
              </a:rPr>
              <a:t>The ad-hoc </a:t>
            </a:r>
            <a:r>
              <a:rPr lang="en-US" sz="1800" kern="0" spc="-5" dirty="0" smtClean="0">
                <a:cs typeface="Arial"/>
              </a:rPr>
              <a:t>recommended not to revise the IEEE SA position statement</a:t>
            </a:r>
            <a:endParaRPr lang="en-US" sz="1800" kern="0" spc="-5" dirty="0">
              <a:cs typeface="Arial"/>
            </a:endParaRPr>
          </a:p>
          <a:p>
            <a:pPr marL="630238" marR="117475" lvl="1" indent="-230188" algn="just">
              <a:buClrTx/>
              <a:buFont typeface="Times New Roman" pitchFamily="16" charset="0"/>
              <a:buChar char="•"/>
              <a:tabLst>
                <a:tab pos="230188" algn="l"/>
              </a:tabLst>
            </a:pPr>
            <a:r>
              <a:rPr lang="en-US" sz="1600" kern="0" dirty="0" smtClean="0"/>
              <a:t>The recent development on “intelligent spectrum allocation and management” is taken place in SDOs and Industry Alliances other than IEEE 802.  </a:t>
            </a:r>
          </a:p>
          <a:p>
            <a:pPr marL="630238" marR="117475" lvl="1" indent="-230188" algn="just">
              <a:buClrTx/>
              <a:buFont typeface="Times New Roman" pitchFamily="16" charset="0"/>
              <a:buChar char="•"/>
              <a:tabLst>
                <a:tab pos="230188" algn="l"/>
              </a:tabLst>
            </a:pPr>
            <a:r>
              <a:rPr lang="en-US" sz="1600" kern="0" dirty="0" smtClean="0"/>
              <a:t>Not in favor of preparing a revised position statement because these are not considered and developed in IEEE 802.</a:t>
            </a:r>
          </a:p>
          <a:p>
            <a:pPr marL="630238" marR="117475" lvl="1" indent="-230188" algn="just">
              <a:buClrTx/>
              <a:buFont typeface="Times New Roman" pitchFamily="16" charset="0"/>
              <a:buChar char="•"/>
              <a:tabLst>
                <a:tab pos="230188" algn="l"/>
              </a:tabLst>
            </a:pPr>
            <a:r>
              <a:rPr lang="en-US" sz="1600" kern="0" dirty="0" smtClean="0"/>
              <a:t>If IEEE 802 would prefer to change the scope of the positon statement, then it is actually a new position statement with new title.</a:t>
            </a:r>
            <a:endParaRPr lang="en-US" sz="1600" kern="0" dirty="0"/>
          </a:p>
          <a:p>
            <a:pPr marL="630238" marR="117475" lvl="1" indent="-230188" algn="just">
              <a:buClrTx/>
              <a:buFont typeface="Times New Roman" pitchFamily="16" charset="0"/>
              <a:buChar char="•"/>
              <a:tabLst>
                <a:tab pos="230188" algn="l"/>
              </a:tabLst>
            </a:pPr>
            <a:endParaRPr lang="en-US" sz="1600" kern="0" dirty="0" smtClean="0">
              <a:latin typeface="+mj-lt"/>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178937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Chair:  </a:t>
            </a:r>
            <a:r>
              <a:rPr lang="en-US" altLang="en-US" sz="1600" dirty="0" smtClean="0">
                <a:solidFill>
                  <a:schemeClr val="tx1"/>
                </a:solidFill>
                <a:latin typeface="+mj-lt"/>
                <a:cs typeface="Arial" panose="020B0604020202020204" pitchFamily="34" charset="0"/>
              </a:rPr>
              <a:t>	Edward </a:t>
            </a:r>
            <a:r>
              <a:rPr lang="en-US" altLang="en-US" sz="1600" dirty="0">
                <a:solidFill>
                  <a:schemeClr val="tx1"/>
                </a:solidFill>
                <a:latin typeface="+mj-lt"/>
                <a:cs typeface="Arial" panose="020B0604020202020204" pitchFamily="34" charset="0"/>
              </a:rPr>
              <a:t>Au (Huawei)</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Co-Vice-chairs:  </a:t>
            </a:r>
            <a:r>
              <a:rPr lang="en-US" altLang="en-US" sz="1600" dirty="0" smtClean="0">
                <a:solidFill>
                  <a:schemeClr val="tx1"/>
                </a:solidFill>
                <a:latin typeface="+mj-lt"/>
                <a:cs typeface="Arial" panose="020B0604020202020204" pitchFamily="34" charset="0"/>
              </a:rPr>
              <a:t>	Al </a:t>
            </a:r>
            <a:r>
              <a:rPr lang="en-US" altLang="en-US" sz="1600" dirty="0">
                <a:solidFill>
                  <a:schemeClr val="tx1"/>
                </a:solidFill>
                <a:latin typeface="+mj-lt"/>
                <a:cs typeface="Arial" panose="020B0604020202020204" pitchFamily="34" charset="0"/>
              </a:rPr>
              <a:t>Petrick (Skyworks Solutions) and Stuart Kerry (</a:t>
            </a:r>
            <a:r>
              <a:rPr lang="en-US" altLang="en-US" sz="1600" dirty="0" smtClean="0">
                <a:solidFill>
                  <a:schemeClr val="tx1"/>
                </a:solidFill>
                <a:latin typeface="+mj-lt"/>
                <a:cs typeface="Arial" panose="020B0604020202020204" pitchFamily="34" charset="0"/>
              </a:rPr>
              <a:t>OK-Brit; </a:t>
            </a:r>
            <a:r>
              <a:rPr lang="en-US" altLang="en-US" sz="1600" dirty="0">
                <a:solidFill>
                  <a:schemeClr val="tx1"/>
                </a:solidFill>
                <a:latin typeface="+mj-lt"/>
                <a:cs typeface="Arial" panose="020B0604020202020204" pitchFamily="34" charset="0"/>
              </a:rPr>
              <a:t>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tabLst>
                <a:tab pos="2058988" algn="l"/>
              </a:tabLst>
              <a:defRPr/>
            </a:pPr>
            <a:r>
              <a:rPr lang="en-US" altLang="en-US" sz="1600" dirty="0" smtClean="0">
                <a:solidFill>
                  <a:schemeClr val="tx1"/>
                </a:solidFill>
                <a:cs typeface="Arial" panose="020B0604020202020204" pitchFamily="34" charset="0"/>
              </a:rPr>
              <a:t>  Program Manager:	Jodi </a:t>
            </a:r>
            <a:r>
              <a:rPr lang="en-US" altLang="en-US" sz="1600" dirty="0" err="1">
                <a:solidFill>
                  <a:schemeClr val="tx1"/>
                </a:solidFill>
                <a:cs typeface="Arial" panose="020B0604020202020204" pitchFamily="34" charset="0"/>
              </a:rPr>
              <a:t>Haasz</a:t>
            </a:r>
            <a:r>
              <a:rPr lang="en-US" altLang="en-US" sz="1600" dirty="0">
                <a:solidFill>
                  <a:schemeClr val="tx1"/>
                </a:solidFill>
                <a:cs typeface="Arial" panose="020B0604020202020204" pitchFamily="34" charset="0"/>
              </a:rPr>
              <a:t> (IEEE SA</a:t>
            </a:r>
            <a:r>
              <a:rPr lang="en-US" altLang="en-US" sz="1600" dirty="0" smtClean="0">
                <a:solidFill>
                  <a:schemeClr val="tx1"/>
                </a:solidFill>
                <a:cs typeface="Arial" panose="020B0604020202020204" pitchFamily="34" charset="0"/>
              </a:rPr>
              <a:t>)</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Ad-hoc chairs for </a:t>
            </a:r>
            <a:r>
              <a:rPr lang="en-US" altLang="en-US" sz="1800" b="1" dirty="0">
                <a:solidFill>
                  <a:schemeClr val="tx1"/>
                </a:solidFill>
                <a:cs typeface="Arial" panose="020B0604020202020204" pitchFamily="34" charset="0"/>
              </a:rPr>
              <a:t>the RR-TAG / IEEE 802.18:				</a:t>
            </a:r>
          </a:p>
          <a:p>
            <a:pPr marL="285750">
              <a:spcBef>
                <a:spcPts val="300"/>
              </a:spcBef>
              <a:spcAft>
                <a:spcPts val="0"/>
              </a:spcAft>
              <a:buFont typeface="Arial" panose="020B0604020202020204" pitchFamily="34" charset="0"/>
              <a:buChar char="•"/>
              <a:tabLst>
                <a:tab pos="1882775" algn="l"/>
              </a:tabLst>
              <a:defRPr/>
            </a:pPr>
            <a:r>
              <a:rPr lang="en-US" altLang="en-US" sz="1600" dirty="0" smtClean="0">
                <a:solidFill>
                  <a:schemeClr val="tx1"/>
                </a:solidFill>
                <a:cs typeface="Arial" panose="020B0604020202020204" pitchFamily="34" charset="0"/>
              </a:rPr>
              <a:t>  IEEE </a:t>
            </a:r>
            <a:r>
              <a:rPr lang="en-US" altLang="en-US" sz="1600" dirty="0">
                <a:solidFill>
                  <a:schemeClr val="tx1"/>
                </a:solidFill>
                <a:cs typeface="Arial" panose="020B0604020202020204" pitchFamily="34" charset="0"/>
              </a:rPr>
              <a:t>Statement Update on Spectrum (ISUS</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(Sky Group/Comcast</a:t>
            </a:r>
            <a:r>
              <a:rPr lang="en-US" altLang="en-US" sz="1600" dirty="0">
                <a:solidFill>
                  <a:schemeClr val="tx1"/>
                </a:solidFill>
                <a:cs typeface="Arial" panose="020B0604020202020204" pitchFamily="34" charset="0"/>
              </a:rPr>
              <a:t>)</a:t>
            </a:r>
          </a:p>
          <a:p>
            <a:pPr marL="285750">
              <a:spcBef>
                <a:spcPts val="300"/>
              </a:spcBef>
              <a:spcAft>
                <a:spcPts val="0"/>
              </a:spcAft>
              <a:buFont typeface="Arial" panose="020B0604020202020204" pitchFamily="34" charset="0"/>
              <a:buChar char="•"/>
              <a:tabLst>
                <a:tab pos="1882775" algn="l"/>
              </a:tabLst>
              <a:defRPr/>
            </a:pP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mmWave</a:t>
            </a: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t>
            </a:r>
            <a:r>
              <a:rPr lang="en-US" altLang="en-US" sz="1600" dirty="0" smtClean="0">
                <a:solidFill>
                  <a:schemeClr val="tx1"/>
                </a:solidFill>
                <a:cs typeface="Arial" panose="020B0604020202020204" pitchFamily="34" charset="0"/>
              </a:rPr>
              <a:t>):  </a:t>
            </a:r>
            <a:r>
              <a:rPr lang="en-US" altLang="en-US" sz="1600" dirty="0" smtClean="0">
                <a:solidFill>
                  <a:srgbClr val="FF0000"/>
                </a:solidFill>
                <a:cs typeface="Arial" panose="020B0604020202020204" pitchFamily="34" charset="0"/>
              </a:rPr>
              <a:t>VACANT</a:t>
            </a:r>
            <a:endParaRPr lang="en-US" altLang="en-US" sz="1600" dirty="0" smtClean="0">
              <a:solidFill>
                <a:srgbClr val="FF0000"/>
              </a:solidFill>
              <a:latin typeface="+mj-lt"/>
              <a:cs typeface="Arial" panose="020B0604020202020204" pitchFamily="34" charset="0"/>
            </a:endParaRP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48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7</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802.18 decision following the ad-hoc recommendation</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txBox="1">
            <a:spLocks/>
          </p:cNvSpPr>
          <p:nvPr/>
        </p:nvSpPr>
        <p:spPr bwMode="auto">
          <a:xfrm>
            <a:off x="914400" y="1828800"/>
            <a:ext cx="10475384" cy="37363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IEEE 802.18 </a:t>
            </a:r>
            <a:r>
              <a:rPr lang="en-US" sz="1800" kern="0" spc="-5" dirty="0" smtClean="0">
                <a:latin typeface="+mj-lt"/>
                <a:cs typeface="Arial"/>
                <a:hlinkClick r:id="rId4"/>
              </a:rPr>
              <a:t>discussed</a:t>
            </a:r>
            <a:r>
              <a:rPr lang="en-US" sz="1800" kern="0" spc="-5" dirty="0" smtClean="0">
                <a:latin typeface="+mj-lt"/>
                <a:cs typeface="Arial"/>
              </a:rPr>
              <a:t> the ad-hoc recommendation on its 18 August 2022 teleconference call with the following </a:t>
            </a:r>
            <a:r>
              <a:rPr lang="en-US" sz="1800" kern="0" spc="-5" dirty="0" smtClean="0">
                <a:latin typeface="+mj-lt"/>
                <a:cs typeface="Arial"/>
                <a:hlinkClick r:id="rId5"/>
              </a:rPr>
              <a:t>decision</a:t>
            </a:r>
            <a:r>
              <a:rPr lang="en-US" sz="1800" kern="0" spc="-5" dirty="0" smtClean="0">
                <a:latin typeface="+mj-lt"/>
                <a:cs typeface="Arial"/>
              </a:rPr>
              <a:t>:</a:t>
            </a:r>
          </a:p>
          <a:p>
            <a:pPr marL="630238" marR="117475" lvl="1" indent="-230188" algn="just">
              <a:buFont typeface="Times New Roman" pitchFamily="16" charset="0"/>
              <a:buChar char="•"/>
              <a:tabLst>
                <a:tab pos="230188" algn="l"/>
              </a:tabLst>
            </a:pPr>
            <a:r>
              <a:rPr lang="en-US" sz="1600" b="0" kern="0" spc="-5" dirty="0" smtClean="0">
                <a:cs typeface="Arial"/>
              </a:rPr>
              <a:t>Motion:  IEEE </a:t>
            </a:r>
            <a:r>
              <a:rPr lang="en-US" sz="1600" b="0" kern="0" spc="-5" dirty="0">
                <a:cs typeface="Arial"/>
              </a:rPr>
              <a:t>802.18 RR-TAG moves to recommend IEEE 802 LMSC inform IEEE Standards Association Public Affairs Team not to renew the IEEE Standards Association Position Statement “Intelligent Spectrum Allocation and Management” (dated 5 September 2018</a:t>
            </a:r>
            <a:r>
              <a:rPr lang="en-US" sz="1600" b="0" kern="0" spc="-5" dirty="0" smtClean="0">
                <a:cs typeface="Arial"/>
              </a:rPr>
              <a:t>).</a:t>
            </a:r>
          </a:p>
          <a:p>
            <a:pPr marL="1030288" marR="117475" lvl="2" indent="-230188" algn="just">
              <a:spcBef>
                <a:spcPts val="300"/>
              </a:spcBef>
              <a:buChar char="•"/>
              <a:tabLst>
                <a:tab pos="230188" algn="l"/>
              </a:tabLst>
            </a:pPr>
            <a:r>
              <a:rPr lang="en-US" sz="1600" spc="-5" dirty="0">
                <a:cs typeface="Arial"/>
              </a:rPr>
              <a:t>Moved:  Amelia </a:t>
            </a:r>
            <a:r>
              <a:rPr lang="en-US" sz="1600" spc="-5" dirty="0" err="1">
                <a:cs typeface="Arial"/>
              </a:rPr>
              <a:t>Andersdotter</a:t>
            </a:r>
            <a:endParaRPr lang="en-US" sz="1600" spc="-5" dirty="0">
              <a:cs typeface="Arial"/>
            </a:endParaRPr>
          </a:p>
          <a:p>
            <a:pPr marL="1030288" marR="117475" lvl="2" indent="-230188" algn="just">
              <a:spcBef>
                <a:spcPts val="300"/>
              </a:spcBef>
              <a:buChar char="•"/>
              <a:tabLst>
                <a:tab pos="230188" algn="l"/>
              </a:tabLst>
            </a:pPr>
            <a:r>
              <a:rPr lang="en-US" sz="1600" spc="-5" dirty="0">
                <a:cs typeface="Arial"/>
              </a:rPr>
              <a:t>Seconded:  Stuart Kerry</a:t>
            </a:r>
          </a:p>
          <a:p>
            <a:pPr marL="1030288" marR="117475" lvl="2" indent="-230188" algn="just">
              <a:spcBef>
                <a:spcPts val="300"/>
              </a:spcBef>
              <a:buChar char="•"/>
              <a:tabLst>
                <a:tab pos="230188" algn="l"/>
              </a:tabLst>
            </a:pPr>
            <a:r>
              <a:rPr lang="en-US" sz="1600" spc="-5" dirty="0">
                <a:cs typeface="Arial"/>
              </a:rPr>
              <a:t>Discussion:  None. </a:t>
            </a:r>
          </a:p>
          <a:p>
            <a:pPr marL="1030288" marR="117475" lvl="2" indent="-230188" algn="just">
              <a:spcBef>
                <a:spcPts val="300"/>
              </a:spcBef>
              <a:buChar char="•"/>
              <a:tabLst>
                <a:tab pos="230188" algn="l"/>
              </a:tabLst>
            </a:pPr>
            <a:r>
              <a:rPr lang="en-US" sz="1600" spc="-5" dirty="0">
                <a:cs typeface="Arial"/>
              </a:rPr>
              <a:t>Attendees:  23</a:t>
            </a:r>
            <a:endParaRPr lang="en-US" sz="1600" spc="-5" dirty="0">
              <a:solidFill>
                <a:srgbClr val="FF0000"/>
              </a:solidFill>
              <a:cs typeface="Arial"/>
            </a:endParaRPr>
          </a:p>
          <a:p>
            <a:pPr marL="1030288" marR="117475" lvl="2" indent="-230188" algn="just">
              <a:spcBef>
                <a:spcPts val="300"/>
              </a:spcBef>
              <a:buChar char="•"/>
              <a:tabLst>
                <a:tab pos="230188" algn="l"/>
              </a:tabLst>
            </a:pPr>
            <a:r>
              <a:rPr lang="en-US" sz="1600" spc="-5" dirty="0">
                <a:cs typeface="Arial"/>
              </a:rPr>
              <a:t>Voters (present):  21</a:t>
            </a:r>
          </a:p>
          <a:p>
            <a:pPr marL="1030288" marR="117475" lvl="2" indent="-230188" algn="just">
              <a:spcBef>
                <a:spcPts val="300"/>
              </a:spcBef>
              <a:buChar char="•"/>
              <a:tabLst>
                <a:tab pos="230188" algn="l"/>
              </a:tabLst>
            </a:pPr>
            <a:r>
              <a:rPr lang="en-US" sz="1600" spc="-5" dirty="0">
                <a:cs typeface="Arial"/>
              </a:rPr>
              <a:t>Vote:  Approved (12 Yes, 0 No, 6 Abstain, 3 Do not vote) </a:t>
            </a:r>
          </a:p>
          <a:p>
            <a:pPr marL="1030288" marR="117475" lvl="2" indent="-230188" algn="just">
              <a:spcBef>
                <a:spcPts val="300"/>
              </a:spcBef>
              <a:buChar char="•"/>
              <a:tabLst>
                <a:tab pos="230188" algn="l"/>
              </a:tabLst>
            </a:pPr>
            <a:r>
              <a:rPr lang="en-US" sz="1600" spc="-5" dirty="0">
                <a:cs typeface="Arial"/>
              </a:rPr>
              <a:t>Note:  Chair did not 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b="0" kern="0" spc="-5" dirty="0">
              <a:cs typeface="Arial"/>
            </a:endParaRPr>
          </a:p>
          <a:p>
            <a:pPr marL="230188" marR="117475" indent="-230188" algn="just">
              <a:buFont typeface="Times New Roman" pitchFamily="16" charset="0"/>
              <a:buChar char="•"/>
              <a:tabLst>
                <a:tab pos="230188" algn="l"/>
              </a:tabLst>
            </a:pPr>
            <a:endParaRPr lang="en-US" sz="1800" kern="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kern="0" dirty="0" smtClean="0">
              <a:latin typeface="+mj-lt"/>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34427849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policy </a:t>
            </a:r>
            <a:r>
              <a:rPr lang="en-US" sz="2800" dirty="0" smtClean="0">
                <a:solidFill>
                  <a:srgbClr val="0070C0"/>
                </a:solidFill>
              </a:rPr>
              <a:t>statement</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Communications from IEEE 802 EC to IEEE 802.18 on 14 November 2022:</a:t>
            </a:r>
          </a:p>
          <a:p>
            <a:pPr lvl="1" algn="just">
              <a:buFont typeface="Arial" panose="020B0604020202020204" pitchFamily="34" charset="0"/>
              <a:buChar char="•"/>
            </a:pPr>
            <a:r>
              <a:rPr lang="en-US" altLang="en-US" sz="18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lvl="1" algn="just">
              <a:buFont typeface="Arial" panose="020B0604020202020204" pitchFamily="34" charset="0"/>
              <a:buChar char="•"/>
            </a:pPr>
            <a:r>
              <a:rPr lang="en-US" altLang="en-US" sz="18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algn="just">
              <a:buFont typeface="Times New Roman" panose="02020603050405020304" pitchFamily="18" charset="0"/>
              <a:buChar char="•"/>
            </a:pPr>
            <a:endParaRPr lang="en-US" altLang="en-US" sz="2000" dirty="0">
              <a:cs typeface="Arial" panose="020B0604020202020204" pitchFamily="34" charset="0"/>
            </a:endParaRPr>
          </a:p>
          <a:p>
            <a:pPr marL="230188" marR="117475" indent="-230188" algn="just">
              <a:buFont typeface="Times New Roman" pitchFamily="16" charset="0"/>
              <a:buChar char="•"/>
              <a:tabLst>
                <a:tab pos="230188" algn="l"/>
              </a:tabLst>
            </a:pP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070311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latin typeface="+mj-lt"/>
                <a:cs typeface="Arial"/>
              </a:rPr>
              <a:t>On 10 November 2022, an updated version of </a:t>
            </a:r>
            <a:r>
              <a:rPr lang="en-US" sz="1600" spc="-5" dirty="0" smtClean="0">
                <a:solidFill>
                  <a:schemeClr val="tx1"/>
                </a:solidFill>
                <a:latin typeface="+mj-lt"/>
                <a:cs typeface="Arial"/>
                <a:hlinkClick r:id="rId3"/>
              </a:rPr>
              <a:t>Spectrum Roadmap</a:t>
            </a:r>
            <a:r>
              <a:rPr lang="en-US" sz="1600" spc="-5" dirty="0" smtClean="0">
                <a:solidFill>
                  <a:schemeClr val="tx1"/>
                </a:solidFill>
                <a:latin typeface="+mj-lt"/>
                <a:cs typeface="Arial"/>
              </a:rPr>
              <a:t> is released following the related consultation “</a:t>
            </a:r>
            <a:r>
              <a:rPr lang="en-GB" sz="1600" u="sng" dirty="0">
                <a:hlinkClick r:id="rId4"/>
              </a:rPr>
              <a:t>Spectrum Roadmap: Delivering Ofcom’s Spectrum Management </a:t>
            </a:r>
            <a:r>
              <a:rPr lang="en-GB" sz="1600" u="sng" dirty="0" smtClean="0">
                <a:hlinkClick r:id="rId4"/>
              </a:rPr>
              <a:t>Strategy</a:t>
            </a:r>
            <a:r>
              <a:rPr lang="en-GB" sz="1600" u="sng" dirty="0" smtClean="0"/>
              <a:t>”.</a:t>
            </a:r>
            <a:endParaRPr lang="en-US" sz="16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0826098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hlinkClick r:id="rId3"/>
              </a:rPr>
              <a:t>Remarks</a:t>
            </a:r>
            <a:r>
              <a:rPr lang="en-US" sz="1600" dirty="0" smtClean="0"/>
              <a:t> of FCC Chairwoman at Washington D.C. on 3 November 2022.</a:t>
            </a:r>
          </a:p>
          <a:p>
            <a:pPr marL="1030288" marR="117475" lvl="2" indent="-230188" algn="just">
              <a:buClrTx/>
              <a:buFont typeface="Times New Roman" pitchFamily="16" charset="0"/>
              <a:buChar char="•"/>
              <a:tabLst>
                <a:tab pos="230188" algn="l"/>
              </a:tabLst>
            </a:pPr>
            <a:r>
              <a:rPr lang="en-US" sz="1600" dirty="0" smtClean="0"/>
              <a:t>The </a:t>
            </a:r>
            <a:r>
              <a:rPr lang="en-US" sz="1600" dirty="0"/>
              <a:t>November Open Commission Meeting is </a:t>
            </a:r>
            <a:r>
              <a:rPr lang="en-US" sz="1600" dirty="0">
                <a:hlinkClick r:id="rId4"/>
              </a:rPr>
              <a:t>scheduled</a:t>
            </a:r>
            <a:r>
              <a:rPr lang="en-US" sz="1600" dirty="0"/>
              <a:t> at 10:30am ET on 17 November 2022</a:t>
            </a:r>
            <a:r>
              <a:rPr lang="en-US" sz="1600" dirty="0" smtClean="0"/>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0078421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800100" marR="117475" lvl="2" indent="0" algn="just">
              <a:buClrTx/>
              <a:tabLst>
                <a:tab pos="230188" algn="l"/>
              </a:tabLst>
            </a:pPr>
            <a:endParaRPr lang="en-US" dirty="0" smtClean="0">
              <a:solidFill>
                <a:schemeClr val="tx1"/>
              </a:solidFill>
            </a:endParaRPr>
          </a:p>
          <a:p>
            <a:pPr marL="1487488" marR="117475" lvl="3" indent="-230188" algn="just">
              <a:buClrTx/>
              <a:buFont typeface="Times New Roman" pitchFamily="16" charset="0"/>
              <a:buChar char="•"/>
              <a:tabLst>
                <a:tab pos="230188" algn="l"/>
              </a:tabLst>
            </a:pPr>
            <a:endParaRPr lang="en-US" dirty="0">
              <a:solidFill>
                <a:schemeClr val="tx1"/>
              </a:solidFill>
            </a:endParaRPr>
          </a:p>
          <a:p>
            <a:pPr marL="630238" marR="117475" lvl="1" indent="-230188" algn="just">
              <a:buClrTx/>
              <a:buFont typeface="Times New Roman" pitchFamily="16" charset="0"/>
              <a:buChar char="•"/>
              <a:tabLst>
                <a:tab pos="230188" algn="l"/>
              </a:tabLst>
            </a:pPr>
            <a:endParaRPr lang="en-US" sz="1800" dirty="0" smtClean="0">
              <a:solidFill>
                <a:schemeClr val="tx1"/>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2085824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93890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2023 January interim</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A credited interim </a:t>
            </a:r>
          </a:p>
          <a:p>
            <a:pPr marL="630238" marR="117475" lvl="1" indent="-230188" algn="just">
              <a:buFont typeface="Times New Roman" pitchFamily="16" charset="0"/>
              <a:buChar char="•"/>
              <a:tabLst>
                <a:tab pos="230188" algn="l"/>
              </a:tabLst>
            </a:pPr>
            <a:r>
              <a:rPr lang="en-US" sz="1400" spc="-5" dirty="0">
                <a:cs typeface="Arial"/>
              </a:rPr>
              <a:t>Paid registration is required to attend the mixed-mode plenary/wireless interim and to receive attendance credit</a:t>
            </a:r>
          </a:p>
          <a:p>
            <a:pPr marL="230188" marR="117475" indent="-230188" algn="just">
              <a:buFont typeface="Times New Roman" pitchFamily="16" charset="0"/>
              <a:buChar char="•"/>
              <a:tabLst>
                <a:tab pos="230188" algn="l"/>
              </a:tabLst>
            </a:pPr>
            <a:r>
              <a:rPr lang="en-US" sz="1800" spc="-5" dirty="0" smtClean="0">
                <a:cs typeface="Arial"/>
              </a:rPr>
              <a:t>Meeting reservation may begin next week</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a:t>
            </a:r>
            <a:r>
              <a:rPr lang="en-US" sz="1400" dirty="0">
                <a:solidFill>
                  <a:schemeClr val="tx1"/>
                </a:solidFill>
                <a:latin typeface="Times New Roman" panose="02020603050405020304" pitchFamily="18" charset="0"/>
                <a:ea typeface="Times New Roman" panose="02020603050405020304" pitchFamily="18" charset="0"/>
              </a:rPr>
              <a:t>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9 December 2022</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US$ 700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6 January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US$ 900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6 January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US$ 1100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9 December 2022, </a:t>
            </a:r>
            <a:r>
              <a:rPr lang="en-US" sz="1400" dirty="0">
                <a:solidFill>
                  <a:srgbClr val="FF0000"/>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9 December 2022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6 January 2023, </a:t>
            </a:r>
            <a:r>
              <a:rPr lang="en-US" sz="1400" dirty="0">
                <a:solidFill>
                  <a:schemeClr val="tx1"/>
                </a:solidFill>
                <a:latin typeface="Times New Roman" panose="02020603050405020304" pitchFamily="18" charset="0"/>
                <a:ea typeface="Times New Roman" panose="02020603050405020304" pitchFamily="18" charset="0"/>
              </a:rPr>
              <a:t>cancellations will incur a US</a:t>
            </a:r>
            <a:r>
              <a:rPr lang="en-US" sz="1400" dirty="0" smtClean="0">
                <a:solidFill>
                  <a:schemeClr val="tx1"/>
                </a:solidFill>
                <a:latin typeface="Times New Roman" panose="02020603050405020304" pitchFamily="18" charset="0"/>
                <a:ea typeface="Times New Roman" panose="02020603050405020304" pitchFamily="18" charset="0"/>
              </a:rPr>
              <a:t>$ 150 </a:t>
            </a:r>
            <a:r>
              <a:rPr lang="en-US" sz="1400" dirty="0">
                <a:solidFill>
                  <a:schemeClr val="tx1"/>
                </a:solidFill>
                <a:latin typeface="Times New Roman" panose="02020603050405020304" pitchFamily="18" charset="0"/>
                <a:ea typeface="Times New Roman" panose="02020603050405020304" pitchFamily="18" charset="0"/>
              </a:rPr>
              <a:t>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6 January 2023,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p>
          <a:p>
            <a:pPr marL="230188" marR="117475" indent="-230188" algn="just">
              <a:buFont typeface="Times New Roman" pitchFamily="16" charset="0"/>
              <a:buChar char="•"/>
              <a:tabLst>
                <a:tab pos="230188" algn="l"/>
              </a:tabLst>
            </a:pPr>
            <a:r>
              <a:rPr lang="en-US" sz="1800" spc="-5" dirty="0">
                <a:cs typeface="Arial"/>
              </a:rPr>
              <a:t>Hotel reservation (</a:t>
            </a:r>
            <a:r>
              <a:rPr lang="en-US" sz="1800" dirty="0"/>
              <a:t>Hilton Baltimore, Baltimore, MD, United States) </a:t>
            </a:r>
            <a:r>
              <a:rPr lang="en-US" sz="1800" spc="-5" dirty="0">
                <a:cs typeface="Arial"/>
              </a:rPr>
              <a:t>may begin next week</a:t>
            </a:r>
            <a:endParaRPr lang="en-GB"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1457230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13134138"/>
              </p:ext>
            </p:extLst>
          </p:nvPr>
        </p:nvGraphicFramePr>
        <p:xfrm>
          <a:off x="1018592" y="1705690"/>
          <a:ext cx="10339434" cy="192532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p>
                    <a:p>
                      <a:r>
                        <a:rPr lang="en-US" sz="1500" dirty="0" smtClean="0"/>
                        <a:t>1 December 2022 to 12 January 2023</a:t>
                      </a:r>
                      <a:endParaRPr lang="en-US" sz="1500" dirty="0"/>
                    </a:p>
                  </a:txBody>
                  <a:tcPr/>
                </a:tc>
                <a:tc>
                  <a:txBody>
                    <a:bodyPr/>
                    <a:lstStyle/>
                    <a:p>
                      <a:r>
                        <a:rPr lang="en-US" sz="1500" dirty="0" smtClean="0">
                          <a:hlinkClick r:id="rId4"/>
                        </a:rPr>
                        <a:t>https://ieeesa.webex.com/ieeesa/j.php?MTID=mf8ca5205632d087263b21030519bd037</a:t>
                      </a:r>
                      <a:r>
                        <a:rPr lang="en-US" sz="1500" dirty="0" smtClean="0"/>
                        <a:t> </a:t>
                      </a:r>
                      <a:endParaRPr lang="en-US" sz="1500" dirty="0"/>
                    </a:p>
                  </a:txBody>
                  <a:tcPr/>
                </a:tc>
              </a:tr>
              <a:tr h="370840">
                <a:tc>
                  <a:txBody>
                    <a:bodyPr/>
                    <a:lstStyle/>
                    <a:p>
                      <a:r>
                        <a:rPr lang="en-US" sz="1500" dirty="0" smtClean="0"/>
                        <a:t>2023</a:t>
                      </a:r>
                      <a:r>
                        <a:rPr lang="en-US" sz="1500" baseline="0" dirty="0" smtClean="0"/>
                        <a:t> January </a:t>
                      </a:r>
                      <a:r>
                        <a:rPr lang="en-US" sz="1500" dirty="0" smtClean="0"/>
                        <a:t>interim</a:t>
                      </a:r>
                      <a:endParaRPr lang="en-US" sz="1500" dirty="0"/>
                    </a:p>
                  </a:txBody>
                  <a:tcPr/>
                </a:tc>
                <a:tc>
                  <a:txBody>
                    <a:bodyPr/>
                    <a:lstStyle/>
                    <a:p>
                      <a:r>
                        <a:rPr lang="en-US" sz="1500" dirty="0" smtClean="0"/>
                        <a:t>Tuesday AM2 on 17 January</a:t>
                      </a:r>
                      <a:r>
                        <a:rPr lang="en-US" sz="1500" baseline="0" dirty="0" smtClean="0"/>
                        <a:t> 2023</a:t>
                      </a:r>
                      <a:r>
                        <a:rPr lang="en-US" sz="1500" dirty="0" smtClean="0"/>
                        <a:t>, </a:t>
                      </a:r>
                    </a:p>
                    <a:p>
                      <a:r>
                        <a:rPr lang="en-US" sz="1500" dirty="0" smtClean="0"/>
                        <a:t>Thursday AM1 on 19 January 2023</a:t>
                      </a:r>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bl>
          </a:graphicData>
        </a:graphic>
      </p:graphicFrame>
      <p:sp>
        <p:nvSpPr>
          <p:cNvPr id="10" name="Rectangle 9"/>
          <p:cNvSpPr/>
          <p:nvPr/>
        </p:nvSpPr>
        <p:spPr>
          <a:xfrm>
            <a:off x="838200" y="5867400"/>
            <a:ext cx="10519826" cy="553998"/>
          </a:xfrm>
          <a:prstGeom prst="rect">
            <a:avLst/>
          </a:prstGeom>
        </p:spPr>
        <p:txBody>
          <a:bodyPr wrap="square">
            <a:spAutoFit/>
          </a:bodyPr>
          <a:lstStyle/>
          <a:p>
            <a:r>
              <a:rPr lang="en-US" sz="1500" b="1" dirty="0" smtClean="0">
                <a:solidFill>
                  <a:schemeClr val="tx1"/>
                </a:solidFill>
                <a:cs typeface="Arial" panose="020B0604020202020204" pitchFamily="34" charset="0"/>
              </a:rPr>
              <a:t>#The RR-TAG weekly teleconference call on 24 November 2022 is cancelled because of Thanksgiving in the US.</a:t>
            </a:r>
          </a:p>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18-16/0038r27</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ad-hoc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068753793"/>
              </p:ext>
            </p:extLst>
          </p:nvPr>
        </p:nvGraphicFramePr>
        <p:xfrm>
          <a:off x="1018592" y="1705690"/>
          <a:ext cx="10339434" cy="29311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ISUS</a:t>
                      </a:r>
                      <a:r>
                        <a:rPr lang="en-US" sz="1500" baseline="0" dirty="0" smtClean="0"/>
                        <a:t> ad-hoc</a:t>
                      </a:r>
                      <a:endParaRPr lang="en-US" sz="1500" dirty="0"/>
                    </a:p>
                  </a:txBody>
                  <a:tcPr/>
                </a:tc>
                <a:tc>
                  <a:txBody>
                    <a:bodyPr/>
                    <a:lstStyle/>
                    <a:p>
                      <a:r>
                        <a:rPr lang="en-US" sz="1500" baseline="0" dirty="0" smtClean="0"/>
                        <a:t>11:00am ET to 12:00pm ET,</a:t>
                      </a:r>
                    </a:p>
                    <a:p>
                      <a:r>
                        <a:rPr lang="en-US" sz="1500" baseline="0" dirty="0" smtClean="0"/>
                        <a:t>Every Mondays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21 November 2022 to 9</a:t>
                      </a:r>
                      <a:r>
                        <a:rPr lang="en-US" sz="1500" baseline="0" dirty="0" smtClean="0"/>
                        <a:t> January</a:t>
                      </a:r>
                      <a:r>
                        <a:rPr lang="en-US" sz="1500" dirty="0" smtClean="0"/>
                        <a:t> 2023</a:t>
                      </a:r>
                    </a:p>
                  </a:txBody>
                  <a:tcPr/>
                </a:tc>
                <a:tc>
                  <a:txBody>
                    <a:bodyPr/>
                    <a:lstStyle/>
                    <a:p>
                      <a:r>
                        <a:rPr lang="en-US" sz="1500" dirty="0" smtClean="0">
                          <a:hlinkClick r:id="rId4"/>
                        </a:rPr>
                        <a:t>https://ieeesa.webex.com/ieeesa/j.php?MTID=mf9563fbcb7916d8f12293514ac3efd25</a:t>
                      </a:r>
                      <a:r>
                        <a:rPr lang="en-US" sz="1500" dirty="0" smtClean="0"/>
                        <a:t> </a:t>
                      </a:r>
                    </a:p>
                  </a:txBody>
                  <a:tcPr/>
                </a:tc>
              </a:tr>
              <a:tr h="370840">
                <a:tc>
                  <a:txBody>
                    <a:bodyPr/>
                    <a:lstStyle/>
                    <a:p>
                      <a:r>
                        <a:rPr lang="en-US" sz="1500" dirty="0" err="1" smtClean="0"/>
                        <a:t>mmWave</a:t>
                      </a:r>
                      <a:r>
                        <a:rPr lang="en-US" sz="1500" baseline="0" dirty="0" smtClean="0"/>
                        <a:t> ad-hoc#</a:t>
                      </a:r>
                      <a:endParaRPr lang="en-US" sz="1500" dirty="0"/>
                    </a:p>
                  </a:txBody>
                  <a:tcPr/>
                </a:tc>
                <a:tc>
                  <a:txBody>
                    <a:bodyPr/>
                    <a:lstStyle/>
                    <a:p>
                      <a:r>
                        <a:rPr lang="en-US" sz="1500" baseline="0" dirty="0" smtClean="0"/>
                        <a:t>3:00pm ET to 4:00pm ET,</a:t>
                      </a:r>
                    </a:p>
                    <a:p>
                      <a:r>
                        <a:rPr lang="en-US" sz="1500" baseline="0" dirty="0" smtClean="0"/>
                        <a:t>Every Wednesdays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 November 2022 to 11 January 2023</a:t>
                      </a:r>
                    </a:p>
                  </a:txBody>
                  <a:tcPr/>
                </a:tc>
                <a:tc>
                  <a:txBody>
                    <a:bodyPr/>
                    <a:lstStyle/>
                    <a:p>
                      <a:r>
                        <a:rPr lang="en-US" sz="1500" dirty="0" smtClean="0">
                          <a:hlinkClick r:id="rId5"/>
                        </a:rPr>
                        <a:t>https://ieeesa.webex.com/ieeesa/j.php?MTID=ma28b1d9d051ecdddab365d1a7ea00687</a:t>
                      </a:r>
                      <a:r>
                        <a:rPr lang="en-US" sz="1500" dirty="0" smtClean="0"/>
                        <a:t> </a:t>
                      </a:r>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22 November and 27 December) </a:t>
                      </a:r>
                    </a:p>
                  </a:txBody>
                  <a:tcPr/>
                </a:tc>
                <a:tc>
                  <a:txBody>
                    <a:bodyPr/>
                    <a:lstStyle/>
                    <a:p>
                      <a:r>
                        <a:rPr lang="en-US" sz="1500" dirty="0" smtClean="0">
                          <a:hlinkClick r:id="rId6"/>
                        </a:rPr>
                        <a:t>https://ieeesa.webex.com/ieeesa/j.php?MTID=m0e5ca6cea1f0fdf0a4c719c129c4148b</a:t>
                      </a:r>
                      <a:r>
                        <a:rPr lang="en-US" sz="1500" baseline="0" dirty="0" smtClean="0"/>
                        <a:t> </a:t>
                      </a:r>
                      <a:endParaRPr lang="en-US" sz="1500" dirty="0" smtClean="0"/>
                    </a:p>
                  </a:txBody>
                  <a:tcPr/>
                </a:tc>
              </a:tr>
            </a:tbl>
          </a:graphicData>
        </a:graphic>
      </p:graphicFrame>
      <p:sp>
        <p:nvSpPr>
          <p:cNvPr id="11" name="Rectangle 10"/>
          <p:cNvSpPr/>
          <p:nvPr/>
        </p:nvSpPr>
        <p:spPr>
          <a:xfrm>
            <a:off x="838200" y="5867400"/>
            <a:ext cx="10519826" cy="553998"/>
          </a:xfrm>
          <a:prstGeom prst="rect">
            <a:avLst/>
          </a:prstGeom>
        </p:spPr>
        <p:txBody>
          <a:bodyPr wrap="square">
            <a:spAutoFit/>
          </a:bodyPr>
          <a:lstStyle/>
          <a:p>
            <a:r>
              <a:rPr lang="en-US" sz="1500" b="1" dirty="0" smtClean="0">
                <a:solidFill>
                  <a:schemeClr val="tx1"/>
                </a:solidFill>
                <a:cs typeface="Arial" panose="020B0604020202020204" pitchFamily="34" charset="0"/>
              </a:rPr>
              <a:t>#The </a:t>
            </a:r>
            <a:r>
              <a:rPr lang="en-US" sz="1500" b="1" dirty="0" err="1" smtClean="0">
                <a:solidFill>
                  <a:schemeClr val="tx1"/>
                </a:solidFill>
                <a:cs typeface="Arial" panose="020B0604020202020204" pitchFamily="34" charset="0"/>
              </a:rPr>
              <a:t>mmWave</a:t>
            </a:r>
            <a:r>
              <a:rPr lang="en-US" sz="1500" b="1" dirty="0" smtClean="0">
                <a:solidFill>
                  <a:schemeClr val="tx1"/>
                </a:solidFill>
                <a:cs typeface="Arial" panose="020B0604020202020204" pitchFamily="34" charset="0"/>
              </a:rPr>
              <a:t> ad-hoc teleconference call on 23 November 2022 is cancelled because of Thanksgiving in the US.</a:t>
            </a:r>
          </a:p>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7"/>
              </a:rPr>
              <a:t>18-16/0038r27</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8"/>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25 May </a:t>
            </a:r>
            <a:r>
              <a:rPr lang="en-US" sz="1800" dirty="0"/>
              <a:t>2023</a:t>
            </a:r>
            <a:endParaRPr lang="en-US" sz="1800" dirty="0" smtClean="0"/>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Mondays at 11:00 ET for 60 minutes</a:t>
            </a:r>
          </a:p>
          <a:p>
            <a:pPr marL="630238" marR="117475" lvl="1" indent="-230188" algn="just">
              <a:buChar char="•"/>
              <a:tabLst>
                <a:tab pos="230188" algn="l"/>
              </a:tabLst>
            </a:pPr>
            <a:r>
              <a:rPr lang="en-US" sz="1600" b="1" spc="-5" dirty="0" err="1" smtClean="0">
                <a:latin typeface="+mj-lt"/>
                <a:cs typeface="Arial"/>
              </a:rPr>
              <a:t>mmW</a:t>
            </a:r>
            <a:r>
              <a:rPr lang="en-US" sz="1600" b="1" spc="-5" dirty="0" smtClean="0">
                <a:latin typeface="+mj-lt"/>
                <a:cs typeface="Arial"/>
              </a:rPr>
              <a:t> ad-hoc calls on Wednesdays at 15:00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42906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Straw polls:  Type of participation for the 2023 March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Question 1:  </a:t>
            </a:r>
            <a:r>
              <a:rPr lang="en-US" sz="1800" dirty="0" smtClean="0">
                <a:latin typeface="+mj-lt"/>
              </a:rPr>
              <a:t>If </a:t>
            </a:r>
            <a:r>
              <a:rPr lang="en-US" sz="1800" dirty="0">
                <a:latin typeface="+mj-lt"/>
              </a:rPr>
              <a:t>the 2023 March Plenary Session were held at the Hilton Atlanta, GA  as an in-person only session, would you </a:t>
            </a:r>
            <a:r>
              <a:rPr lang="en-US" sz="1800" dirty="0" smtClean="0">
                <a:latin typeface="+mj-lt"/>
              </a:rPr>
              <a:t>attend?</a:t>
            </a:r>
          </a:p>
          <a:p>
            <a:pPr marL="230188" marR="117475" indent="-230188" algn="just">
              <a:buFont typeface="Times New Roman" pitchFamily="16" charset="0"/>
              <a:buChar char="•"/>
              <a:tabLst>
                <a:tab pos="230188" algn="l"/>
              </a:tabLst>
            </a:pPr>
            <a:r>
              <a:rPr lang="en-US" sz="1600" b="0" dirty="0" smtClean="0">
                <a:latin typeface="+mj-lt"/>
              </a:rPr>
              <a:t>Yes/No</a:t>
            </a:r>
          </a:p>
          <a:p>
            <a:pPr marL="230188" marR="117475" indent="-230188" algn="just">
              <a:buFont typeface="Times New Roman" pitchFamily="16" charset="0"/>
              <a:buChar char="•"/>
              <a:tabLst>
                <a:tab pos="230188" algn="l"/>
              </a:tabLst>
            </a:pPr>
            <a:endParaRPr lang="en-US" sz="1800" dirty="0">
              <a:latin typeface="+mj-lt"/>
            </a:endParaRPr>
          </a:p>
          <a:p>
            <a:pPr marL="0" marR="117475" indent="0" algn="just">
              <a:tabLst>
                <a:tab pos="230188" algn="l"/>
              </a:tabLst>
            </a:pPr>
            <a:r>
              <a:rPr lang="en-US" sz="1800" dirty="0" smtClean="0">
                <a:latin typeface="+mj-lt"/>
              </a:rPr>
              <a:t>Question 2:  If </a:t>
            </a:r>
            <a:r>
              <a:rPr lang="en-US" sz="1800" dirty="0">
                <a:latin typeface="+mj-lt"/>
              </a:rPr>
              <a:t>the 2023 March Plenary Session 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a:t>
            </a:r>
            <a:r>
              <a:rPr lang="en-US" sz="1600" b="0" dirty="0">
                <a:latin typeface="+mj-lt"/>
              </a:rPr>
              <a:t>In-person</a:t>
            </a:r>
          </a:p>
          <a:p>
            <a:pPr marL="285750" marR="117475" indent="-285750" algn="just">
              <a:buFont typeface="Arial" panose="020B0604020202020204" pitchFamily="34" charset="0"/>
              <a:buChar char="•"/>
              <a:tabLst>
                <a:tab pos="230188" algn="l"/>
              </a:tabLst>
            </a:pPr>
            <a:r>
              <a:rPr lang="en-US" sz="1600" b="0" dirty="0">
                <a:latin typeface="+mj-lt"/>
              </a:rPr>
              <a:t>Attend Virtually (remotely)</a:t>
            </a:r>
          </a:p>
          <a:p>
            <a:pPr marL="285750" marR="117475" indent="-285750" algn="just">
              <a:buFont typeface="Arial" panose="020B0604020202020204" pitchFamily="34" charset="0"/>
              <a:buChar char="•"/>
              <a:tabLst>
                <a:tab pos="230188" algn="l"/>
              </a:tabLst>
            </a:pPr>
            <a:r>
              <a:rPr lang="en-US" sz="1600" b="0" dirty="0">
                <a:latin typeface="+mj-lt"/>
              </a:rPr>
              <a:t>Will not attend plenary </a:t>
            </a: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279209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smtClean="0">
                <a:latin typeface="+mj-lt"/>
                <a:cs typeface="Arial"/>
              </a:rPr>
              <a:t>Adjourn at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67965</TotalTime>
  <Words>3459</Words>
  <Application>Microsoft Office PowerPoint</Application>
  <PresentationFormat>Widescreen</PresentationFormat>
  <Paragraphs>675</Paragraphs>
  <Slides>42</Slides>
  <Notes>39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1" baseType="lpstr">
      <vt:lpstr>Arial Unicode MS</vt:lpstr>
      <vt:lpstr>Monotype Sorts</vt:lpstr>
      <vt:lpstr>MS Gothic</vt:lpstr>
      <vt:lpstr>MS PGothic</vt:lpstr>
      <vt:lpstr>Arial</vt:lpstr>
      <vt:lpstr>Calibri</vt:lpstr>
      <vt:lpstr>Times New Roman</vt:lpstr>
      <vt:lpstr>Office Theme</vt:lpstr>
      <vt:lpstr>Document</vt:lpstr>
      <vt:lpstr>IEEE 802.18 RR-TAG 2022 November plenary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Housekeeping reminder (3)</vt:lpstr>
      <vt:lpstr>Meeting at a glance</vt:lpstr>
      <vt:lpstr>Tuesday AM2, 15 November 2022, Agenda</vt:lpstr>
      <vt:lpstr>Administrative motions</vt:lpstr>
      <vt:lpstr>Progress since the 2022 July plenary</vt:lpstr>
      <vt:lpstr>Update from ad-hocs</vt:lpstr>
      <vt:lpstr>New UWB regulation framework in Europe</vt:lpstr>
      <vt:lpstr>Status of ongoing consultations</vt:lpstr>
      <vt:lpstr>Australia ACMA’s consultation</vt:lpstr>
      <vt:lpstr>Any other business</vt:lpstr>
      <vt:lpstr>Recess until Thursday AM1, 17 November 2022</vt:lpstr>
      <vt:lpstr>Thursday AM1, 17 November 2022 Agenda</vt:lpstr>
      <vt:lpstr>Administrative motion</vt:lpstr>
      <vt:lpstr>mmWave (mmW) ad-hoc chair</vt:lpstr>
      <vt:lpstr>Australia ACMA’s consultation (1)</vt:lpstr>
      <vt:lpstr>Australia ACMA’s consultation (2)</vt:lpstr>
      <vt:lpstr>IEEE SA Position Statement  “Intelligent Spectrum Allocation and Management”</vt:lpstr>
      <vt:lpstr>Recap</vt:lpstr>
      <vt:lpstr>Progress and Recommendation from the ISUS ad-hoc</vt:lpstr>
      <vt:lpstr>IEEE 802.18 decision following the ad-hoc recommendation</vt:lpstr>
      <vt:lpstr>Follow-up on the IEEE SA policy statement</vt:lpstr>
      <vt:lpstr>General discussion items (1)</vt:lpstr>
      <vt:lpstr>General discussion items (2)</vt:lpstr>
      <vt:lpstr>General discussion items (3)</vt:lpstr>
      <vt:lpstr>General discussion items (4)</vt:lpstr>
      <vt:lpstr>Meeting and hotel reservation for the 2023 January interim</vt:lpstr>
      <vt:lpstr>Future RR-TAG meetings and Webex meeting invite (1)</vt:lpstr>
      <vt:lpstr>Future ad-hoc meetings and Webex meeting invite (2)</vt:lpstr>
      <vt:lpstr>Administrative motion on the weekly teleconference calls</vt:lpstr>
      <vt:lpstr>Straw polls:  Type of participation for the 2023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18-22/0126r3</dc:title>
  <dc:creator>Edward Au</dc:creator>
  <cp:keywords>2022 November plenary</cp:keywords>
  <cp:lastModifiedBy>Edward Au</cp:lastModifiedBy>
  <cp:revision>4695</cp:revision>
  <cp:lastPrinted>1601-01-01T00:00:00Z</cp:lastPrinted>
  <dcterms:created xsi:type="dcterms:W3CDTF">2016-03-03T14:54:45Z</dcterms:created>
  <dcterms:modified xsi:type="dcterms:W3CDTF">2022-11-15T08:21:57Z</dcterms:modified>
  <cp:category>IEEE 802.18 RR-TAG agenda</cp:category>
</cp:coreProperties>
</file>