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46" r:id="rId16"/>
    <p:sldId id="933" r:id="rId17"/>
    <p:sldId id="856" r:id="rId18"/>
    <p:sldId id="864" r:id="rId19"/>
    <p:sldId id="879" r:id="rId20"/>
    <p:sldId id="880" r:id="rId21"/>
    <p:sldId id="944" r:id="rId22"/>
    <p:sldId id="940" r:id="rId23"/>
    <p:sldId id="934" r:id="rId24"/>
    <p:sldId id="935" r:id="rId25"/>
    <p:sldId id="936" r:id="rId26"/>
    <p:sldId id="937" r:id="rId27"/>
    <p:sldId id="941" r:id="rId28"/>
    <p:sldId id="942" r:id="rId29"/>
    <p:sldId id="900" r:id="rId30"/>
    <p:sldId id="901" r:id="rId31"/>
    <p:sldId id="945" r:id="rId32"/>
    <p:sldId id="887" r:id="rId33"/>
    <p:sldId id="888"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4507"/>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10/9/2022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61020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75164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752250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384532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010324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802.18-22/0126r0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183-02-WCSG-2022-sept-ieee-802w-mixed-mode-interim-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7-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117-01-0000-rr-tag-september-2022-interim-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ocuments?is_dcn=35&amp;is_group=0000&amp;is_year=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840c257d-5d52-4eff-94b4-39d2aafda56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35&amp;is_group=0000&amp;is_year=2022"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2/ec-22-0181-00-00EC-second-update-on-the-ieee-sa-position-statement-intelligent-spectrum-allocation-and-management.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7-0000-teleconference-call-in-info.pptx" TargetMode="External"/><Relationship Id="rId4" Type="http://schemas.openxmlformats.org/officeDocument/2006/relationships/hyperlink" Target="https://ieeesa.webex.com/ieeesa/j.php?MTID=mf8ca5205632d087263b21030519bd037"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November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13–18 November 2022</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1590549952"/>
              </p:ext>
            </p:extLst>
          </p:nvPr>
        </p:nvGraphicFramePr>
        <p:xfrm>
          <a:off x="2514600" y="4191000"/>
          <a:ext cx="9144000" cy="5181600"/>
        </p:xfrm>
        <a:graphic>
          <a:graphicData uri="http://schemas.openxmlformats.org/presentationml/2006/ole">
            <mc:AlternateContent xmlns:mc="http://schemas.openxmlformats.org/markup-compatibility/2006">
              <mc:Choice xmlns:v="urn:schemas-microsoft-com:vml" Requires="v">
                <p:oleObj spid="_x0000_s2830" name="Document" r:id="rId6" imgW="8284803" imgH="4492752" progId="Word.Document.8">
                  <p:embed/>
                </p:oleObj>
              </mc:Choice>
              <mc:Fallback>
                <p:oleObj name="Document" r:id="rId6" imgW="8284803" imgH="4492752" progId="Word.Document.8">
                  <p:embed/>
                  <p:pic>
                    <p:nvPicPr>
                      <p:cNvPr id="0" name=""/>
                      <p:cNvPicPr>
                        <a:picLocks noChangeAspect="1" noChangeArrowheads="1"/>
                      </p:cNvPicPr>
                      <p:nvPr/>
                    </p:nvPicPr>
                    <p:blipFill>
                      <a:blip r:embed="rId7"/>
                      <a:srcRect/>
                      <a:stretch>
                        <a:fillRect/>
                      </a:stretch>
                    </p:blipFill>
                    <p:spPr bwMode="auto">
                      <a:xfrm>
                        <a:off x="2514600"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Apartment 2, 9</a:t>
            </a:r>
            <a:r>
              <a:rPr lang="en-US" sz="1400" spc="-5" baseline="30000" dirty="0" smtClean="0">
                <a:latin typeface="+mj-lt"/>
                <a:cs typeface="Arial"/>
              </a:rPr>
              <a:t>th</a:t>
            </a:r>
            <a:r>
              <a:rPr lang="en-US" sz="1400" spc="-5" dirty="0" smtClean="0">
                <a:latin typeface="+mj-lt"/>
                <a:cs typeface="Arial"/>
              </a:rPr>
              <a:t> Floor</a:t>
            </a:r>
            <a:r>
              <a:rPr lang="en-US" sz="1400" spc="-5" dirty="0">
                <a:latin typeface="+mj-lt"/>
                <a:cs typeface="Arial"/>
              </a:rPr>
              <a:t>, </a:t>
            </a:r>
            <a:r>
              <a:rPr lang="en-US" sz="1400" spc="-5" dirty="0" smtClean="0">
                <a:latin typeface="+mj-lt"/>
                <a:cs typeface="Arial"/>
              </a:rPr>
              <a:t>Bangkok </a:t>
            </a:r>
            <a:r>
              <a:rPr lang="en-US" sz="1400" spc="-5" dirty="0">
                <a:latin typeface="+mj-lt"/>
                <a:cs typeface="Arial"/>
              </a:rPr>
              <a:t>Marriott Marquis Queen’s Park</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17</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18-16/0038r27</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93391389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18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(Apartment</a:t>
                      </a:r>
                      <a:r>
                        <a:rPr lang="en-US" sz="1400" baseline="0" dirty="0" smtClean="0"/>
                        <a:t> 2, 9</a:t>
                      </a:r>
                      <a:r>
                        <a:rPr lang="en-US" sz="1400" baseline="30000" dirty="0" smtClean="0"/>
                        <a:t>th</a:t>
                      </a:r>
                      <a:r>
                        <a:rPr lang="en-US" sz="1400" baseline="0" dirty="0" smtClean="0"/>
                        <a:t> Floor</a:t>
                      </a:r>
                      <a:r>
                        <a:rPr lang="en-US" sz="1400" dirty="0" smtClean="0"/>
                        <a:t>)</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(Apartment 2, 9</a:t>
                      </a:r>
                      <a:r>
                        <a:rPr kumimoji="0" lang="en-US" altLang="en-US" sz="14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th</a:t>
                      </a: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15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September wireless interim</a:t>
            </a:r>
          </a:p>
          <a:p>
            <a:pPr marL="230188" marR="117475" indent="-230188" algn="just">
              <a:buChar char="•"/>
              <a:tabLst>
                <a:tab pos="230188" algn="l"/>
              </a:tabLst>
            </a:pPr>
            <a:r>
              <a:rPr lang="en-US" sz="1800" spc="-5" dirty="0" smtClean="0">
                <a:latin typeface="+mj-lt"/>
                <a:cs typeface="Arial"/>
              </a:rPr>
              <a:t>Progress since the last plenary meeting (2022 July plenary)</a:t>
            </a:r>
          </a:p>
          <a:p>
            <a:pPr marL="230188" marR="117475" indent="-230188" algn="just">
              <a:buFont typeface="Times New Roman" pitchFamily="16" charset="0"/>
              <a:buChar char="•"/>
              <a:tabLst>
                <a:tab pos="230188" algn="l"/>
              </a:tabLst>
            </a:pPr>
            <a:r>
              <a:rPr lang="en-US" sz="1800" spc="-5" dirty="0" smtClean="0">
                <a:cs typeface="Arial"/>
              </a:rPr>
              <a:t>Update from ad-</a:t>
            </a:r>
            <a:r>
              <a:rPr lang="en-US" sz="1800" spc="-5" dirty="0" err="1" smtClean="0">
                <a:cs typeface="Arial"/>
              </a:rPr>
              <a:t>hocs</a:t>
            </a:r>
            <a:r>
              <a:rPr lang="en-US" sz="1800" spc="-5" dirty="0" smtClean="0">
                <a:cs typeface="Arial"/>
              </a:rPr>
              <a:t> </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17 November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September wireless interim session as </a:t>
            </a:r>
            <a:r>
              <a:rPr lang="en-US" sz="1800" spc="-5" dirty="0">
                <a:latin typeface="+mj-lt"/>
                <a:cs typeface="Arial"/>
              </a:rPr>
              <a:t>shown in the document </a:t>
            </a:r>
            <a:r>
              <a:rPr lang="en-US" sz="1800" spc="-5" dirty="0" smtClean="0">
                <a:latin typeface="+mj-lt"/>
                <a:cs typeface="Arial"/>
                <a:hlinkClick r:id="rId3"/>
              </a:rPr>
              <a:t>18-22/0117r1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18-22/0127</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 from ad-</a:t>
            </a:r>
            <a:r>
              <a:rPr lang="en-US" sz="2800" dirty="0" err="1" smtClean="0">
                <a:solidFill>
                  <a:srgbClr val="0070C0"/>
                </a:solidFill>
              </a:rPr>
              <a:t>hocs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altLang="en-US" sz="1800" dirty="0" smtClean="0"/>
              <a:t>IEEE </a:t>
            </a:r>
            <a:r>
              <a:rPr lang="en-US" altLang="en-US" sz="1800" dirty="0"/>
              <a:t>Statement on Spectrum Update (ISUS)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err="1"/>
              <a:t>mmWave</a:t>
            </a:r>
            <a:r>
              <a:rPr lang="en-US" altLang="en-US" sz="1800" dirty="0"/>
              <a:t> (</a:t>
            </a:r>
            <a:r>
              <a:rPr lang="en-US" altLang="en-US" sz="1800" dirty="0" err="1"/>
              <a:t>mmWave</a:t>
            </a:r>
            <a:r>
              <a:rPr lang="en-US" altLang="en-US" sz="1800" dirty="0"/>
              <a:t>)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a:t>Wireless standards frequency table ad-hoc</a:t>
            </a:r>
          </a:p>
          <a:p>
            <a:pPr marL="0" marR="117475" indent="0" algn="just">
              <a:tabLst>
                <a:tab pos="230188" algn="l"/>
              </a:tabLst>
            </a:pPr>
            <a:endParaRPr lang="en-US" altLang="en-US" sz="1800" dirty="0"/>
          </a:p>
          <a:p>
            <a:pPr marL="230188" marR="117475" indent="-230188" algn="just">
              <a:buFont typeface="Times New Roman" pitchFamily="16" charset="0"/>
              <a:buChar char="•"/>
              <a:tabLst>
                <a:tab pos="230188" algn="l"/>
              </a:tabLst>
            </a:pPr>
            <a:endParaRPr lang="en-US" altLang="en-US" sz="1800" dirty="0"/>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07092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17 November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Bangkok local time, 17 November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18-16/0038r27</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17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spc="-5" dirty="0" smtClean="0">
                <a:latin typeface="+mj-lt"/>
                <a:cs typeface="Arial"/>
              </a:rPr>
              <a:t>Status of ongoing consultations</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a:t>
            </a:r>
            <a:r>
              <a:rPr lang="en-US" sz="1800" spc="-5" dirty="0" smtClean="0">
                <a:cs typeface="Arial"/>
              </a:rPr>
              <a:t>2023 January wireless interim</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Motions:  Weekly teleconference calls and ad-hoc </a:t>
            </a:r>
            <a:r>
              <a:rPr lang="en-US" sz="1800" i="1" spc="-5" dirty="0" smtClean="0">
                <a:solidFill>
                  <a:srgbClr val="00B050"/>
                </a:solidFill>
                <a:cs typeface="Arial"/>
              </a:rPr>
              <a:t>calls</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November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13 November 2022 to 18 November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://web.cvent.com/event/840c257d-5d52-4eff-94b4-39d2aafda56b</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smtClean="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6328166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report to IEEE 802 LMSC on 6 September 2022:  </a:t>
            </a:r>
            <a:r>
              <a:rPr lang="en-US" sz="1800" spc="-5" dirty="0" smtClean="0">
                <a:solidFill>
                  <a:srgbClr val="FF0000"/>
                </a:solidFill>
                <a:latin typeface="+mj-lt"/>
                <a:cs typeface="Arial"/>
                <a:hlinkClick r:id="rId3"/>
              </a:rPr>
              <a:t>EC-22/0181r0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68777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January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TBD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t>URL [Placeholder]</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TBD</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 TBD</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TBD</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 TBD</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TBD</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 TBD</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TBD, </a:t>
            </a:r>
            <a:r>
              <a:rPr lang="en-US" sz="1400" dirty="0">
                <a:solidFill>
                  <a:srgbClr val="FF0000"/>
                </a:solidFill>
                <a:latin typeface="Times New Roman" panose="02020603050405020304" pitchFamily="18" charset="0"/>
                <a:ea typeface="Times New Roman" panose="02020603050405020304" pitchFamily="18" charset="0"/>
              </a:rPr>
              <a:t>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TBD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TBD, </a:t>
            </a:r>
            <a:r>
              <a:rPr lang="en-US" sz="1400" dirty="0">
                <a:solidFill>
                  <a:schemeClr val="tx1"/>
                </a:solidFill>
                <a:latin typeface="Times New Roman" panose="02020603050405020304" pitchFamily="18" charset="0"/>
                <a:ea typeface="Times New Roman" panose="02020603050405020304" pitchFamily="18" charset="0"/>
              </a:rPr>
              <a:t>cancellations will incur a US</a:t>
            </a:r>
            <a:r>
              <a:rPr lang="en-US" sz="1400" dirty="0" smtClean="0">
                <a:solidFill>
                  <a:schemeClr val="tx1"/>
                </a:solidFill>
                <a:latin typeface="Times New Roman" panose="02020603050405020304" pitchFamily="18" charset="0"/>
                <a:ea typeface="Times New Roman" panose="02020603050405020304" pitchFamily="18" charset="0"/>
              </a:rPr>
              <a:t>$ TBD </a:t>
            </a:r>
            <a:r>
              <a:rPr lang="en-US" sz="1400" dirty="0">
                <a:solidFill>
                  <a:schemeClr val="tx1"/>
                </a:solidFill>
                <a:latin typeface="Times New Roman" panose="02020603050405020304" pitchFamily="18" charset="0"/>
                <a:ea typeface="Times New Roman" panose="02020603050405020304" pitchFamily="18" charset="0"/>
              </a:rPr>
              <a:t>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TBD,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January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TBD</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rPr>
              <a:t>URL [Placeholder]</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TBD.</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4425471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39095934"/>
              </p:ext>
            </p:extLst>
          </p:nvPr>
        </p:nvGraphicFramePr>
        <p:xfrm>
          <a:off x="1018592" y="1705690"/>
          <a:ext cx="10339434" cy="192532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24 November 2022 to 12 January 2023</a:t>
                      </a:r>
                      <a:endParaRPr lang="en-US" sz="1500" dirty="0"/>
                    </a:p>
                  </a:txBody>
                  <a:tcPr/>
                </a:tc>
                <a:tc>
                  <a:txBody>
                    <a:bodyPr/>
                    <a:lstStyle/>
                    <a:p>
                      <a:r>
                        <a:rPr lang="en-US" sz="1500" dirty="0" smtClean="0">
                          <a:hlinkClick r:id="rId4"/>
                        </a:rPr>
                        <a:t>https://ieeesa.webex.com/ieeesa/j.php?MTID=mf8ca5205632d087263b21030519bd037</a:t>
                      </a:r>
                      <a:r>
                        <a:rPr lang="en-US" sz="1500" dirty="0" smtClean="0"/>
                        <a:t> </a:t>
                      </a:r>
                      <a:endParaRPr lang="en-US" sz="1500" dirty="0"/>
                    </a:p>
                  </a:txBody>
                  <a:tcPr/>
                </a:tc>
              </a:tr>
              <a:tr h="370840">
                <a:tc>
                  <a:txBody>
                    <a:bodyPr/>
                    <a:lstStyle/>
                    <a:p>
                      <a:r>
                        <a:rPr lang="en-US" sz="1500" dirty="0" smtClean="0"/>
                        <a:t>2023</a:t>
                      </a:r>
                      <a:r>
                        <a:rPr lang="en-US" sz="1500" baseline="0" dirty="0" smtClean="0"/>
                        <a:t> January </a:t>
                      </a:r>
                      <a:r>
                        <a:rPr lang="en-US" sz="1500" dirty="0" smtClean="0"/>
                        <a:t>interim</a:t>
                      </a:r>
                      <a:endParaRPr lang="en-US" sz="1500" dirty="0"/>
                    </a:p>
                  </a:txBody>
                  <a:tcPr/>
                </a:tc>
                <a:tc>
                  <a:txBody>
                    <a:bodyPr/>
                    <a:lstStyle/>
                    <a:p>
                      <a:r>
                        <a:rPr lang="en-US" sz="1500" dirty="0" smtClean="0"/>
                        <a:t>Tuesday AM2 on 17 January</a:t>
                      </a:r>
                      <a:r>
                        <a:rPr lang="en-US" sz="1500" baseline="0" dirty="0" smtClean="0"/>
                        <a:t> 2023</a:t>
                      </a:r>
                      <a:r>
                        <a:rPr lang="en-US" sz="1500" dirty="0" smtClean="0"/>
                        <a:t>, </a:t>
                      </a:r>
                    </a:p>
                    <a:p>
                      <a:r>
                        <a:rPr lang="en-US" sz="1500" dirty="0" smtClean="0"/>
                        <a:t>Thursday AM1 on 19 January 2023</a:t>
                      </a:r>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a:t>
            </a:r>
            <a:r>
              <a:rPr lang="en-US" altLang="en-US" sz="1600" dirty="0" smtClean="0">
                <a:solidFill>
                  <a:schemeClr val="tx1"/>
                </a:solidFill>
                <a:latin typeface="+mj-lt"/>
                <a:cs typeface="Arial" panose="020B0604020202020204" pitchFamily="34" charset="0"/>
              </a:rPr>
              <a:t>OK-Brit; </a:t>
            </a:r>
            <a:r>
              <a:rPr lang="en-US" altLang="en-US" sz="1600" dirty="0">
                <a:solidFill>
                  <a:schemeClr val="tx1"/>
                </a:solidFill>
                <a:latin typeface="+mj-lt"/>
                <a:cs typeface="Arial" panose="020B0604020202020204" pitchFamily="34" charset="0"/>
              </a:rPr>
              <a:t>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r>
              <a:rPr lang="en-US" altLang="en-US" sz="1600" dirty="0">
                <a:solidFill>
                  <a:schemeClr val="tx1"/>
                </a:solidFill>
                <a:cs typeface="Arial" panose="020B0604020202020204" pitchFamily="34" charset="0"/>
              </a:rPr>
              <a: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Rich Kennedy (Unlicensed Spectrum Advocates</a:t>
            </a:r>
            <a:r>
              <a:rPr lang="en-US" altLang="en-US" sz="1600" dirty="0" smtClean="0">
                <a:solidFill>
                  <a:schemeClr val="tx1"/>
                </a:solidFill>
                <a:cs typeface="Arial" panose="020B0604020202020204" pitchFamily="34" charset="0"/>
              </a:rPr>
              <a:t>)</a:t>
            </a:r>
            <a:endParaRPr lang="en-US" altLang="en-US" sz="1600" dirty="0" smtClean="0">
              <a:solidFill>
                <a:schemeClr val="tx1"/>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7</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951549011"/>
              </p:ext>
            </p:extLst>
          </p:nvPr>
        </p:nvGraphicFramePr>
        <p:xfrm>
          <a:off x="1018592" y="1705690"/>
          <a:ext cx="10339434" cy="29311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November 2022 to 9</a:t>
                      </a:r>
                      <a:r>
                        <a:rPr lang="en-US" sz="1500" baseline="0" dirty="0" smtClean="0"/>
                        <a:t> January</a:t>
                      </a:r>
                      <a:r>
                        <a:rPr lang="en-US" sz="1500" dirty="0" smtClean="0"/>
                        <a:t> 2023</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23 November 2022 to 11 January 2023</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22 November 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May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630238" marR="117475" lvl="1" indent="-230188" algn="just">
              <a:buChar char="•"/>
              <a:tabLst>
                <a:tab pos="230188" algn="l"/>
              </a:tabLst>
            </a:pPr>
            <a:r>
              <a:rPr lang="en-US" sz="1600" b="1" spc="-5" dirty="0" err="1" smtClean="0">
                <a:latin typeface="+mj-lt"/>
                <a:cs typeface="Arial"/>
              </a:rPr>
              <a:t>mmW</a:t>
            </a:r>
            <a:r>
              <a:rPr lang="en-US" sz="1600" b="1" spc="-5" dirty="0" smtClean="0">
                <a:latin typeface="+mj-lt"/>
                <a:cs typeface="Arial"/>
              </a:rPr>
              <a:t> ad-hoc calls on Wednesdays at 15:00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42906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67780</TotalTime>
  <Words>2307</Words>
  <Application>Microsoft Office PowerPoint</Application>
  <PresentationFormat>Widescreen</PresentationFormat>
  <Paragraphs>521</Paragraphs>
  <Slides>33</Slides>
  <Notes>30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Arial Unicode MS</vt:lpstr>
      <vt:lpstr>Monotype Sorts</vt:lpstr>
      <vt:lpstr>MS Gothic</vt:lpstr>
      <vt:lpstr>MS PGothic</vt:lpstr>
      <vt:lpstr>Arial</vt:lpstr>
      <vt:lpstr>Calibri</vt:lpstr>
      <vt:lpstr>Times New Roman</vt:lpstr>
      <vt:lpstr>Office Theme</vt:lpstr>
      <vt:lpstr>Document</vt:lpstr>
      <vt:lpstr>IEEE 802.18 RR-TAG 2022 November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15 November 2022, Agenda</vt:lpstr>
      <vt:lpstr>Administrative motions</vt:lpstr>
      <vt:lpstr>Progress since the 2022 July plenary</vt:lpstr>
      <vt:lpstr>Update from ad-hocs</vt:lpstr>
      <vt:lpstr>Status of ongoing consultations</vt:lpstr>
      <vt:lpstr>Any other business</vt:lpstr>
      <vt:lpstr>Recess until Thursday AM1, 17 November 2022</vt:lpstr>
      <vt:lpstr>Thursday AM1, 17 November 2022 Agenda</vt:lpstr>
      <vt:lpstr>Administrative motion</vt:lpstr>
      <vt:lpstr>Status of ongoing consultations</vt:lpstr>
      <vt:lpstr>Follow-up on the IEEE SA policy statement</vt:lpstr>
      <vt:lpstr>General discussion items (1)</vt:lpstr>
      <vt:lpstr>General discussion items (2)</vt:lpstr>
      <vt:lpstr>General discussion items (3)</vt:lpstr>
      <vt:lpstr>General discussion items (4)</vt:lpstr>
      <vt:lpstr>Meeting and hotel reservation for the 2023 January interim (1)</vt:lpstr>
      <vt:lpstr>Meeting and hotel reservation for the 2023 January interim (2)</vt:lpstr>
      <vt:lpstr>Future RR-TAG meetings and Webex meeting invite (1)</vt:lpstr>
      <vt:lpstr>Future ad-hoc meetings and Webex meeting invite (2)</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18-22/0126r0</dc:title>
  <dc:creator>Edward Au</dc:creator>
  <cp:keywords>2022 November plenary</cp:keywords>
  <cp:lastModifiedBy>Edward Au</cp:lastModifiedBy>
  <cp:revision>4652</cp:revision>
  <cp:lastPrinted>1601-01-01T00:00:00Z</cp:lastPrinted>
  <dcterms:created xsi:type="dcterms:W3CDTF">2016-03-03T14:54:45Z</dcterms:created>
  <dcterms:modified xsi:type="dcterms:W3CDTF">2022-10-09T20:04:30Z</dcterms:modified>
  <cp:category>IEEE 802.18 RR-TAG agenda</cp:category>
</cp:coreProperties>
</file>